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Bevezetés, alapok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/>
              <a:t>Webprogramozás</a:t>
            </a:r>
            <a:r>
              <a:rPr lang="hu-HU" dirty="0" smtClean="0"/>
              <a:t> 2</a:t>
            </a:r>
          </a:p>
          <a:p>
            <a:r>
              <a:rPr lang="hu-HU" dirty="0" smtClean="0"/>
              <a:t>Fekete Zsolt @ </a:t>
            </a:r>
            <a:r>
              <a:rPr lang="hu-HU" dirty="0" err="1" smtClean="0"/>
              <a:t>Feki</a:t>
            </a:r>
            <a:r>
              <a:rPr lang="hu-HU" dirty="0" smtClean="0"/>
              <a:t> </a:t>
            </a:r>
            <a:r>
              <a:rPr lang="hu-HU" dirty="0" err="1" smtClean="0"/>
              <a:t>Webstudio</a:t>
            </a:r>
            <a:endParaRPr lang="hu-HU" dirty="0" smtClean="0"/>
          </a:p>
          <a:p>
            <a:r>
              <a:rPr lang="hu-HU" dirty="0"/>
              <a:t>2018. Február </a:t>
            </a:r>
            <a:r>
              <a:rPr lang="hu-HU" dirty="0" smtClean="0"/>
              <a:t>12.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03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HTTP Kérés (</a:t>
            </a:r>
            <a:r>
              <a:rPr lang="hu-HU" dirty="0" err="1" smtClean="0"/>
              <a:t>request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chemeClr val="accent2"/>
                </a:solidFill>
              </a:rPr>
              <a:t>METÓDUS</a:t>
            </a:r>
            <a:r>
              <a:rPr lang="hu-HU" dirty="0"/>
              <a:t> – </a:t>
            </a:r>
            <a:r>
              <a:rPr lang="hu-HU" dirty="0">
                <a:solidFill>
                  <a:schemeClr val="accent4"/>
                </a:solidFill>
              </a:rPr>
              <a:t>ERŐFORRÁS</a:t>
            </a:r>
            <a:r>
              <a:rPr lang="hu-HU" dirty="0"/>
              <a:t> – </a:t>
            </a:r>
            <a:r>
              <a:rPr lang="hu-HU" dirty="0">
                <a:solidFill>
                  <a:srgbClr val="7030A0"/>
                </a:solidFill>
              </a:rPr>
              <a:t>VERZIÓ</a:t>
            </a:r>
            <a:br>
              <a:rPr lang="hu-HU" dirty="0">
                <a:solidFill>
                  <a:srgbClr val="7030A0"/>
                </a:solidFill>
              </a:rPr>
            </a:b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Fejlécek (</a:t>
            </a:r>
            <a:r>
              <a:rPr lang="hu-HU" dirty="0" err="1">
                <a:solidFill>
                  <a:schemeClr val="bg2">
                    <a:lumMod val="50000"/>
                  </a:schemeClr>
                </a:solidFill>
              </a:rPr>
              <a:t>headerek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lvl="1"/>
            <a:endParaRPr lang="hu-HU" dirty="0"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chemeClr val="accent2"/>
                </a:solidFill>
                <a:latin typeface="Consolas" panose="020B0609020204030204" pitchFamily="49" charset="0"/>
              </a:rPr>
              <a:t>GET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chemeClr val="accent4"/>
                </a:solidFill>
                <a:latin typeface="Consolas" panose="020B0609020204030204" pitchFamily="49" charset="0"/>
              </a:rPr>
              <a:t>/</a:t>
            </a:r>
            <a:r>
              <a:rPr lang="hu-HU" dirty="0" err="1">
                <a:solidFill>
                  <a:schemeClr val="accent4"/>
                </a:solidFill>
                <a:latin typeface="Consolas" panose="020B0609020204030204" pitchFamily="49" charset="0"/>
              </a:rPr>
              <a:t>rolunk.html</a:t>
            </a:r>
            <a:r>
              <a:rPr lang="hu-HU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rgbClr val="7030A0"/>
                </a:solidFill>
                <a:latin typeface="Consolas" panose="020B0609020204030204" pitchFamily="49" charset="0"/>
              </a:rPr>
              <a:t>HTTP/1.1</a:t>
            </a:r>
            <a:r>
              <a:rPr lang="hu-HU" dirty="0">
                <a:latin typeface="Consolas" panose="020B0609020204030204" pitchFamily="49" charset="0"/>
              </a:rPr>
              <a:t/>
            </a:r>
            <a:br>
              <a:rPr lang="hu-HU" dirty="0">
                <a:latin typeface="Consolas" panose="020B0609020204030204" pitchFamily="49" charset="0"/>
              </a:rPr>
            </a:br>
            <a:r>
              <a:rPr lang="hu-HU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Host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hu-HU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fekiwebstudio.hu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hu-HU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hu-HU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Accept-Language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: hu, en</a:t>
            </a:r>
          </a:p>
          <a:p>
            <a:endParaRPr lang="hu-HU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chemeClr val="tx1"/>
                </a:solidFill>
              </a:rPr>
              <a:t>Leggyakoribb metódusok: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GET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POST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PUT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DELETE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61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HTTP Válasz (</a:t>
            </a:r>
            <a:r>
              <a:rPr lang="hu-HU" dirty="0" err="1" smtClean="0"/>
              <a:t>response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rgbClr val="7030A0"/>
                </a:solidFill>
              </a:rPr>
              <a:t>VERZIÓ</a:t>
            </a:r>
            <a:r>
              <a:rPr lang="hu-HU" dirty="0"/>
              <a:t> – </a:t>
            </a:r>
            <a:r>
              <a:rPr lang="hu-HU" dirty="0">
                <a:solidFill>
                  <a:schemeClr val="accent4"/>
                </a:solidFill>
              </a:rPr>
              <a:t>STÁTUSZ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Fejlécek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>Body</a:t>
            </a:r>
          </a:p>
          <a:p>
            <a:endParaRPr lang="hu-HU" dirty="0"/>
          </a:p>
          <a:p>
            <a:r>
              <a:rPr lang="hu-HU" dirty="0">
                <a:solidFill>
                  <a:srgbClr val="7030A0"/>
                </a:solidFill>
                <a:latin typeface="Consolas" panose="020B0609020204030204" pitchFamily="49" charset="0"/>
              </a:rPr>
              <a:t>HTTP/1.1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>
                <a:solidFill>
                  <a:schemeClr val="accent4"/>
                </a:solidFill>
                <a:latin typeface="Consolas" panose="020B0609020204030204" pitchFamily="49" charset="0"/>
              </a:rPr>
              <a:t>404 </a:t>
            </a:r>
            <a:r>
              <a:rPr lang="hu-HU" dirty="0" err="1">
                <a:solidFill>
                  <a:schemeClr val="accent4"/>
                </a:solidFill>
                <a:latin typeface="Consolas" panose="020B0609020204030204" pitchFamily="49" charset="0"/>
              </a:rPr>
              <a:t>Not</a:t>
            </a:r>
            <a:r>
              <a:rPr lang="hu-HU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chemeClr val="accent4"/>
                </a:solidFill>
                <a:latin typeface="Consolas" panose="020B0609020204030204" pitchFamily="49" charset="0"/>
              </a:rPr>
              <a:t>Found</a:t>
            </a:r>
            <a:r>
              <a:rPr lang="hu-HU" dirty="0">
                <a:latin typeface="Consolas" panose="020B0609020204030204" pitchFamily="49" charset="0"/>
              </a:rPr>
              <a:t/>
            </a:r>
            <a:br>
              <a:rPr lang="hu-HU" dirty="0">
                <a:latin typeface="Consolas" panose="020B0609020204030204" pitchFamily="49" charset="0"/>
              </a:rPr>
            </a:br>
            <a:r>
              <a:rPr lang="hu-HU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Content-Type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 text/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plain</a:t>
            </a:r>
            <a:r>
              <a:rPr lang="hu-HU" dirty="0">
                <a:latin typeface="Consolas" panose="020B0609020204030204" pitchFamily="49" charset="0"/>
              </a:rPr>
              <a:t/>
            </a:r>
            <a:br>
              <a:rPr lang="hu-HU" dirty="0">
                <a:latin typeface="Consolas" panose="020B0609020204030204" pitchFamily="49" charset="0"/>
              </a:rPr>
            </a:br>
            <a:r>
              <a:rPr lang="hu-HU" dirty="0">
                <a:latin typeface="Consolas" panose="020B0609020204030204" pitchFamily="49" charset="0"/>
              </a:rPr>
              <a:t/>
            </a:r>
            <a:br>
              <a:rPr lang="hu-HU" dirty="0">
                <a:latin typeface="Consolas" panose="020B0609020204030204" pitchFamily="49" charset="0"/>
              </a:rPr>
            </a:br>
            <a:r>
              <a:rPr lang="hu-HU" dirty="0">
                <a:latin typeface="Consolas" panose="020B0609020204030204" pitchFamily="49" charset="0"/>
              </a:rPr>
              <a:t>A kért oldal nem található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353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Content</a:t>
            </a:r>
            <a:r>
              <a:rPr lang="hu-HU" dirty="0" smtClean="0"/>
              <a:t> </a:t>
            </a:r>
            <a:r>
              <a:rPr lang="hu-HU" dirty="0" err="1" smtClean="0"/>
              <a:t>Type</a:t>
            </a:r>
            <a:r>
              <a:rPr lang="hu-HU" dirty="0" smtClean="0"/>
              <a:t>: text/</a:t>
            </a:r>
            <a:r>
              <a:rPr lang="hu-HU" dirty="0" err="1" smtClean="0"/>
              <a:t>plain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Hello World!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886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Content</a:t>
            </a:r>
            <a:r>
              <a:rPr lang="hu-HU" dirty="0"/>
              <a:t> </a:t>
            </a:r>
            <a:r>
              <a:rPr lang="hu-HU" dirty="0" err="1"/>
              <a:t>Type</a:t>
            </a:r>
            <a:r>
              <a:rPr lang="hu-HU" dirty="0"/>
              <a:t>: </a:t>
            </a:r>
            <a:r>
              <a:rPr lang="hu-HU" dirty="0" smtClean="0"/>
              <a:t>text/</a:t>
            </a:r>
            <a:r>
              <a:rPr lang="hu-HU" dirty="0" err="1" smtClean="0"/>
              <a:t>html</a:t>
            </a:r>
            <a:endParaRPr lang="hu-H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77334" y="1930400"/>
            <a:ext cx="4514056" cy="32675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    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Hello World</a:t>
            </a:r>
            <a:r>
              <a:rPr lang="hu-HU" alt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endParaRPr kumimoji="0" lang="hu-HU" altLang="hu-H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hu-HU" altLang="hu-H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0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Content</a:t>
            </a:r>
            <a:r>
              <a:rPr lang="hu-HU" dirty="0" smtClean="0"/>
              <a:t> </a:t>
            </a:r>
            <a:r>
              <a:rPr lang="hu-HU" dirty="0" err="1" smtClean="0"/>
              <a:t>Type</a:t>
            </a:r>
            <a:r>
              <a:rPr lang="hu-HU" dirty="0" smtClean="0"/>
              <a:t>: </a:t>
            </a:r>
            <a:r>
              <a:rPr lang="hu-HU" dirty="0" err="1" smtClean="0"/>
              <a:t>application</a:t>
            </a:r>
            <a:r>
              <a:rPr lang="hu-HU" dirty="0" smtClean="0"/>
              <a:t>/</a:t>
            </a:r>
            <a:r>
              <a:rPr lang="hu-HU" dirty="0" err="1" smtClean="0"/>
              <a:t>json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u-HU" dirty="0">
                <a:latin typeface="Consolas" panose="020B0609020204030204" pitchFamily="49" charset="0"/>
              </a:rPr>
              <a:t>	</a:t>
            </a:r>
            <a:r>
              <a:rPr lang="hu-HU" b="1" dirty="0">
                <a:latin typeface="Consolas" panose="020B0609020204030204" pitchFamily="49" charset="0"/>
              </a:rPr>
              <a:t>"</a:t>
            </a:r>
            <a:r>
              <a:rPr lang="hu-HU" b="1" dirty="0" err="1">
                <a:latin typeface="Consolas" panose="020B0609020204030204" pitchFamily="49" charset="0"/>
              </a:rPr>
              <a:t>data</a:t>
            </a:r>
            <a:r>
              <a:rPr lang="hu-HU" b="1" dirty="0" smtClean="0">
                <a:latin typeface="Consolas" panose="020B0609020204030204" pitchFamily="49" charset="0"/>
              </a:rPr>
              <a:t>"</a:t>
            </a:r>
            <a:r>
              <a:rPr lang="hu-HU" dirty="0" smtClean="0">
                <a:latin typeface="Consolas" panose="020B0609020204030204" pitchFamily="49" charset="0"/>
              </a:rPr>
              <a:t>: "</a:t>
            </a:r>
            <a:r>
              <a:rPr lang="hu-HU" dirty="0">
                <a:latin typeface="Consolas" panose="020B0609020204030204" pitchFamily="49" charset="0"/>
              </a:rPr>
              <a:t>Hello World</a:t>
            </a:r>
            <a:r>
              <a:rPr lang="hu-HU" dirty="0" smtClean="0">
                <a:latin typeface="Consolas" panose="020B0609020204030204" pitchFamily="49" charset="0"/>
              </a:rPr>
              <a:t>!"</a:t>
            </a:r>
          </a:p>
          <a:p>
            <a:pPr marL="0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}</a:t>
            </a:r>
            <a:endParaRPr lang="hu-H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97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Content</a:t>
            </a:r>
            <a:r>
              <a:rPr lang="hu-HU" dirty="0" smtClean="0"/>
              <a:t> </a:t>
            </a:r>
            <a:r>
              <a:rPr lang="hu-HU" dirty="0" err="1" smtClean="0"/>
              <a:t>Type</a:t>
            </a:r>
            <a:r>
              <a:rPr lang="hu-HU" dirty="0" smtClean="0"/>
              <a:t>: text/</a:t>
            </a:r>
            <a:r>
              <a:rPr lang="hu-HU" dirty="0" err="1" smtClean="0"/>
              <a:t>xml</a:t>
            </a:r>
            <a:endParaRPr lang="hu-H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930400"/>
            <a:ext cx="7078861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Monaco" panose="00000400000000000000" pitchFamily="2" charset="0"/>
              </a:rPr>
              <a:t>&lt;?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 panose="00000400000000000000" pitchFamily="2" charset="0"/>
              </a:rPr>
              <a:t>xml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anose="00000400000000000000" pitchFamily="2" charset="0"/>
              </a:rPr>
              <a:t> version=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Monaco" panose="00000400000000000000" pitchFamily="2" charset="0"/>
              </a:rPr>
              <a:t>"1.0"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anose="00000400000000000000" pitchFamily="2" charset="0"/>
              </a:rPr>
              <a:t> 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 panose="00000400000000000000" pitchFamily="2" charset="0"/>
              </a:rPr>
              <a:t>encoding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anose="00000400000000000000" pitchFamily="2" charset="0"/>
              </a:rPr>
              <a:t>=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Monaco" panose="00000400000000000000" pitchFamily="2" charset="0"/>
              </a:rPr>
              <a:t>"UTF-8"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Monaco" panose="00000400000000000000" pitchFamily="2" charset="0"/>
              </a:rPr>
              <a:t>?&gt;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anose="00000400000000000000" pitchFamily="2" charset="0"/>
              </a:rPr>
              <a:t> 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 panose="00000400000000000000" pitchFamily="2" charset="0"/>
              </a:rPr>
              <a:t>&lt;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 panose="00000400000000000000" pitchFamily="2" charset="0"/>
              </a:rPr>
              <a:t>Response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 panose="00000400000000000000" pitchFamily="2" charset="0"/>
              </a:rPr>
              <a:t>&gt;</a:t>
            </a:r>
            <a:endParaRPr lang="hu-HU" altLang="hu-HU" sz="2000" dirty="0">
              <a:solidFill>
                <a:srgbClr val="000000"/>
              </a:solidFill>
              <a:latin typeface="Monaco" panose="000004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2000" dirty="0">
                <a:solidFill>
                  <a:srgbClr val="000000"/>
                </a:solidFill>
                <a:latin typeface="Monaco" panose="00000400000000000000" pitchFamily="2" charset="0"/>
              </a:rPr>
              <a:t> </a:t>
            </a:r>
            <a:r>
              <a:rPr lang="hu-HU" altLang="hu-HU" sz="2000" dirty="0" smtClean="0">
                <a:solidFill>
                  <a:srgbClr val="000000"/>
                </a:solidFill>
                <a:latin typeface="Monaco" panose="00000400000000000000" pitchFamily="2" charset="0"/>
              </a:rPr>
              <a:t>   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 panose="00000400000000000000" pitchFamily="2" charset="0"/>
              </a:rPr>
              <a:t>&lt;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 panose="00000400000000000000" pitchFamily="2" charset="0"/>
              </a:rPr>
              <a:t>ResponseTitle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 panose="00000400000000000000" pitchFamily="2" charset="0"/>
              </a:rPr>
              <a:t>&gt;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anose="00000400000000000000" pitchFamily="2" charset="0"/>
              </a:rPr>
              <a:t>Hello World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 panose="00000400000000000000" pitchFamily="2" charset="0"/>
              </a:rPr>
              <a:t>&lt;/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 panose="00000400000000000000" pitchFamily="2" charset="0"/>
              </a:rPr>
              <a:t>ResponseTitle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 panose="00000400000000000000" pitchFamily="2" charset="0"/>
              </a:rPr>
              <a:t>&gt;</a:t>
            </a:r>
            <a:endParaRPr lang="hu-HU" altLang="hu-HU" sz="2000" dirty="0">
              <a:solidFill>
                <a:srgbClr val="000000"/>
              </a:solidFill>
              <a:latin typeface="Monaco" panose="000004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 panose="00000400000000000000" pitchFamily="2" charset="0"/>
              </a:rPr>
              <a:t>&lt;/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 panose="00000400000000000000" pitchFamily="2" charset="0"/>
              </a:rPr>
              <a:t>Response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 panose="00000400000000000000" pitchFamily="2" charset="0"/>
              </a:rPr>
              <a:t>&gt;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 panose="00000400000000000000" pitchFamily="2" charset="0"/>
              </a:rPr>
              <a:t> </a:t>
            </a:r>
            <a:endParaRPr kumimoji="0" lang="hu-HU" altLang="hu-H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hu-HU" altLang="hu-H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09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MVC</a:t>
            </a:r>
            <a:endParaRPr lang="hu-HU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Model</a:t>
            </a:r>
            <a:r>
              <a:rPr lang="hu-HU" dirty="0" smtClean="0"/>
              <a:t> – </a:t>
            </a:r>
            <a:r>
              <a:rPr lang="hu-HU" dirty="0" err="1" smtClean="0"/>
              <a:t>View</a:t>
            </a:r>
            <a:r>
              <a:rPr lang="hu-HU" dirty="0" smtClean="0"/>
              <a:t> - </a:t>
            </a:r>
            <a:r>
              <a:rPr lang="hu-HU" dirty="0" err="1" smtClean="0"/>
              <a:t>Controller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693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MVC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Model-</a:t>
            </a:r>
            <a:r>
              <a:rPr lang="hu-HU" dirty="0" smtClean="0"/>
              <a:t> </a:t>
            </a:r>
            <a:r>
              <a:rPr lang="hu-HU" dirty="0" err="1" smtClean="0"/>
              <a:t>View</a:t>
            </a:r>
            <a:r>
              <a:rPr lang="hu-HU" dirty="0" smtClean="0"/>
              <a:t> – </a:t>
            </a:r>
            <a:r>
              <a:rPr lang="hu-HU" dirty="0" err="1" smtClean="0"/>
              <a:t>Controller</a:t>
            </a:r>
            <a:endParaRPr lang="hu-HU" dirty="0" smtClean="0"/>
          </a:p>
          <a:p>
            <a:pPr lvl="1"/>
            <a:r>
              <a:rPr lang="hu-HU" dirty="0" smtClean="0"/>
              <a:t>Modell – Nézet – Vezérlő</a:t>
            </a:r>
          </a:p>
          <a:p>
            <a:r>
              <a:rPr lang="hu-HU" dirty="0" smtClean="0"/>
              <a:t>Fő célja az adat (</a:t>
            </a:r>
            <a:r>
              <a:rPr lang="hu-HU" i="1" dirty="0" smtClean="0"/>
              <a:t>modell</a:t>
            </a:r>
            <a:r>
              <a:rPr lang="hu-HU" dirty="0" smtClean="0"/>
              <a:t>) és annak megjelenítésének (</a:t>
            </a:r>
            <a:r>
              <a:rPr lang="hu-HU" i="1" dirty="0" smtClean="0"/>
              <a:t>nézet</a:t>
            </a:r>
            <a:r>
              <a:rPr lang="hu-HU" dirty="0" smtClean="0"/>
              <a:t>) elkülönítése egy közbenső komponens, a </a:t>
            </a:r>
            <a:r>
              <a:rPr lang="hu-HU" dirty="0" err="1" smtClean="0"/>
              <a:t>controller</a:t>
            </a:r>
            <a:r>
              <a:rPr lang="hu-HU" dirty="0" smtClean="0"/>
              <a:t> (</a:t>
            </a:r>
            <a:r>
              <a:rPr lang="hu-HU" i="1" dirty="0" smtClean="0"/>
              <a:t>vezérlő</a:t>
            </a:r>
            <a:r>
              <a:rPr lang="hu-HU" dirty="0" smtClean="0"/>
              <a:t>) segítségével</a:t>
            </a:r>
          </a:p>
          <a:p>
            <a:r>
              <a:rPr lang="hu-HU" dirty="0" smtClean="0"/>
              <a:t>Előnyei</a:t>
            </a:r>
          </a:p>
          <a:p>
            <a:pPr lvl="1"/>
            <a:r>
              <a:rPr lang="hu-HU" dirty="0" smtClean="0"/>
              <a:t>Egységekre bontott, egyszerűbb kód</a:t>
            </a:r>
          </a:p>
          <a:p>
            <a:pPr lvl="1"/>
            <a:r>
              <a:rPr lang="hu-HU" dirty="0" smtClean="0"/>
              <a:t>Rugalmasabb kód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164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MVC</a:t>
            </a:r>
            <a:endParaRPr lang="hu-HU" dirty="0"/>
          </a:p>
        </p:txBody>
      </p:sp>
      <p:sp>
        <p:nvSpPr>
          <p:cNvPr id="7" name="Rectangle 3"/>
          <p:cNvSpPr/>
          <p:nvPr/>
        </p:nvSpPr>
        <p:spPr>
          <a:xfrm>
            <a:off x="3330402" y="3763966"/>
            <a:ext cx="14763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Controller</a:t>
            </a:r>
            <a:endParaRPr lang="hu-HU" dirty="0"/>
          </a:p>
        </p:txBody>
      </p:sp>
      <p:sp>
        <p:nvSpPr>
          <p:cNvPr id="8" name="Rectangle 4"/>
          <p:cNvSpPr/>
          <p:nvPr/>
        </p:nvSpPr>
        <p:spPr>
          <a:xfrm>
            <a:off x="5534380" y="2888128"/>
            <a:ext cx="1476375" cy="5238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Model</a:t>
            </a:r>
            <a:endParaRPr lang="hu-HU" dirty="0"/>
          </a:p>
        </p:txBody>
      </p:sp>
      <p:sp>
        <p:nvSpPr>
          <p:cNvPr id="9" name="Rounded Rectangle 5"/>
          <p:cNvSpPr/>
          <p:nvPr/>
        </p:nvSpPr>
        <p:spPr>
          <a:xfrm>
            <a:off x="7876471" y="2545227"/>
            <a:ext cx="1397531" cy="12096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Adatbázis</a:t>
            </a:r>
            <a:endParaRPr lang="hu-HU" dirty="0"/>
          </a:p>
        </p:txBody>
      </p:sp>
      <p:sp>
        <p:nvSpPr>
          <p:cNvPr id="10" name="Rectangle 6"/>
          <p:cNvSpPr/>
          <p:nvPr/>
        </p:nvSpPr>
        <p:spPr>
          <a:xfrm>
            <a:off x="5534379" y="4566576"/>
            <a:ext cx="1476375" cy="5238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View</a:t>
            </a:r>
            <a:endParaRPr lang="hu-HU" dirty="0"/>
          </a:p>
        </p:txBody>
      </p:sp>
      <p:sp>
        <p:nvSpPr>
          <p:cNvPr id="11" name="Rectangle 7"/>
          <p:cNvSpPr/>
          <p:nvPr/>
        </p:nvSpPr>
        <p:spPr>
          <a:xfrm>
            <a:off x="949152" y="3763966"/>
            <a:ext cx="1476375" cy="523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Kliens</a:t>
            </a:r>
            <a:endParaRPr lang="hu-H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8"/>
          <p:cNvCxnSpPr>
            <a:stCxn id="11" idx="3"/>
            <a:endCxn id="7" idx="1"/>
          </p:cNvCxnSpPr>
          <p:nvPr/>
        </p:nvCxnSpPr>
        <p:spPr>
          <a:xfrm>
            <a:off x="2425527" y="4025904"/>
            <a:ext cx="9048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9"/>
          <p:cNvCxnSpPr>
            <a:stCxn id="7" idx="3"/>
            <a:endCxn id="8" idx="1"/>
          </p:cNvCxnSpPr>
          <p:nvPr/>
        </p:nvCxnSpPr>
        <p:spPr>
          <a:xfrm flipV="1">
            <a:off x="4806777" y="3150066"/>
            <a:ext cx="727603" cy="875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0"/>
          <p:cNvCxnSpPr>
            <a:stCxn id="7" idx="3"/>
            <a:endCxn id="10" idx="1"/>
          </p:cNvCxnSpPr>
          <p:nvPr/>
        </p:nvCxnSpPr>
        <p:spPr>
          <a:xfrm>
            <a:off x="4806777" y="4025904"/>
            <a:ext cx="727602" cy="802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1"/>
          <p:cNvCxnSpPr>
            <a:stCxn id="8" idx="3"/>
            <a:endCxn id="9" idx="1"/>
          </p:cNvCxnSpPr>
          <p:nvPr/>
        </p:nvCxnSpPr>
        <p:spPr>
          <a:xfrm flipV="1">
            <a:off x="7010755" y="3150065"/>
            <a:ext cx="8657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52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MVC – Konkrét példa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Beérkezik a kérés az alkalmazáshoz</a:t>
            </a:r>
          </a:p>
          <a:p>
            <a:r>
              <a:rPr lang="hu-HU" dirty="0" smtClean="0"/>
              <a:t>Az alkalmazás kiválasztja a szükséges </a:t>
            </a:r>
            <a:r>
              <a:rPr lang="hu-HU" dirty="0" err="1" smtClean="0"/>
              <a:t>controllert</a:t>
            </a:r>
            <a:r>
              <a:rPr lang="hu-HU" dirty="0" smtClean="0"/>
              <a:t> (</a:t>
            </a:r>
            <a:r>
              <a:rPr lang="hu-HU" i="1" dirty="0" err="1" smtClean="0"/>
              <a:t>router</a:t>
            </a:r>
            <a:r>
              <a:rPr lang="hu-HU" i="1" dirty="0" smtClean="0"/>
              <a:t> / </a:t>
            </a:r>
            <a:r>
              <a:rPr lang="hu-HU" i="1" dirty="0" err="1" smtClean="0"/>
              <a:t>route-olás</a:t>
            </a:r>
            <a:r>
              <a:rPr lang="hu-HU" dirty="0" smtClean="0"/>
              <a:t>)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controller</a:t>
            </a:r>
            <a:r>
              <a:rPr lang="hu-HU" dirty="0" smtClean="0"/>
              <a:t> felveszi a kapcsolatot a modellel</a:t>
            </a:r>
          </a:p>
          <a:p>
            <a:pPr lvl="1"/>
            <a:r>
              <a:rPr lang="hu-HU" dirty="0" smtClean="0"/>
              <a:t>Pl. kikeresi az adatbázisból a kért </a:t>
            </a:r>
            <a:r>
              <a:rPr lang="hu-HU" dirty="0" err="1" smtClean="0"/>
              <a:t>blogposztot</a:t>
            </a:r>
            <a:endParaRPr lang="hu-HU" dirty="0" smtClean="0"/>
          </a:p>
          <a:p>
            <a:r>
              <a:rPr lang="hu-HU" dirty="0" smtClean="0"/>
              <a:t>A modell alapján felépíti a </a:t>
            </a:r>
            <a:r>
              <a:rPr lang="hu-HU" dirty="0" err="1" smtClean="0"/>
              <a:t>view-t</a:t>
            </a:r>
            <a:endParaRPr lang="hu-HU" dirty="0" smtClean="0"/>
          </a:p>
          <a:p>
            <a:pPr lvl="1"/>
            <a:r>
              <a:rPr lang="hu-HU" dirty="0" smtClean="0"/>
              <a:t>Pl. felépíti a </a:t>
            </a:r>
            <a:r>
              <a:rPr lang="hu-HU" dirty="0" err="1" smtClean="0"/>
              <a:t>blogposzt</a:t>
            </a:r>
            <a:r>
              <a:rPr lang="hu-HU" dirty="0" smtClean="0"/>
              <a:t> nézet HTML-jét</a:t>
            </a:r>
          </a:p>
          <a:p>
            <a:pPr lvl="1"/>
            <a:r>
              <a:rPr lang="hu-HU" dirty="0" smtClean="0"/>
              <a:t>Nem feltétlenül HTML (JSON stb.)</a:t>
            </a:r>
          </a:p>
          <a:p>
            <a:r>
              <a:rPr lang="hu-HU" dirty="0" smtClean="0"/>
              <a:t>Visszaküldi a </a:t>
            </a:r>
            <a:r>
              <a:rPr lang="hu-HU" dirty="0" err="1" smtClean="0"/>
              <a:t>response-t</a:t>
            </a:r>
            <a:r>
              <a:rPr lang="hu-HU" dirty="0" smtClean="0"/>
              <a:t> (</a:t>
            </a:r>
            <a:r>
              <a:rPr lang="hu-HU" dirty="0" err="1" smtClean="0"/>
              <a:t>view-t</a:t>
            </a:r>
            <a:r>
              <a:rPr lang="hu-HU" dirty="0" smtClean="0"/>
              <a:t>) a kliensnek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93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Verziókezelés, </a:t>
            </a:r>
            <a:r>
              <a:rPr lang="hu-HU" dirty="0" err="1" smtClean="0"/>
              <a:t>Git</a:t>
            </a:r>
            <a:endParaRPr lang="hu-HU" dirty="0" smtClean="0"/>
          </a:p>
          <a:p>
            <a:r>
              <a:rPr lang="hu-HU" dirty="0" smtClean="0"/>
              <a:t>HTTP</a:t>
            </a:r>
          </a:p>
          <a:p>
            <a:r>
              <a:rPr lang="hu-HU" dirty="0" smtClean="0"/>
              <a:t>MVC</a:t>
            </a:r>
            <a:endParaRPr lang="hu-HU" dirty="0"/>
          </a:p>
          <a:p>
            <a:r>
              <a:rPr lang="hu-HU" dirty="0" err="1" smtClean="0"/>
              <a:t>Laravel</a:t>
            </a:r>
            <a:endParaRPr lang="hu-HU" dirty="0" smtClean="0"/>
          </a:p>
          <a:p>
            <a:r>
              <a:rPr lang="hu-HU" dirty="0" smtClean="0"/>
              <a:t>Gyakorlat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2669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Laravel</a:t>
            </a:r>
            <a:endParaRPr lang="hu-HU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PHP Framework For Web Artisans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113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Laravel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Taylor </a:t>
            </a:r>
            <a:r>
              <a:rPr lang="hu-HU" dirty="0" err="1" smtClean="0"/>
              <a:t>Otwell</a:t>
            </a:r>
            <a:r>
              <a:rPr lang="hu-HU" dirty="0" smtClean="0"/>
              <a:t> – 2011</a:t>
            </a:r>
          </a:p>
          <a:p>
            <a:r>
              <a:rPr lang="hu-HU" dirty="0" smtClean="0"/>
              <a:t>Jelenleg: 5.6-os verzió</a:t>
            </a:r>
          </a:p>
          <a:p>
            <a:pPr lvl="1"/>
            <a:r>
              <a:rPr lang="hu-HU" dirty="0" smtClean="0"/>
              <a:t>Félévente új verzió, két évente LTS (</a:t>
            </a:r>
            <a:r>
              <a:rPr lang="hu-HU" dirty="0" err="1" smtClean="0"/>
              <a:t>long-time</a:t>
            </a:r>
            <a:r>
              <a:rPr lang="hu-HU" dirty="0" smtClean="0"/>
              <a:t> </a:t>
            </a:r>
            <a:r>
              <a:rPr lang="hu-HU" dirty="0" err="1" smtClean="0"/>
              <a:t>support</a:t>
            </a:r>
            <a:r>
              <a:rPr lang="hu-HU" dirty="0" smtClean="0"/>
              <a:t>) megjelenés</a:t>
            </a:r>
          </a:p>
          <a:p>
            <a:r>
              <a:rPr lang="hu-HU" dirty="0" smtClean="0"/>
              <a:t>Függőségek kezelése </a:t>
            </a:r>
            <a:r>
              <a:rPr lang="hu-HU" dirty="0" err="1" smtClean="0"/>
              <a:t>Composer</a:t>
            </a:r>
            <a:r>
              <a:rPr lang="hu-HU" dirty="0" smtClean="0"/>
              <a:t> segítségével</a:t>
            </a:r>
          </a:p>
          <a:p>
            <a:r>
              <a:rPr lang="hu-HU" dirty="0" smtClean="0"/>
              <a:t>MVC keretrendszer</a:t>
            </a:r>
          </a:p>
        </p:txBody>
      </p:sp>
    </p:spTree>
    <p:extLst>
      <p:ext uri="{BB962C8B-B14F-4D97-AF65-F5344CB8AC3E}">
        <p14:creationId xmlns:p14="http://schemas.microsoft.com/office/powerpoint/2010/main" val="8869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Laravel</a:t>
            </a:r>
            <a:r>
              <a:rPr lang="hu-HU" dirty="0" smtClean="0"/>
              <a:t> - </a:t>
            </a:r>
            <a:r>
              <a:rPr lang="hu-HU" dirty="0" err="1"/>
              <a:t>M</a:t>
            </a:r>
            <a:r>
              <a:rPr lang="hu-HU" dirty="0" err="1" smtClean="0"/>
              <a:t>odel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SQL kezelés:  </a:t>
            </a:r>
            <a:r>
              <a:rPr lang="hu-HU" dirty="0" err="1" smtClean="0"/>
              <a:t>Eloquent</a:t>
            </a:r>
            <a:endParaRPr lang="hu-HU" dirty="0"/>
          </a:p>
          <a:p>
            <a:pPr lvl="1"/>
            <a:r>
              <a:rPr lang="hu-HU" dirty="0"/>
              <a:t>ORM: </a:t>
            </a:r>
            <a:r>
              <a:rPr lang="hu-HU" dirty="0" err="1"/>
              <a:t>object-relational</a:t>
            </a:r>
            <a:r>
              <a:rPr lang="hu-HU" dirty="0"/>
              <a:t> </a:t>
            </a:r>
            <a:r>
              <a:rPr lang="hu-HU" dirty="0" err="1"/>
              <a:t>mapping</a:t>
            </a:r>
            <a:endParaRPr lang="hu-HU" dirty="0"/>
          </a:p>
          <a:p>
            <a:pPr lvl="1"/>
            <a:r>
              <a:rPr lang="hu-HU" dirty="0" smtClean="0"/>
              <a:t>Különböző SQL motorok támogatása</a:t>
            </a:r>
          </a:p>
          <a:p>
            <a:pPr lvl="1"/>
            <a:r>
              <a:rPr lang="hu-HU" dirty="0" smtClean="0"/>
              <a:t>Osztály = Tábla</a:t>
            </a:r>
          </a:p>
          <a:p>
            <a:pPr lvl="1"/>
            <a:r>
              <a:rPr lang="hu-HU" dirty="0" smtClean="0"/>
              <a:t>Példány = A tábla egy sora</a:t>
            </a:r>
          </a:p>
          <a:p>
            <a:pPr lvl="1"/>
            <a:r>
              <a:rPr lang="hu-HU" dirty="0" smtClean="0"/>
              <a:t>Relációk kezelése objektum-orientált módon</a:t>
            </a:r>
          </a:p>
          <a:p>
            <a:r>
              <a:rPr lang="hu-HU" dirty="0" smtClean="0"/>
              <a:t>Könnyen kezelhető, robosztus </a:t>
            </a:r>
            <a:r>
              <a:rPr lang="hu-HU" dirty="0" err="1" smtClean="0"/>
              <a:t>lekérdezésépítés</a:t>
            </a:r>
            <a:endParaRPr lang="hu-HU" dirty="0" smtClean="0"/>
          </a:p>
          <a:p>
            <a:r>
              <a:rPr lang="hu-HU" dirty="0" smtClean="0"/>
              <a:t>SQL „verziókezelés”: </a:t>
            </a:r>
            <a:r>
              <a:rPr lang="hu-HU" dirty="0" err="1" smtClean="0"/>
              <a:t>migration-ök</a:t>
            </a:r>
            <a:r>
              <a:rPr lang="hu-HU" dirty="0" smtClean="0"/>
              <a:t> (</a:t>
            </a:r>
            <a:r>
              <a:rPr lang="hu-HU" dirty="0" err="1" smtClean="0"/>
              <a:t>adatbázisstruktúra</a:t>
            </a:r>
            <a:r>
              <a:rPr lang="hu-HU" dirty="0" smtClean="0"/>
              <a:t> felépítése kódból)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861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Laravel</a:t>
            </a:r>
            <a:r>
              <a:rPr lang="hu-HU" dirty="0" smtClean="0"/>
              <a:t> – </a:t>
            </a:r>
            <a:r>
              <a:rPr lang="hu-HU" dirty="0" err="1" smtClean="0"/>
              <a:t>View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Templating</a:t>
            </a:r>
            <a:r>
              <a:rPr lang="hu-HU" dirty="0" smtClean="0"/>
              <a:t> rendszer: </a:t>
            </a:r>
            <a:r>
              <a:rPr lang="hu-HU" dirty="0" err="1" smtClean="0"/>
              <a:t>Blade</a:t>
            </a:r>
            <a:endParaRPr lang="hu-HU" dirty="0" smtClean="0"/>
          </a:p>
          <a:p>
            <a:pPr lvl="1"/>
            <a:r>
              <a:rPr lang="hu-HU" dirty="0" err="1" smtClean="0"/>
              <a:t>PHP-ra</a:t>
            </a:r>
            <a:r>
              <a:rPr lang="hu-HU" dirty="0" smtClean="0"/>
              <a:t> fordított </a:t>
            </a:r>
            <a:r>
              <a:rPr lang="hu-HU" dirty="0" err="1" smtClean="0"/>
              <a:t>template</a:t>
            </a:r>
            <a:endParaRPr lang="hu-HU" dirty="0" smtClean="0"/>
          </a:p>
          <a:p>
            <a:pPr lvl="1"/>
            <a:r>
              <a:rPr lang="hu-HU" dirty="0" smtClean="0"/>
              <a:t>Elágazások</a:t>
            </a:r>
          </a:p>
          <a:p>
            <a:pPr lvl="1"/>
            <a:r>
              <a:rPr lang="hu-HU" dirty="0" smtClean="0"/>
              <a:t>Ciklusok</a:t>
            </a:r>
          </a:p>
          <a:p>
            <a:pPr lvl="1"/>
            <a:r>
              <a:rPr lang="hu-HU" dirty="0" smtClean="0"/>
              <a:t>Változók átadása a </a:t>
            </a:r>
            <a:r>
              <a:rPr lang="hu-HU" dirty="0" err="1" smtClean="0"/>
              <a:t>View-nak</a:t>
            </a:r>
            <a:endParaRPr lang="hu-HU" dirty="0" smtClean="0"/>
          </a:p>
          <a:p>
            <a:r>
              <a:rPr lang="hu-HU" dirty="0" smtClean="0"/>
              <a:t>Natívan támogatja a JSON kérés / választ</a:t>
            </a:r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76570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Laravel</a:t>
            </a:r>
            <a:r>
              <a:rPr lang="hu-HU" dirty="0" smtClean="0"/>
              <a:t> – Egyéb funkciók / </a:t>
            </a:r>
            <a:r>
              <a:rPr lang="hu-HU" dirty="0" err="1" smtClean="0"/>
              <a:t>feature-ök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Authentikáció</a:t>
            </a:r>
            <a:r>
              <a:rPr lang="hu-HU" dirty="0" smtClean="0"/>
              <a:t> / </a:t>
            </a:r>
            <a:r>
              <a:rPr lang="hu-HU" dirty="0" err="1" smtClean="0"/>
              <a:t>authorizáció</a:t>
            </a:r>
            <a:endParaRPr lang="hu-HU" dirty="0" smtClean="0"/>
          </a:p>
          <a:p>
            <a:r>
              <a:rPr lang="hu-HU" dirty="0" smtClean="0"/>
              <a:t>Modulokra osztott kód, </a:t>
            </a:r>
            <a:r>
              <a:rPr lang="hu-HU" dirty="0" err="1" smtClean="0"/>
              <a:t>autoload-olás</a:t>
            </a:r>
            <a:endParaRPr lang="hu-HU" dirty="0" smtClean="0"/>
          </a:p>
          <a:p>
            <a:r>
              <a:rPr lang="hu-HU" dirty="0" smtClean="0"/>
              <a:t>IOC </a:t>
            </a:r>
            <a:r>
              <a:rPr lang="hu-HU" dirty="0" err="1" smtClean="0"/>
              <a:t>Container</a:t>
            </a:r>
            <a:r>
              <a:rPr lang="hu-HU" dirty="0" smtClean="0"/>
              <a:t> </a:t>
            </a:r>
          </a:p>
          <a:p>
            <a:pPr lvl="1"/>
            <a:r>
              <a:rPr lang="hu-HU" dirty="0" smtClean="0"/>
              <a:t>Egyszerűen megvalósítható </a:t>
            </a:r>
            <a:r>
              <a:rPr lang="hu-HU" dirty="0" err="1" smtClean="0"/>
              <a:t>dependency</a:t>
            </a:r>
            <a:r>
              <a:rPr lang="hu-HU" dirty="0" smtClean="0"/>
              <a:t> </a:t>
            </a:r>
            <a:r>
              <a:rPr lang="hu-HU" dirty="0" err="1" smtClean="0"/>
              <a:t>injection</a:t>
            </a:r>
            <a:endParaRPr lang="hu-HU" dirty="0" smtClean="0"/>
          </a:p>
          <a:p>
            <a:pPr lvl="1"/>
            <a:r>
              <a:rPr lang="hu-HU" dirty="0" smtClean="0"/>
              <a:t>Függőségek dinamikus átadása </a:t>
            </a:r>
          </a:p>
          <a:p>
            <a:pPr lvl="1"/>
            <a:r>
              <a:rPr lang="hu-HU" dirty="0" smtClean="0"/>
              <a:t>Az egyes objektumok teljesen függetlenek egymástól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0879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Laravel</a:t>
            </a:r>
            <a:r>
              <a:rPr lang="hu-HU" dirty="0"/>
              <a:t> – Egyéb funkciók / </a:t>
            </a:r>
            <a:r>
              <a:rPr lang="hu-HU" dirty="0" err="1"/>
              <a:t>feature-ök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Robosztus frontend fejlesztés: </a:t>
            </a:r>
            <a:r>
              <a:rPr lang="hu-HU" dirty="0" err="1" smtClean="0"/>
              <a:t>Laravel</a:t>
            </a:r>
            <a:r>
              <a:rPr lang="hu-HU" dirty="0" smtClean="0"/>
              <a:t> Mix (</a:t>
            </a:r>
            <a:r>
              <a:rPr lang="hu-HU" dirty="0" err="1" smtClean="0"/>
              <a:t>Webpack</a:t>
            </a:r>
            <a:r>
              <a:rPr lang="hu-HU" dirty="0" smtClean="0"/>
              <a:t> 2)</a:t>
            </a:r>
          </a:p>
          <a:p>
            <a:pPr lvl="1"/>
            <a:r>
              <a:rPr lang="hu-HU" dirty="0" smtClean="0"/>
              <a:t>SASS / LESS / </a:t>
            </a:r>
            <a:r>
              <a:rPr lang="hu-HU" dirty="0" err="1" smtClean="0"/>
              <a:t>Stylus</a:t>
            </a:r>
            <a:r>
              <a:rPr lang="hu-HU" dirty="0" smtClean="0"/>
              <a:t> -&gt; CSS fordítás</a:t>
            </a:r>
          </a:p>
          <a:p>
            <a:pPr lvl="1"/>
            <a:r>
              <a:rPr lang="hu-HU" dirty="0" smtClean="0"/>
              <a:t>ES6 -&gt; JS fordítás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19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Gyakorlat</a:t>
            </a:r>
            <a:endParaRPr lang="hu-HU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09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Verziókezelés</a:t>
            </a:r>
            <a:endParaRPr lang="hu-HU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Git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662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Verziókezelés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kód változásainak, különböző változatainak kezelése</a:t>
            </a:r>
          </a:p>
          <a:p>
            <a:pPr lvl="1"/>
            <a:r>
              <a:rPr lang="hu-HU" dirty="0" smtClean="0"/>
              <a:t>Változatok (= verziók) összehasonlítása</a:t>
            </a:r>
          </a:p>
          <a:p>
            <a:pPr lvl="1"/>
            <a:r>
              <a:rPr lang="hu-HU" dirty="0" smtClean="0"/>
              <a:t>Korábbi verzióra visszaállás</a:t>
            </a:r>
          </a:p>
          <a:p>
            <a:pPr lvl="1"/>
            <a:r>
              <a:rPr lang="hu-HU" dirty="0" smtClean="0"/>
              <a:t>Több egyidejű verzió kezelése</a:t>
            </a:r>
          </a:p>
          <a:p>
            <a:r>
              <a:rPr lang="hu-HU" dirty="0" smtClean="0"/>
              <a:t>Nagyban segíti a csapatos fejlesztést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73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Git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Linus </a:t>
            </a:r>
            <a:r>
              <a:rPr lang="hu-HU" dirty="0" err="1" smtClean="0"/>
              <a:t>Torvalds</a:t>
            </a:r>
            <a:r>
              <a:rPr lang="hu-HU" dirty="0" smtClean="0"/>
              <a:t>, 2005 – a Linux kernel fejlesztéséhez</a:t>
            </a:r>
          </a:p>
          <a:p>
            <a:r>
              <a:rPr lang="hu-HU" dirty="0" smtClean="0"/>
              <a:t>Ma a legnépszerűbb verziókezelő rendszer</a:t>
            </a:r>
          </a:p>
          <a:p>
            <a:r>
              <a:rPr lang="hu-HU" dirty="0" smtClean="0"/>
              <a:t>Kód: tárolóban (</a:t>
            </a:r>
            <a:r>
              <a:rPr lang="hu-HU" dirty="0" err="1" smtClean="0"/>
              <a:t>repository</a:t>
            </a:r>
            <a:r>
              <a:rPr lang="hu-HU" dirty="0" smtClean="0"/>
              <a:t>)</a:t>
            </a:r>
          </a:p>
          <a:p>
            <a:r>
              <a:rPr lang="hu-HU" dirty="0" smtClean="0"/>
              <a:t>Elosztott rendszer</a:t>
            </a:r>
          </a:p>
          <a:p>
            <a:pPr lvl="1"/>
            <a:r>
              <a:rPr lang="hu-HU" dirty="0" smtClean="0"/>
              <a:t>Helyi </a:t>
            </a:r>
            <a:r>
              <a:rPr lang="hu-HU" dirty="0" err="1" smtClean="0"/>
              <a:t>repository</a:t>
            </a:r>
            <a:endParaRPr lang="hu-HU" dirty="0" smtClean="0"/>
          </a:p>
          <a:p>
            <a:pPr lvl="1"/>
            <a:r>
              <a:rPr lang="hu-HU" dirty="0" smtClean="0"/>
              <a:t>Távoli </a:t>
            </a:r>
            <a:r>
              <a:rPr lang="hu-HU" dirty="0" err="1" smtClean="0"/>
              <a:t>repository</a:t>
            </a:r>
            <a:r>
              <a:rPr lang="hu-HU" dirty="0" smtClean="0"/>
              <a:t>(k)</a:t>
            </a:r>
          </a:p>
          <a:p>
            <a:r>
              <a:rPr lang="hu-HU" dirty="0" smtClean="0"/>
              <a:t>Nem lineáris fejlesztés</a:t>
            </a:r>
          </a:p>
          <a:p>
            <a:pPr lvl="1"/>
            <a:r>
              <a:rPr lang="hu-HU" dirty="0" smtClean="0"/>
              <a:t>Ágak (</a:t>
            </a:r>
            <a:r>
              <a:rPr lang="hu-HU" dirty="0" err="1" smtClean="0"/>
              <a:t>branchek</a:t>
            </a:r>
            <a:r>
              <a:rPr lang="hu-HU" dirty="0" smtClean="0"/>
              <a:t>) létrehozása</a:t>
            </a:r>
          </a:p>
          <a:p>
            <a:pPr lvl="1"/>
            <a:r>
              <a:rPr lang="hu-HU" dirty="0" smtClean="0"/>
              <a:t>Ágak összefésülése (</a:t>
            </a:r>
            <a:r>
              <a:rPr lang="hu-HU" dirty="0" err="1" smtClean="0"/>
              <a:t>merge</a:t>
            </a:r>
            <a:r>
              <a:rPr lang="hu-H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749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Git</a:t>
            </a:r>
            <a:endParaRPr lang="hu-HU" dirty="0"/>
          </a:p>
        </p:txBody>
      </p:sp>
      <p:sp>
        <p:nvSpPr>
          <p:cNvPr id="6" name="Rectangle 3"/>
          <p:cNvSpPr/>
          <p:nvPr/>
        </p:nvSpPr>
        <p:spPr>
          <a:xfrm>
            <a:off x="3704664" y="3162028"/>
            <a:ext cx="2239311" cy="7315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Helyi </a:t>
            </a:r>
            <a:r>
              <a:rPr lang="hu-HU" dirty="0" err="1" smtClean="0"/>
              <a:t>repository</a:t>
            </a:r>
            <a:endParaRPr lang="hu-HU" i="1" dirty="0"/>
          </a:p>
        </p:txBody>
      </p:sp>
      <p:sp>
        <p:nvSpPr>
          <p:cNvPr id="7" name="Rectangle 8"/>
          <p:cNvSpPr/>
          <p:nvPr/>
        </p:nvSpPr>
        <p:spPr>
          <a:xfrm>
            <a:off x="608766" y="3162028"/>
            <a:ext cx="2239311" cy="731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Working</a:t>
            </a:r>
            <a:r>
              <a:rPr lang="hu-HU" dirty="0" smtClean="0"/>
              <a:t> </a:t>
            </a:r>
            <a:r>
              <a:rPr lang="hu-HU" dirty="0" err="1" smtClean="0"/>
              <a:t>copy</a:t>
            </a:r>
            <a:endParaRPr lang="hu-HU" dirty="0"/>
          </a:p>
        </p:txBody>
      </p:sp>
      <p:sp>
        <p:nvSpPr>
          <p:cNvPr id="8" name="Rectangle 9"/>
          <p:cNvSpPr/>
          <p:nvPr/>
        </p:nvSpPr>
        <p:spPr>
          <a:xfrm>
            <a:off x="6800562" y="3162028"/>
            <a:ext cx="2239311" cy="731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Távoli (központi) </a:t>
            </a:r>
            <a:r>
              <a:rPr lang="hu-HU" dirty="0" err="1" smtClean="0"/>
              <a:t>repository</a:t>
            </a:r>
            <a:endParaRPr lang="hu-HU" dirty="0"/>
          </a:p>
        </p:txBody>
      </p:sp>
      <p:cxnSp>
        <p:nvCxnSpPr>
          <p:cNvPr id="9" name="Straight Arrow Connector 11"/>
          <p:cNvCxnSpPr/>
          <p:nvPr/>
        </p:nvCxnSpPr>
        <p:spPr>
          <a:xfrm>
            <a:off x="2848077" y="3362325"/>
            <a:ext cx="856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2"/>
          <p:cNvCxnSpPr/>
          <p:nvPr/>
        </p:nvCxnSpPr>
        <p:spPr>
          <a:xfrm>
            <a:off x="5943975" y="3362325"/>
            <a:ext cx="856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3"/>
          <p:cNvCxnSpPr/>
          <p:nvPr/>
        </p:nvCxnSpPr>
        <p:spPr>
          <a:xfrm flipH="1">
            <a:off x="2848077" y="3619228"/>
            <a:ext cx="851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5"/>
          <p:cNvCxnSpPr/>
          <p:nvPr/>
        </p:nvCxnSpPr>
        <p:spPr>
          <a:xfrm flipH="1">
            <a:off x="5948658" y="3619228"/>
            <a:ext cx="851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6"/>
          <p:cNvSpPr txBox="1"/>
          <p:nvPr/>
        </p:nvSpPr>
        <p:spPr>
          <a:xfrm>
            <a:off x="2943872" y="3100385"/>
            <a:ext cx="851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i="1" dirty="0" err="1" smtClean="0"/>
              <a:t>Commit</a:t>
            </a:r>
            <a:endParaRPr lang="hu-HU" sz="1000" i="1" dirty="0" smtClean="0"/>
          </a:p>
        </p:txBody>
      </p:sp>
      <p:sp>
        <p:nvSpPr>
          <p:cNvPr id="14" name="TextBox 17"/>
          <p:cNvSpPr txBox="1"/>
          <p:nvPr/>
        </p:nvSpPr>
        <p:spPr>
          <a:xfrm>
            <a:off x="2943872" y="3647656"/>
            <a:ext cx="837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i="1" dirty="0" err="1" smtClean="0"/>
              <a:t>Checkout</a:t>
            </a:r>
            <a:endParaRPr lang="hu-HU" sz="1000" i="1" dirty="0" smtClean="0"/>
          </a:p>
        </p:txBody>
      </p:sp>
      <p:sp>
        <p:nvSpPr>
          <p:cNvPr id="15" name="TextBox 20"/>
          <p:cNvSpPr txBox="1"/>
          <p:nvPr/>
        </p:nvSpPr>
        <p:spPr>
          <a:xfrm>
            <a:off x="6135564" y="3647656"/>
            <a:ext cx="4734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i="1" dirty="0" err="1" smtClean="0"/>
              <a:t>Pull</a:t>
            </a:r>
            <a:endParaRPr lang="hu-HU" sz="1000" i="1" dirty="0" smtClean="0"/>
          </a:p>
        </p:txBody>
      </p:sp>
      <p:sp>
        <p:nvSpPr>
          <p:cNvPr id="16" name="TextBox 22"/>
          <p:cNvSpPr txBox="1"/>
          <p:nvPr/>
        </p:nvSpPr>
        <p:spPr>
          <a:xfrm>
            <a:off x="6135564" y="3097525"/>
            <a:ext cx="851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i="1" dirty="0" err="1" smtClean="0"/>
              <a:t>Push</a:t>
            </a:r>
            <a:endParaRPr lang="hu-HU" sz="1000" i="1" dirty="0" smtClean="0"/>
          </a:p>
        </p:txBody>
      </p:sp>
    </p:spTree>
    <p:extLst>
      <p:ext uri="{BB962C8B-B14F-4D97-AF65-F5344CB8AC3E}">
        <p14:creationId xmlns:p14="http://schemas.microsoft.com/office/powerpoint/2010/main" val="309359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Git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Ágak (</a:t>
            </a:r>
            <a:r>
              <a:rPr lang="hu-HU" dirty="0" err="1" smtClean="0"/>
              <a:t>branchek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A fejlesztés különböző elágazásai</a:t>
            </a:r>
          </a:p>
          <a:p>
            <a:pPr lvl="2"/>
            <a:r>
              <a:rPr lang="hu-HU" dirty="0" smtClean="0"/>
              <a:t>Pl. új funkciók, hibajavítások </a:t>
            </a:r>
            <a:r>
              <a:rPr lang="hu-HU" dirty="0" err="1" smtClean="0"/>
              <a:t>stb</a:t>
            </a:r>
            <a:endParaRPr lang="hu-HU" dirty="0" smtClean="0"/>
          </a:p>
          <a:p>
            <a:pPr lvl="1"/>
            <a:r>
              <a:rPr lang="hu-HU" dirty="0" smtClean="0"/>
              <a:t>Fő ág (</a:t>
            </a:r>
            <a:r>
              <a:rPr lang="hu-HU" dirty="0" err="1" smtClean="0"/>
              <a:t>master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Egyéb ágak</a:t>
            </a:r>
            <a:endParaRPr lang="hu-HU" dirty="0"/>
          </a:p>
        </p:txBody>
      </p:sp>
      <p:pic>
        <p:nvPicPr>
          <p:cNvPr id="1026" name="Picture 2" descr="http://img.blog.csdn.net/20180104103103303?watermark/2/text/aHR0cDovL2Jsb2cuY3Nkbi5uZXQvSVRmb290ZXI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1" y="805558"/>
            <a:ext cx="3354541" cy="50438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85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HTTP</a:t>
            </a:r>
            <a:endParaRPr lang="hu-HU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HyperText</a:t>
            </a:r>
            <a:r>
              <a:rPr lang="hu-HU" dirty="0" smtClean="0"/>
              <a:t> </a:t>
            </a:r>
            <a:r>
              <a:rPr lang="hu-HU" dirty="0" err="1" smtClean="0"/>
              <a:t>Transfer</a:t>
            </a:r>
            <a:r>
              <a:rPr lang="hu-HU" dirty="0" smtClean="0"/>
              <a:t> </a:t>
            </a:r>
            <a:r>
              <a:rPr lang="hu-HU" dirty="0" err="1" smtClean="0"/>
              <a:t>Protocol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980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HTTP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Kliens – Szerver kommunikáció</a:t>
            </a:r>
          </a:p>
          <a:p>
            <a:pPr lvl="1"/>
            <a:r>
              <a:rPr lang="hu-HU" dirty="0" smtClean="0"/>
              <a:t>Tipikusan böngésző – </a:t>
            </a:r>
            <a:r>
              <a:rPr lang="hu-HU" dirty="0" err="1" smtClean="0"/>
              <a:t>webszerver</a:t>
            </a:r>
            <a:endParaRPr lang="hu-HU" dirty="0" smtClean="0"/>
          </a:p>
          <a:p>
            <a:r>
              <a:rPr lang="hu-HU" dirty="0" smtClean="0"/>
              <a:t>2015 – HTTP 2</a:t>
            </a:r>
          </a:p>
          <a:p>
            <a:pPr lvl="1"/>
            <a:r>
              <a:rPr lang="hu-HU" dirty="0" smtClean="0"/>
              <a:t>Egyelőre még a HTTP 1.1 a legelterjedtebb</a:t>
            </a:r>
          </a:p>
          <a:p>
            <a:r>
              <a:rPr lang="hu-HU" dirty="0" smtClean="0"/>
              <a:t>Szöveg alapú protokoll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34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ta">
  <a:themeElements>
    <a:clrScheme name="Sárga–naranc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301</TotalTime>
  <Words>522</Words>
  <Application>Microsoft Office PowerPoint</Application>
  <PresentationFormat>Szélesvásznú</PresentationFormat>
  <Paragraphs>145</Paragraphs>
  <Slides>26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2" baseType="lpstr">
      <vt:lpstr>Arial</vt:lpstr>
      <vt:lpstr>Consolas</vt:lpstr>
      <vt:lpstr>Monaco</vt:lpstr>
      <vt:lpstr>Trebuchet MS</vt:lpstr>
      <vt:lpstr>Wingdings 3</vt:lpstr>
      <vt:lpstr>Fazetta</vt:lpstr>
      <vt:lpstr>Bevezetés, alapok</vt:lpstr>
      <vt:lpstr>Tartalom</vt:lpstr>
      <vt:lpstr>Verziókezelés</vt:lpstr>
      <vt:lpstr>Verziókezelés</vt:lpstr>
      <vt:lpstr>Git</vt:lpstr>
      <vt:lpstr>Git</vt:lpstr>
      <vt:lpstr>Git</vt:lpstr>
      <vt:lpstr>HTTP</vt:lpstr>
      <vt:lpstr>HTTP</vt:lpstr>
      <vt:lpstr>HTTP Kérés (request)</vt:lpstr>
      <vt:lpstr>HTTP Válasz (response)</vt:lpstr>
      <vt:lpstr>Content Type: text/plain</vt:lpstr>
      <vt:lpstr>Content Type: text/html</vt:lpstr>
      <vt:lpstr>Content Type: application/json</vt:lpstr>
      <vt:lpstr>Content Type: text/xml</vt:lpstr>
      <vt:lpstr>MVC</vt:lpstr>
      <vt:lpstr>MVC</vt:lpstr>
      <vt:lpstr>MVC</vt:lpstr>
      <vt:lpstr>MVC – Konkrét példa</vt:lpstr>
      <vt:lpstr>Laravel</vt:lpstr>
      <vt:lpstr>Laravel</vt:lpstr>
      <vt:lpstr>Laravel - Model</vt:lpstr>
      <vt:lpstr>Laravel – View</vt:lpstr>
      <vt:lpstr>Laravel – Egyéb funkciók / feature-ök</vt:lpstr>
      <vt:lpstr>Laravel – Egyéb funkciók / feature-ök</vt:lpstr>
      <vt:lpstr>Gyakorlat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Bevezetés, alapok</dc:title>
  <dc:creator>Fekete Zsolt</dc:creator>
  <cp:lastModifiedBy>Fekete Zsolt</cp:lastModifiedBy>
  <cp:revision>14</cp:revision>
  <dcterms:created xsi:type="dcterms:W3CDTF">2018-02-12T08:13:32Z</dcterms:created>
  <dcterms:modified xsi:type="dcterms:W3CDTF">2018-02-12T13:14:46Z</dcterms:modified>
</cp:coreProperties>
</file>