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56" r:id="rId2"/>
    <p:sldId id="287" r:id="rId3"/>
    <p:sldId id="288" r:id="rId4"/>
    <p:sldId id="286" r:id="rId5"/>
    <p:sldId id="276" r:id="rId6"/>
    <p:sldId id="289" r:id="rId7"/>
    <p:sldId id="295" r:id="rId8"/>
    <p:sldId id="290" r:id="rId9"/>
    <p:sldId id="302" r:id="rId10"/>
    <p:sldId id="296" r:id="rId11"/>
    <p:sldId id="297" r:id="rId12"/>
    <p:sldId id="300" r:id="rId13"/>
    <p:sldId id="303" r:id="rId14"/>
    <p:sldId id="298" r:id="rId15"/>
    <p:sldId id="301" r:id="rId16"/>
    <p:sldId id="285" r:id="rId17"/>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5310" autoAdjust="0"/>
  </p:normalViewPr>
  <p:slideViewPr>
    <p:cSldViewPr snapToGrid="0" showGuides="1">
      <p:cViewPr varScale="1">
        <p:scale>
          <a:sx n="63" d="100"/>
          <a:sy n="63" d="100"/>
        </p:scale>
        <p:origin x="66" y="540"/>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99" d="100"/>
          <a:sy n="99" d="100"/>
        </p:scale>
        <p:origin x="357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B46527B0-0B24-4087-B225-DB4F5C738F6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Espace réservé de la date 2">
            <a:extLst>
              <a:ext uri="{FF2B5EF4-FFF2-40B4-BE49-F238E27FC236}">
                <a16:creationId xmlns:a16="http://schemas.microsoft.com/office/drawing/2014/main" id="{F72798E0-F322-4236-8531-A1882BFE400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6FB0DE1-D418-4EA9-BDFD-2E5632763663}" type="datetime1">
              <a:rPr lang="fr-FR" smtClean="0"/>
              <a:t>19/06/2025</a:t>
            </a:fld>
            <a:endParaRPr lang="en-US"/>
          </a:p>
        </p:txBody>
      </p:sp>
      <p:sp>
        <p:nvSpPr>
          <p:cNvPr id="4" name="Espace réservé du pied de page 3">
            <a:extLst>
              <a:ext uri="{FF2B5EF4-FFF2-40B4-BE49-F238E27FC236}">
                <a16:creationId xmlns:a16="http://schemas.microsoft.com/office/drawing/2014/main" id="{B4E5881F-2FD0-41BC-8E76-C691E59E146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Espace réservé du numéro de diapositive 4">
            <a:extLst>
              <a:ext uri="{FF2B5EF4-FFF2-40B4-BE49-F238E27FC236}">
                <a16:creationId xmlns:a16="http://schemas.microsoft.com/office/drawing/2014/main" id="{62CA62C5-8A29-4592-9E3E-4C457F263C0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4E85F6F-0FAD-4AD4-850C-7E4CD14D7D70}" type="slidenum">
              <a:rPr lang="en-US" smtClean="0"/>
              <a:t>‹N°›</a:t>
            </a:fld>
            <a:endParaRPr lang="en-US"/>
          </a:p>
        </p:txBody>
      </p:sp>
    </p:spTree>
    <p:extLst>
      <p:ext uri="{BB962C8B-B14F-4D97-AF65-F5344CB8AC3E}">
        <p14:creationId xmlns:p14="http://schemas.microsoft.com/office/powerpoint/2010/main" val="35832745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190BD304-4DB2-4DA8-BE69-274C9984CC7A}" type="datetime1">
              <a:rPr lang="fr-FR" smtClean="0"/>
              <a:t>19/06/2025</a:t>
            </a:fld>
            <a:endParaRPr lang="en-US"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
              <a:t>Modifiez les styles du texte du masque</a:t>
            </a:r>
          </a:p>
          <a:p>
            <a:pPr lvl="1" rtl="0"/>
            <a:r>
              <a:rPr lang="fr"/>
              <a:t>Deuxième niveau</a:t>
            </a:r>
          </a:p>
          <a:p>
            <a:pPr lvl="2" rtl="0"/>
            <a:r>
              <a:rPr lang="fr"/>
              <a:t>Troisième niveau</a:t>
            </a:r>
          </a:p>
          <a:p>
            <a:pPr lvl="3" rtl="0"/>
            <a:r>
              <a:rPr lang="fr"/>
              <a:t>Quatrième niveau</a:t>
            </a:r>
          </a:p>
          <a:p>
            <a:pPr lvl="4" rtl="0"/>
            <a:r>
              <a:rPr lang="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E60DC36-8EFA-4378-9855-E019C55AC472}" type="slidenum">
              <a:rPr lang="en-US" smtClean="0"/>
              <a:t>‹N°›</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BE60DC36-8EFA-4378-9855-E019C55AC472}" type="slidenum">
              <a:rPr lang="fr-FR" smtClean="0"/>
              <a:t>1</a:t>
            </a:fld>
            <a:endParaRPr lang="fr-FR" dirty="0"/>
          </a:p>
        </p:txBody>
      </p:sp>
    </p:spTree>
    <p:extLst>
      <p:ext uri="{BB962C8B-B14F-4D97-AF65-F5344CB8AC3E}">
        <p14:creationId xmlns:p14="http://schemas.microsoft.com/office/powerpoint/2010/main" val="1479074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BE60DC36-8EFA-4378-9855-E019C55AC472}" type="slidenum">
              <a:rPr lang="fr-FR" smtClean="0"/>
              <a:t>5</a:t>
            </a:fld>
            <a:endParaRPr lang="fr-FR" dirty="0"/>
          </a:p>
        </p:txBody>
      </p:sp>
    </p:spTree>
    <p:extLst>
      <p:ext uri="{BB962C8B-B14F-4D97-AF65-F5344CB8AC3E}">
        <p14:creationId xmlns:p14="http://schemas.microsoft.com/office/powerpoint/2010/main" val="14975797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BE60DC36-8EFA-4378-9855-E019C55AC472}" type="slidenum">
              <a:rPr lang="fr-FR" smtClean="0"/>
              <a:t>16</a:t>
            </a:fld>
            <a:endParaRPr lang="fr-FR" dirty="0"/>
          </a:p>
        </p:txBody>
      </p:sp>
    </p:spTree>
    <p:extLst>
      <p:ext uri="{BB962C8B-B14F-4D97-AF65-F5344CB8AC3E}">
        <p14:creationId xmlns:p14="http://schemas.microsoft.com/office/powerpoint/2010/main" val="1054801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rtlCol="0" anchor="b"/>
          <a:lstStyle>
            <a:lvl1pPr algn="ctr">
              <a:defRPr sz="6000"/>
            </a:lvl1pPr>
          </a:lstStyle>
          <a:p>
            <a:pPr rtl="0"/>
            <a:r>
              <a:rPr lang="fr-FR" noProof="0"/>
              <a:t>Modifiez le style du titre</a:t>
            </a:r>
            <a:endParaRPr lang="fr-FR" noProof="0" dirty="0"/>
          </a:p>
        </p:txBody>
      </p:sp>
      <p:sp>
        <p:nvSpPr>
          <p:cNvPr id="3" name="Sous-titr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rtlCol="0"/>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endParaRPr lang="fr-FR" noProof="0" dirty="0"/>
          </a:p>
        </p:txBody>
      </p:sp>
      <p:sp>
        <p:nvSpPr>
          <p:cNvPr id="4" name="Espace réservé de la date 3">
            <a:extLst>
              <a:ext uri="{FF2B5EF4-FFF2-40B4-BE49-F238E27FC236}">
                <a16:creationId xmlns:a16="http://schemas.microsoft.com/office/drawing/2014/main" id="{1FBEFBAF-82E9-49AD-B2CF-7D154E024431}"/>
              </a:ext>
            </a:extLst>
          </p:cNvPr>
          <p:cNvSpPr>
            <a:spLocks noGrp="1"/>
          </p:cNvSpPr>
          <p:nvPr>
            <p:ph type="dt" sz="half" idx="10"/>
          </p:nvPr>
        </p:nvSpPr>
        <p:spPr/>
        <p:txBody>
          <a:bodyPr rtlCol="0"/>
          <a:lstStyle/>
          <a:p>
            <a:pPr rtl="0"/>
            <a:fld id="{1CD63498-AA6B-4FA3-8C0C-F047B32E6A28}" type="datetime1">
              <a:rPr lang="fr-FR" noProof="0" smtClean="0"/>
              <a:t>19/06/2025</a:t>
            </a:fld>
            <a:endParaRPr lang="fr-FR" noProof="0" dirty="0"/>
          </a:p>
        </p:txBody>
      </p:sp>
      <p:sp>
        <p:nvSpPr>
          <p:cNvPr id="5" name="Espace réservé du pied de page 4">
            <a:extLst>
              <a:ext uri="{FF2B5EF4-FFF2-40B4-BE49-F238E27FC236}">
                <a16:creationId xmlns:a16="http://schemas.microsoft.com/office/drawing/2014/main" id="{5AD8006A-94B1-44F7-972D-56767EDE3CC3}"/>
              </a:ext>
            </a:extLst>
          </p:cNvPr>
          <p:cNvSpPr>
            <a:spLocks noGrp="1"/>
          </p:cNvSpPr>
          <p:nvPr>
            <p:ph type="ftr" sz="quarter" idx="11"/>
          </p:nvPr>
        </p:nvSpPr>
        <p:spPr/>
        <p:txBody>
          <a:bodyPr rtlCol="0"/>
          <a:lstStyle/>
          <a:p>
            <a:pPr rtl="0"/>
            <a:endParaRPr lang="fr-FR" noProof="0" dirty="0"/>
          </a:p>
        </p:txBody>
      </p:sp>
      <p:sp>
        <p:nvSpPr>
          <p:cNvPr id="6" name="Espace réservé du numéro de diapositive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rtlCol="0"/>
          <a:lstStyle/>
          <a:p>
            <a:pPr rtl="0"/>
            <a:fld id="{06FEDF93-2BFD-41CA-ABC7-B039102F3792}" type="slidenum">
              <a:rPr lang="fr-FR" noProof="0" smtClean="0"/>
              <a:t>‹N°›</a:t>
            </a:fld>
            <a:endParaRPr lang="fr-FR" noProof="0"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F7B869-BFB2-4C20-8AB1-46704BB3D177}"/>
              </a:ext>
            </a:extLst>
          </p:cNvPr>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texte vertical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e la date 3">
            <a:extLst>
              <a:ext uri="{FF2B5EF4-FFF2-40B4-BE49-F238E27FC236}">
                <a16:creationId xmlns:a16="http://schemas.microsoft.com/office/drawing/2014/main" id="{16FFA8DA-0E31-4CA6-BBFC-2467AAD1D30B}"/>
              </a:ext>
            </a:extLst>
          </p:cNvPr>
          <p:cNvSpPr>
            <a:spLocks noGrp="1"/>
          </p:cNvSpPr>
          <p:nvPr>
            <p:ph type="dt" sz="half" idx="10"/>
          </p:nvPr>
        </p:nvSpPr>
        <p:spPr/>
        <p:txBody>
          <a:bodyPr rtlCol="0"/>
          <a:lstStyle/>
          <a:p>
            <a:pPr rtl="0"/>
            <a:fld id="{446D2216-24AE-4A93-BEA9-26FD9BE8D8E8}" type="datetime1">
              <a:rPr lang="fr-FR" noProof="0" smtClean="0"/>
              <a:t>19/06/2025</a:t>
            </a:fld>
            <a:endParaRPr lang="fr-FR" noProof="0" dirty="0"/>
          </a:p>
        </p:txBody>
      </p:sp>
      <p:sp>
        <p:nvSpPr>
          <p:cNvPr id="5" name="Espace réservé du pied de page 4">
            <a:extLst>
              <a:ext uri="{FF2B5EF4-FFF2-40B4-BE49-F238E27FC236}">
                <a16:creationId xmlns:a16="http://schemas.microsoft.com/office/drawing/2014/main" id="{064974BD-9845-459A-9AAA-12731E2507C4}"/>
              </a:ext>
            </a:extLst>
          </p:cNvPr>
          <p:cNvSpPr>
            <a:spLocks noGrp="1"/>
          </p:cNvSpPr>
          <p:nvPr>
            <p:ph type="ftr" sz="quarter" idx="11"/>
          </p:nvPr>
        </p:nvSpPr>
        <p:spPr/>
        <p:txBody>
          <a:bodyPr rtlCol="0"/>
          <a:lstStyle/>
          <a:p>
            <a:pPr rtl="0"/>
            <a:endParaRPr lang="fr-FR" noProof="0" dirty="0"/>
          </a:p>
        </p:txBody>
      </p:sp>
      <p:sp>
        <p:nvSpPr>
          <p:cNvPr id="6" name="Espace réservé du numéro de diapositive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rtlCol="0"/>
          <a:lstStyle/>
          <a:p>
            <a:pPr rtl="0"/>
            <a:fld id="{06FEDF93-2BFD-41CA-ABC7-B039102F3792}" type="slidenum">
              <a:rPr lang="fr-FR" noProof="0" smtClean="0"/>
              <a:t>‹N°›</a:t>
            </a:fld>
            <a:endParaRPr lang="fr-FR" noProof="0"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rtlCol="0"/>
          <a:lstStyle/>
          <a:p>
            <a:pPr rtl="0"/>
            <a:r>
              <a:rPr lang="fr-FR" noProof="0"/>
              <a:t>Modifiez le style du titre</a:t>
            </a:r>
            <a:endParaRPr lang="fr-FR" noProof="0" dirty="0"/>
          </a:p>
        </p:txBody>
      </p:sp>
      <p:sp>
        <p:nvSpPr>
          <p:cNvPr id="3" name="Espace réservé du texte vertical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e la date 3">
            <a:extLst>
              <a:ext uri="{FF2B5EF4-FFF2-40B4-BE49-F238E27FC236}">
                <a16:creationId xmlns:a16="http://schemas.microsoft.com/office/drawing/2014/main" id="{00EEA9C5-552A-48A1-AB54-ED54209B3B48}"/>
              </a:ext>
            </a:extLst>
          </p:cNvPr>
          <p:cNvSpPr>
            <a:spLocks noGrp="1"/>
          </p:cNvSpPr>
          <p:nvPr>
            <p:ph type="dt" sz="half" idx="10"/>
          </p:nvPr>
        </p:nvSpPr>
        <p:spPr/>
        <p:txBody>
          <a:bodyPr rtlCol="0"/>
          <a:lstStyle/>
          <a:p>
            <a:pPr rtl="0"/>
            <a:fld id="{46C4311B-E9D3-41DC-B3A4-2DA1CBB5303E}" type="datetime1">
              <a:rPr lang="fr-FR" noProof="0" smtClean="0"/>
              <a:t>19/06/2025</a:t>
            </a:fld>
            <a:endParaRPr lang="fr-FR" noProof="0" dirty="0"/>
          </a:p>
        </p:txBody>
      </p:sp>
      <p:sp>
        <p:nvSpPr>
          <p:cNvPr id="5" name="Espace réservé du pied de page 4">
            <a:extLst>
              <a:ext uri="{FF2B5EF4-FFF2-40B4-BE49-F238E27FC236}">
                <a16:creationId xmlns:a16="http://schemas.microsoft.com/office/drawing/2014/main" id="{1A83AAA3-4155-48FB-8F00-16DBE0C9C256}"/>
              </a:ext>
            </a:extLst>
          </p:cNvPr>
          <p:cNvSpPr>
            <a:spLocks noGrp="1"/>
          </p:cNvSpPr>
          <p:nvPr>
            <p:ph type="ftr" sz="quarter" idx="11"/>
          </p:nvPr>
        </p:nvSpPr>
        <p:spPr/>
        <p:txBody>
          <a:bodyPr rtlCol="0"/>
          <a:lstStyle/>
          <a:p>
            <a:pPr rtl="0"/>
            <a:endParaRPr lang="fr-FR" noProof="0" dirty="0"/>
          </a:p>
        </p:txBody>
      </p:sp>
      <p:sp>
        <p:nvSpPr>
          <p:cNvPr id="6" name="Espace réservé du numéro de diapositive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rtlCol="0"/>
          <a:lstStyle/>
          <a:p>
            <a:pPr rtl="0"/>
            <a:fld id="{06FEDF93-2BFD-41CA-ABC7-B039102F3792}" type="slidenum">
              <a:rPr lang="fr-FR" noProof="0" smtClean="0"/>
              <a:t>‹N°›</a:t>
            </a:fld>
            <a:endParaRPr lang="fr-FR" noProof="0"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807FBE-061D-452C-A8A6-213063CFD678}"/>
              </a:ext>
            </a:extLst>
          </p:cNvPr>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contenu 2">
            <a:extLst>
              <a:ext uri="{FF2B5EF4-FFF2-40B4-BE49-F238E27FC236}">
                <a16:creationId xmlns:a16="http://schemas.microsoft.com/office/drawing/2014/main" id="{433A3535-1708-499D-B5D2-7D8F9FD182D0}"/>
              </a:ext>
            </a:extLst>
          </p:cNvPr>
          <p:cNvSpPr>
            <a:spLocks noGrp="1"/>
          </p:cNvSpPr>
          <p:nvPr>
            <p:ph idx="1"/>
          </p:nvPr>
        </p:nvSpPr>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e la date 3">
            <a:extLst>
              <a:ext uri="{FF2B5EF4-FFF2-40B4-BE49-F238E27FC236}">
                <a16:creationId xmlns:a16="http://schemas.microsoft.com/office/drawing/2014/main" id="{ACB06063-A112-49AB-80C8-504D99ECD771}"/>
              </a:ext>
            </a:extLst>
          </p:cNvPr>
          <p:cNvSpPr>
            <a:spLocks noGrp="1"/>
          </p:cNvSpPr>
          <p:nvPr>
            <p:ph type="dt" sz="half" idx="10"/>
          </p:nvPr>
        </p:nvSpPr>
        <p:spPr/>
        <p:txBody>
          <a:bodyPr rtlCol="0"/>
          <a:lstStyle/>
          <a:p>
            <a:pPr rtl="0"/>
            <a:fld id="{5F9393B2-D2D1-46F0-81A9-FE2ED5E7F998}" type="datetime1">
              <a:rPr lang="fr-FR" noProof="0" smtClean="0"/>
              <a:t>19/06/2025</a:t>
            </a:fld>
            <a:endParaRPr lang="fr-FR" noProof="0" dirty="0"/>
          </a:p>
        </p:txBody>
      </p:sp>
      <p:sp>
        <p:nvSpPr>
          <p:cNvPr id="5" name="Espace réservé du pied de page 4">
            <a:extLst>
              <a:ext uri="{FF2B5EF4-FFF2-40B4-BE49-F238E27FC236}">
                <a16:creationId xmlns:a16="http://schemas.microsoft.com/office/drawing/2014/main" id="{6344C8D5-F898-4318-A76D-1FBD87329198}"/>
              </a:ext>
            </a:extLst>
          </p:cNvPr>
          <p:cNvSpPr>
            <a:spLocks noGrp="1"/>
          </p:cNvSpPr>
          <p:nvPr>
            <p:ph type="ftr" sz="quarter" idx="11"/>
          </p:nvPr>
        </p:nvSpPr>
        <p:spPr/>
        <p:txBody>
          <a:bodyPr rtlCol="0"/>
          <a:lstStyle/>
          <a:p>
            <a:pPr rtl="0"/>
            <a:endParaRPr lang="fr-FR" noProof="0" dirty="0"/>
          </a:p>
        </p:txBody>
      </p:sp>
      <p:sp>
        <p:nvSpPr>
          <p:cNvPr id="6" name="Espace réservé du numéro de diapositive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rtlCol="0"/>
          <a:lstStyle/>
          <a:p>
            <a:pPr rtl="0"/>
            <a:fld id="{06FEDF93-2BFD-41CA-ABC7-B039102F3792}" type="slidenum">
              <a:rPr lang="fr-FR" noProof="0" smtClean="0"/>
              <a:t>‹N°›</a:t>
            </a:fld>
            <a:endParaRPr lang="fr-FR" noProof="0"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rtlCol="0" anchor="b"/>
          <a:lstStyle>
            <a:lvl1pPr>
              <a:defRPr sz="6000"/>
            </a:lvl1pPr>
          </a:lstStyle>
          <a:p>
            <a:pPr rtl="0"/>
            <a:r>
              <a:rPr lang="fr-FR" noProof="0"/>
              <a:t>Modifiez le style du titre</a:t>
            </a:r>
            <a:endParaRPr lang="fr-FR" noProof="0" dirty="0"/>
          </a:p>
        </p:txBody>
      </p:sp>
      <p:sp>
        <p:nvSpPr>
          <p:cNvPr id="3" name="Espace réservé du texte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rtlCol="0"/>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a:t>Cliquez pour modifier les styles du texte du masque</a:t>
            </a:r>
          </a:p>
        </p:txBody>
      </p:sp>
      <p:sp>
        <p:nvSpPr>
          <p:cNvPr id="4" name="Espace réservé de la date 3">
            <a:extLst>
              <a:ext uri="{FF2B5EF4-FFF2-40B4-BE49-F238E27FC236}">
                <a16:creationId xmlns:a16="http://schemas.microsoft.com/office/drawing/2014/main" id="{D5FF82DB-B518-40FD-8A66-44B874C055FB}"/>
              </a:ext>
            </a:extLst>
          </p:cNvPr>
          <p:cNvSpPr>
            <a:spLocks noGrp="1"/>
          </p:cNvSpPr>
          <p:nvPr>
            <p:ph type="dt" sz="half" idx="10"/>
          </p:nvPr>
        </p:nvSpPr>
        <p:spPr/>
        <p:txBody>
          <a:bodyPr rtlCol="0"/>
          <a:lstStyle/>
          <a:p>
            <a:pPr rtl="0"/>
            <a:fld id="{D1E90C3F-53CA-4279-A2D5-C68C34A1B7FE}" type="datetime1">
              <a:rPr lang="fr-FR" noProof="0" smtClean="0"/>
              <a:t>19/06/2025</a:t>
            </a:fld>
            <a:endParaRPr lang="fr-FR" noProof="0" dirty="0"/>
          </a:p>
        </p:txBody>
      </p:sp>
      <p:sp>
        <p:nvSpPr>
          <p:cNvPr id="5" name="Espace réservé du pied de page 4">
            <a:extLst>
              <a:ext uri="{FF2B5EF4-FFF2-40B4-BE49-F238E27FC236}">
                <a16:creationId xmlns:a16="http://schemas.microsoft.com/office/drawing/2014/main" id="{FCC1CCEE-725F-4745-837B-87EFB70E71D8}"/>
              </a:ext>
            </a:extLst>
          </p:cNvPr>
          <p:cNvSpPr>
            <a:spLocks noGrp="1"/>
          </p:cNvSpPr>
          <p:nvPr>
            <p:ph type="ftr" sz="quarter" idx="11"/>
          </p:nvPr>
        </p:nvSpPr>
        <p:spPr/>
        <p:txBody>
          <a:bodyPr rtlCol="0"/>
          <a:lstStyle/>
          <a:p>
            <a:pPr rtl="0"/>
            <a:endParaRPr lang="fr-FR" noProof="0" dirty="0"/>
          </a:p>
        </p:txBody>
      </p:sp>
      <p:sp>
        <p:nvSpPr>
          <p:cNvPr id="6" name="Espace réservé du numéro de diapositive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rtlCol="0"/>
          <a:lstStyle/>
          <a:p>
            <a:pPr rtl="0"/>
            <a:fld id="{06FEDF93-2BFD-41CA-ABC7-B039102F3792}" type="slidenum">
              <a:rPr lang="fr-FR" noProof="0" smtClean="0"/>
              <a:t>‹N°›</a:t>
            </a:fld>
            <a:endParaRPr lang="fr-FR" noProof="0"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CC9BDC-6F21-4EF5-A8DD-E35E27EACA58}"/>
              </a:ext>
            </a:extLst>
          </p:cNvPr>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contenu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u contenu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5" name="Espace réservé de la date 4">
            <a:extLst>
              <a:ext uri="{FF2B5EF4-FFF2-40B4-BE49-F238E27FC236}">
                <a16:creationId xmlns:a16="http://schemas.microsoft.com/office/drawing/2014/main" id="{85108EDC-3863-43B9-93C7-37465DC73B28}"/>
              </a:ext>
            </a:extLst>
          </p:cNvPr>
          <p:cNvSpPr>
            <a:spLocks noGrp="1"/>
          </p:cNvSpPr>
          <p:nvPr>
            <p:ph type="dt" sz="half" idx="10"/>
          </p:nvPr>
        </p:nvSpPr>
        <p:spPr/>
        <p:txBody>
          <a:bodyPr rtlCol="0"/>
          <a:lstStyle/>
          <a:p>
            <a:pPr rtl="0"/>
            <a:fld id="{1BE3742E-AFBE-42DF-91BB-D2D1057FFA79}" type="datetime1">
              <a:rPr lang="fr-FR" noProof="0" smtClean="0"/>
              <a:t>19/06/2025</a:t>
            </a:fld>
            <a:endParaRPr lang="fr-FR" noProof="0" dirty="0"/>
          </a:p>
        </p:txBody>
      </p:sp>
      <p:sp>
        <p:nvSpPr>
          <p:cNvPr id="6" name="Espace réservé du pied de page 5">
            <a:extLst>
              <a:ext uri="{FF2B5EF4-FFF2-40B4-BE49-F238E27FC236}">
                <a16:creationId xmlns:a16="http://schemas.microsoft.com/office/drawing/2014/main" id="{A777D452-958D-4159-A9A4-16DD29680A04}"/>
              </a:ext>
            </a:extLst>
          </p:cNvPr>
          <p:cNvSpPr>
            <a:spLocks noGrp="1"/>
          </p:cNvSpPr>
          <p:nvPr>
            <p:ph type="ftr" sz="quarter" idx="11"/>
          </p:nvPr>
        </p:nvSpPr>
        <p:spPr/>
        <p:txBody>
          <a:bodyPr rtlCol="0"/>
          <a:lstStyle/>
          <a:p>
            <a:pPr rtl="0"/>
            <a:endParaRPr lang="fr-FR" noProof="0" dirty="0"/>
          </a:p>
        </p:txBody>
      </p:sp>
      <p:sp>
        <p:nvSpPr>
          <p:cNvPr id="7" name="Espace réservé du numéro de diapositive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rtlCol="0"/>
          <a:lstStyle/>
          <a:p>
            <a:pPr rtl="0"/>
            <a:fld id="{06FEDF93-2BFD-41CA-ABC7-B039102F3792}" type="slidenum">
              <a:rPr lang="fr-FR" noProof="0" smtClean="0"/>
              <a:t>‹N°›</a:t>
            </a:fld>
            <a:endParaRPr lang="fr-FR" noProof="0"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rtlCol="0"/>
          <a:lstStyle/>
          <a:p>
            <a:pPr rtl="0"/>
            <a:r>
              <a:rPr lang="fr-FR" noProof="0"/>
              <a:t>Modifiez le style du titre</a:t>
            </a:r>
            <a:endParaRPr lang="fr-FR" noProof="0" dirty="0"/>
          </a:p>
        </p:txBody>
      </p:sp>
      <p:sp>
        <p:nvSpPr>
          <p:cNvPr id="3" name="Espace réservé du texte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pour modifier les styles du texte du masque</a:t>
            </a:r>
          </a:p>
        </p:txBody>
      </p:sp>
      <p:sp>
        <p:nvSpPr>
          <p:cNvPr id="4" name="Espace réservé du contenu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5" name="Espace réservé du texte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pour modifier les styles du texte du masque</a:t>
            </a:r>
          </a:p>
        </p:txBody>
      </p:sp>
      <p:sp>
        <p:nvSpPr>
          <p:cNvPr id="6" name="Espace réservé du contenu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7" name="Espace réservé de la date 6">
            <a:extLst>
              <a:ext uri="{FF2B5EF4-FFF2-40B4-BE49-F238E27FC236}">
                <a16:creationId xmlns:a16="http://schemas.microsoft.com/office/drawing/2014/main" id="{6E80206F-8846-425C-A56E-16FFBA442014}"/>
              </a:ext>
            </a:extLst>
          </p:cNvPr>
          <p:cNvSpPr>
            <a:spLocks noGrp="1"/>
          </p:cNvSpPr>
          <p:nvPr>
            <p:ph type="dt" sz="half" idx="10"/>
          </p:nvPr>
        </p:nvSpPr>
        <p:spPr/>
        <p:txBody>
          <a:bodyPr rtlCol="0"/>
          <a:lstStyle/>
          <a:p>
            <a:pPr rtl="0"/>
            <a:fld id="{CAD3CAEB-0D2D-466C-AFB9-F2937F51F366}" type="datetime1">
              <a:rPr lang="fr-FR" noProof="0" smtClean="0"/>
              <a:t>19/06/2025</a:t>
            </a:fld>
            <a:endParaRPr lang="fr-FR" noProof="0" dirty="0"/>
          </a:p>
        </p:txBody>
      </p:sp>
      <p:sp>
        <p:nvSpPr>
          <p:cNvPr id="8" name="Espace réservé du pied de page 7">
            <a:extLst>
              <a:ext uri="{FF2B5EF4-FFF2-40B4-BE49-F238E27FC236}">
                <a16:creationId xmlns:a16="http://schemas.microsoft.com/office/drawing/2014/main" id="{6A45E89F-12CF-4561-A5F2-1E05783A3063}"/>
              </a:ext>
            </a:extLst>
          </p:cNvPr>
          <p:cNvSpPr>
            <a:spLocks noGrp="1"/>
          </p:cNvSpPr>
          <p:nvPr>
            <p:ph type="ftr" sz="quarter" idx="11"/>
          </p:nvPr>
        </p:nvSpPr>
        <p:spPr/>
        <p:txBody>
          <a:bodyPr rtlCol="0"/>
          <a:lstStyle/>
          <a:p>
            <a:pPr rtl="0"/>
            <a:endParaRPr lang="fr-FR" noProof="0" dirty="0"/>
          </a:p>
        </p:txBody>
      </p:sp>
      <p:sp>
        <p:nvSpPr>
          <p:cNvPr id="9" name="Espace réservé du numéro de diapositive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rtlCol="0"/>
          <a:lstStyle/>
          <a:p>
            <a:pPr rtl="0"/>
            <a:fld id="{06FEDF93-2BFD-41CA-ABC7-B039102F3792}" type="slidenum">
              <a:rPr lang="fr-FR" noProof="0" smtClean="0"/>
              <a:t>‹N°›</a:t>
            </a:fld>
            <a:endParaRPr lang="fr-FR" noProof="0"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60E367-8DA0-4655-BCBC-F4280D8642CD}"/>
              </a:ext>
            </a:extLst>
          </p:cNvPr>
          <p:cNvSpPr>
            <a:spLocks noGrp="1"/>
          </p:cNvSpPr>
          <p:nvPr>
            <p:ph type="title"/>
          </p:nvPr>
        </p:nvSpPr>
        <p:spPr/>
        <p:txBody>
          <a:bodyPr rtlCol="0"/>
          <a:lstStyle/>
          <a:p>
            <a:pPr rtl="0"/>
            <a:r>
              <a:rPr lang="fr-FR" noProof="0"/>
              <a:t>Modifiez le style du titre</a:t>
            </a:r>
            <a:endParaRPr lang="fr-FR" noProof="0" dirty="0"/>
          </a:p>
        </p:txBody>
      </p:sp>
      <p:sp>
        <p:nvSpPr>
          <p:cNvPr id="3" name="Espace réservé de la date 2">
            <a:extLst>
              <a:ext uri="{FF2B5EF4-FFF2-40B4-BE49-F238E27FC236}">
                <a16:creationId xmlns:a16="http://schemas.microsoft.com/office/drawing/2014/main" id="{2FEF9592-AA3C-4CF8-A5DB-4D010195A438}"/>
              </a:ext>
            </a:extLst>
          </p:cNvPr>
          <p:cNvSpPr>
            <a:spLocks noGrp="1"/>
          </p:cNvSpPr>
          <p:nvPr>
            <p:ph type="dt" sz="half" idx="10"/>
          </p:nvPr>
        </p:nvSpPr>
        <p:spPr/>
        <p:txBody>
          <a:bodyPr rtlCol="0"/>
          <a:lstStyle/>
          <a:p>
            <a:pPr rtl="0"/>
            <a:fld id="{2E92E680-0F8A-43BD-BDFD-C0D03E7F344B}" type="datetime1">
              <a:rPr lang="fr-FR" noProof="0" smtClean="0"/>
              <a:t>19/06/2025</a:t>
            </a:fld>
            <a:endParaRPr lang="fr-FR" noProof="0" dirty="0"/>
          </a:p>
        </p:txBody>
      </p:sp>
      <p:sp>
        <p:nvSpPr>
          <p:cNvPr id="4" name="Espace réservé du pied de page 3">
            <a:extLst>
              <a:ext uri="{FF2B5EF4-FFF2-40B4-BE49-F238E27FC236}">
                <a16:creationId xmlns:a16="http://schemas.microsoft.com/office/drawing/2014/main" id="{3C2C9377-F93E-4515-852A-264707755154}"/>
              </a:ext>
            </a:extLst>
          </p:cNvPr>
          <p:cNvSpPr>
            <a:spLocks noGrp="1"/>
          </p:cNvSpPr>
          <p:nvPr>
            <p:ph type="ftr" sz="quarter" idx="11"/>
          </p:nvPr>
        </p:nvSpPr>
        <p:spPr/>
        <p:txBody>
          <a:bodyPr rtlCol="0"/>
          <a:lstStyle/>
          <a:p>
            <a:pPr rtl="0"/>
            <a:endParaRPr lang="fr-FR" noProof="0" dirty="0"/>
          </a:p>
        </p:txBody>
      </p:sp>
      <p:sp>
        <p:nvSpPr>
          <p:cNvPr id="5" name="Espace réservé du numéro de diapositive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rtlCol="0"/>
          <a:lstStyle/>
          <a:p>
            <a:pPr rtl="0"/>
            <a:fld id="{06FEDF93-2BFD-41CA-ABC7-B039102F3792}" type="slidenum">
              <a:rPr lang="fr-FR" noProof="0" smtClean="0"/>
              <a:t>‹N°›</a:t>
            </a:fld>
            <a:endParaRPr lang="fr-FR" noProof="0"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1EA599B4-6AB2-4190-82B5-7667EE1E922A}"/>
              </a:ext>
            </a:extLst>
          </p:cNvPr>
          <p:cNvSpPr>
            <a:spLocks noGrp="1"/>
          </p:cNvSpPr>
          <p:nvPr>
            <p:ph type="dt" sz="half" idx="10"/>
          </p:nvPr>
        </p:nvSpPr>
        <p:spPr/>
        <p:txBody>
          <a:bodyPr rtlCol="0"/>
          <a:lstStyle/>
          <a:p>
            <a:pPr rtl="0"/>
            <a:fld id="{FD7189FD-F089-49F7-A99B-945C4E0C4AF5}" type="datetime1">
              <a:rPr lang="fr-FR" noProof="0" smtClean="0"/>
              <a:t>19/06/2025</a:t>
            </a:fld>
            <a:endParaRPr lang="fr-FR" noProof="0" dirty="0"/>
          </a:p>
        </p:txBody>
      </p:sp>
      <p:sp>
        <p:nvSpPr>
          <p:cNvPr id="3" name="Espace réservé du pied de page 2">
            <a:extLst>
              <a:ext uri="{FF2B5EF4-FFF2-40B4-BE49-F238E27FC236}">
                <a16:creationId xmlns:a16="http://schemas.microsoft.com/office/drawing/2014/main" id="{1B8FBFB3-AD86-4E39-B8AE-B4EC14528156}"/>
              </a:ext>
            </a:extLst>
          </p:cNvPr>
          <p:cNvSpPr>
            <a:spLocks noGrp="1"/>
          </p:cNvSpPr>
          <p:nvPr>
            <p:ph type="ftr" sz="quarter" idx="11"/>
          </p:nvPr>
        </p:nvSpPr>
        <p:spPr/>
        <p:txBody>
          <a:bodyPr rtlCol="0"/>
          <a:lstStyle/>
          <a:p>
            <a:pPr rtl="0"/>
            <a:endParaRPr lang="fr-FR" noProof="0" dirty="0"/>
          </a:p>
        </p:txBody>
      </p:sp>
      <p:sp>
        <p:nvSpPr>
          <p:cNvPr id="4" name="Espace réservé du numéro de diapositive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rtlCol="0"/>
          <a:lstStyle/>
          <a:p>
            <a:pPr rtl="0"/>
            <a:fld id="{06FEDF93-2BFD-41CA-ABC7-B039102F3792}" type="slidenum">
              <a:rPr lang="fr-FR" noProof="0" smtClean="0"/>
              <a:t>‹N°›</a:t>
            </a:fld>
            <a:endParaRPr lang="fr-FR" noProof="0"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rtlCol="0" anchor="b"/>
          <a:lstStyle>
            <a:lvl1pPr>
              <a:defRPr sz="3200"/>
            </a:lvl1pPr>
          </a:lstStyle>
          <a:p>
            <a:pPr rtl="0"/>
            <a:r>
              <a:rPr lang="fr-FR" noProof="0"/>
              <a:t>Modifiez le style du titre</a:t>
            </a:r>
            <a:endParaRPr lang="fr-FR" noProof="0" dirty="0"/>
          </a:p>
        </p:txBody>
      </p:sp>
      <p:sp>
        <p:nvSpPr>
          <p:cNvPr id="3" name="Espace réservé du contenu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u texte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Cliquez pour modifier les styles du texte du masque</a:t>
            </a:r>
          </a:p>
        </p:txBody>
      </p:sp>
      <p:sp>
        <p:nvSpPr>
          <p:cNvPr id="5" name="Espace réservé de la date 4">
            <a:extLst>
              <a:ext uri="{FF2B5EF4-FFF2-40B4-BE49-F238E27FC236}">
                <a16:creationId xmlns:a16="http://schemas.microsoft.com/office/drawing/2014/main" id="{F180DD20-7A20-4574-98A4-427795876739}"/>
              </a:ext>
            </a:extLst>
          </p:cNvPr>
          <p:cNvSpPr>
            <a:spLocks noGrp="1"/>
          </p:cNvSpPr>
          <p:nvPr>
            <p:ph type="dt" sz="half" idx="10"/>
          </p:nvPr>
        </p:nvSpPr>
        <p:spPr/>
        <p:txBody>
          <a:bodyPr rtlCol="0"/>
          <a:lstStyle/>
          <a:p>
            <a:pPr rtl="0"/>
            <a:fld id="{9307288E-1786-4A50-AD68-D3D5A2E1F461}" type="datetime1">
              <a:rPr lang="fr-FR" noProof="0" smtClean="0"/>
              <a:t>19/06/2025</a:t>
            </a:fld>
            <a:endParaRPr lang="fr-FR" noProof="0" dirty="0"/>
          </a:p>
        </p:txBody>
      </p:sp>
      <p:sp>
        <p:nvSpPr>
          <p:cNvPr id="6" name="Espace réservé du pied de page 5">
            <a:extLst>
              <a:ext uri="{FF2B5EF4-FFF2-40B4-BE49-F238E27FC236}">
                <a16:creationId xmlns:a16="http://schemas.microsoft.com/office/drawing/2014/main" id="{54D0ED2B-71C4-421A-9DB0-676E00C10BDC}"/>
              </a:ext>
            </a:extLst>
          </p:cNvPr>
          <p:cNvSpPr>
            <a:spLocks noGrp="1"/>
          </p:cNvSpPr>
          <p:nvPr>
            <p:ph type="ftr" sz="quarter" idx="11"/>
          </p:nvPr>
        </p:nvSpPr>
        <p:spPr/>
        <p:txBody>
          <a:bodyPr rtlCol="0"/>
          <a:lstStyle/>
          <a:p>
            <a:pPr rtl="0"/>
            <a:endParaRPr lang="fr-FR" noProof="0" dirty="0"/>
          </a:p>
        </p:txBody>
      </p:sp>
      <p:sp>
        <p:nvSpPr>
          <p:cNvPr id="7" name="Espace réservé du numéro de diapositive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rtlCol="0"/>
          <a:lstStyle/>
          <a:p>
            <a:pPr rtl="0"/>
            <a:fld id="{06FEDF93-2BFD-41CA-ABC7-B039102F3792}" type="slidenum">
              <a:rPr lang="fr-FR" noProof="0" smtClean="0"/>
              <a:t>‹N°›</a:t>
            </a:fld>
            <a:endParaRPr lang="fr-FR" noProof="0"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rtlCol="0" anchor="b"/>
          <a:lstStyle>
            <a:lvl1pPr>
              <a:defRPr sz="3200"/>
            </a:lvl1pPr>
          </a:lstStyle>
          <a:p>
            <a:pPr rtl="0"/>
            <a:r>
              <a:rPr lang="fr-FR" noProof="0"/>
              <a:t>Modifiez le style du titre</a:t>
            </a:r>
            <a:endParaRPr lang="fr-FR" noProof="0" dirty="0"/>
          </a:p>
        </p:txBody>
      </p:sp>
      <p:sp>
        <p:nvSpPr>
          <p:cNvPr id="3" name="Espace réservé d’image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endParaRPr lang="fr-FR" noProof="0" dirty="0"/>
          </a:p>
        </p:txBody>
      </p:sp>
      <p:sp>
        <p:nvSpPr>
          <p:cNvPr id="4" name="Espace réservé du texte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Cliquez pour modifier les styles du texte du masque</a:t>
            </a:r>
          </a:p>
        </p:txBody>
      </p:sp>
      <p:sp>
        <p:nvSpPr>
          <p:cNvPr id="5" name="Espace réservé de la date 4">
            <a:extLst>
              <a:ext uri="{FF2B5EF4-FFF2-40B4-BE49-F238E27FC236}">
                <a16:creationId xmlns:a16="http://schemas.microsoft.com/office/drawing/2014/main" id="{5C3C3F7B-A4C8-4F9D-8165-BC5186EA0929}"/>
              </a:ext>
            </a:extLst>
          </p:cNvPr>
          <p:cNvSpPr>
            <a:spLocks noGrp="1"/>
          </p:cNvSpPr>
          <p:nvPr>
            <p:ph type="dt" sz="half" idx="10"/>
          </p:nvPr>
        </p:nvSpPr>
        <p:spPr/>
        <p:txBody>
          <a:bodyPr rtlCol="0"/>
          <a:lstStyle/>
          <a:p>
            <a:pPr rtl="0"/>
            <a:fld id="{EC8A2F46-A3F2-4FAD-B8A1-978F19EF1438}" type="datetime1">
              <a:rPr lang="fr-FR" noProof="0" smtClean="0"/>
              <a:t>19/06/2025</a:t>
            </a:fld>
            <a:endParaRPr lang="fr-FR" noProof="0" dirty="0"/>
          </a:p>
        </p:txBody>
      </p:sp>
      <p:sp>
        <p:nvSpPr>
          <p:cNvPr id="6" name="Espace réservé du pied de page 5">
            <a:extLst>
              <a:ext uri="{FF2B5EF4-FFF2-40B4-BE49-F238E27FC236}">
                <a16:creationId xmlns:a16="http://schemas.microsoft.com/office/drawing/2014/main" id="{DE696EA5-2FA2-464D-982F-C53E6426A843}"/>
              </a:ext>
            </a:extLst>
          </p:cNvPr>
          <p:cNvSpPr>
            <a:spLocks noGrp="1"/>
          </p:cNvSpPr>
          <p:nvPr>
            <p:ph type="ftr" sz="quarter" idx="11"/>
          </p:nvPr>
        </p:nvSpPr>
        <p:spPr/>
        <p:txBody>
          <a:bodyPr rtlCol="0"/>
          <a:lstStyle/>
          <a:p>
            <a:pPr rtl="0"/>
            <a:endParaRPr lang="fr-FR" noProof="0" dirty="0"/>
          </a:p>
        </p:txBody>
      </p:sp>
      <p:sp>
        <p:nvSpPr>
          <p:cNvPr id="7" name="Espace réservé du numéro de diapositive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rtlCol="0"/>
          <a:lstStyle/>
          <a:p>
            <a:pPr rtl="0"/>
            <a:fld id="{06FEDF93-2BFD-41CA-ABC7-B039102F3792}" type="slidenum">
              <a:rPr lang="fr-FR" noProof="0" smtClean="0"/>
              <a:t>‹N°›</a:t>
            </a:fld>
            <a:endParaRPr lang="fr-FR" noProof="0"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fr-FR" noProof="0" dirty="0"/>
              <a:t>Modifiez le style du titre</a:t>
            </a:r>
          </a:p>
        </p:txBody>
      </p:sp>
      <p:sp>
        <p:nvSpPr>
          <p:cNvPr id="3" name="Espace réservé du texte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e la date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78CE1DC9-D956-40C2-BAC4-4037E3AB19CC}" type="datetime1">
              <a:rPr lang="fr-FR" noProof="0" smtClean="0"/>
              <a:t>19/06/2025</a:t>
            </a:fld>
            <a:endParaRPr lang="fr-FR" noProof="0" dirty="0"/>
          </a:p>
        </p:txBody>
      </p:sp>
      <p:sp>
        <p:nvSpPr>
          <p:cNvPr id="5" name="Espace réservé du pied de page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fr-FR" noProof="0" dirty="0"/>
          </a:p>
        </p:txBody>
      </p:sp>
      <p:sp>
        <p:nvSpPr>
          <p:cNvPr id="6" name="Espace réservé du numéro de diapositive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06FEDF93-2BFD-41CA-ABC7-B039102F3792}" type="slidenum">
              <a:rPr lang="fr-FR" noProof="0" smtClean="0"/>
              <a:t>‹N°›</a:t>
            </a:fld>
            <a:endParaRPr lang="fr-FR" noProof="0"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3.xml"/><Relationship Id="rId4" Type="http://schemas.openxmlformats.org/officeDocument/2006/relationships/image" Target="../media/image7.jpg"/></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4300AEF-1595-4419-801B-6E36A33BB8CF}"/>
              </a:ext>
            </a:extLst>
          </p:cNvPr>
          <p:cNvSpPr>
            <a:spLocks noGrp="1"/>
          </p:cNvSpPr>
          <p:nvPr>
            <p:ph type="ctrTitle"/>
          </p:nvPr>
        </p:nvSpPr>
        <p:spPr>
          <a:xfrm>
            <a:off x="1432560" y="2788920"/>
            <a:ext cx="9555480" cy="1495794"/>
          </a:xfrm>
        </p:spPr>
        <p:txBody>
          <a:bodyPr wrap="square" lIns="0" tIns="0" rIns="0" bIns="0" rtlCol="0" anchor="t">
            <a:spAutoFit/>
          </a:bodyPr>
          <a:lstStyle/>
          <a:p>
            <a:pPr rtl="0"/>
            <a:r>
              <a:rPr lang="fr-FR" dirty="0">
                <a:solidFill>
                  <a:schemeClr val="bg1"/>
                </a:solidFill>
              </a:rPr>
              <a:t>URBAN HOME</a:t>
            </a:r>
            <a:br>
              <a:rPr lang="fr-FR" dirty="0">
                <a:solidFill>
                  <a:schemeClr val="bg1"/>
                </a:solidFill>
              </a:rPr>
            </a:br>
            <a:r>
              <a:rPr lang="fr-FR" sz="4800" dirty="0">
                <a:solidFill>
                  <a:schemeClr val="accent4"/>
                </a:solidFill>
              </a:rPr>
              <a:t>Présentation</a:t>
            </a:r>
          </a:p>
        </p:txBody>
      </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pattFill prst="pct5">
          <a:fgClr>
            <a:schemeClr val="bg1"/>
          </a:fgClr>
          <a:bgClr>
            <a:schemeClr val="bg1"/>
          </a:bgClr>
        </a:pattFill>
        <a:effectLst/>
      </p:bgPr>
    </p:bg>
    <p:spTree>
      <p:nvGrpSpPr>
        <p:cNvPr id="1" name="">
          <a:extLst>
            <a:ext uri="{FF2B5EF4-FFF2-40B4-BE49-F238E27FC236}">
              <a16:creationId xmlns:a16="http://schemas.microsoft.com/office/drawing/2014/main" id="{43A7A9F2-90B4-7C85-D4B9-38A0C6A97334}"/>
            </a:ext>
          </a:extLst>
        </p:cNvPr>
        <p:cNvGrpSpPr/>
        <p:nvPr/>
      </p:nvGrpSpPr>
      <p:grpSpPr>
        <a:xfrm>
          <a:off x="0" y="0"/>
          <a:ext cx="0" cy="0"/>
          <a:chOff x="0" y="0"/>
          <a:chExt cx="0" cy="0"/>
        </a:xfrm>
      </p:grpSpPr>
      <p:pic>
        <p:nvPicPr>
          <p:cNvPr id="15" name="Image 14" descr="Une image contenant texte, diagramme, capture d’écran, ligne&#10;&#10;Le contenu généré par l’IA peut être incorrect.">
            <a:extLst>
              <a:ext uri="{FF2B5EF4-FFF2-40B4-BE49-F238E27FC236}">
                <a16:creationId xmlns:a16="http://schemas.microsoft.com/office/drawing/2014/main" id="{603384C9-6BCD-DCE8-24F8-35E1935303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2109" y="1325327"/>
            <a:ext cx="3664101" cy="4591050"/>
          </a:xfrm>
          <a:prstGeom prst="rect">
            <a:avLst/>
          </a:prstGeom>
        </p:spPr>
      </p:pic>
      <p:sp>
        <p:nvSpPr>
          <p:cNvPr id="16" name="Espace réservé du texte 15">
            <a:extLst>
              <a:ext uri="{FF2B5EF4-FFF2-40B4-BE49-F238E27FC236}">
                <a16:creationId xmlns:a16="http://schemas.microsoft.com/office/drawing/2014/main" id="{B9187142-D0A5-9225-6FC1-8D68A07BC714}"/>
              </a:ext>
            </a:extLst>
          </p:cNvPr>
          <p:cNvSpPr>
            <a:spLocks noGrp="1"/>
          </p:cNvSpPr>
          <p:nvPr>
            <p:ph type="body" idx="1"/>
          </p:nvPr>
        </p:nvSpPr>
        <p:spPr>
          <a:xfrm>
            <a:off x="107895" y="-28575"/>
            <a:ext cx="11976210" cy="1198122"/>
          </a:xfrm>
        </p:spPr>
        <p:txBody>
          <a:bodyPr>
            <a:normAutofit/>
          </a:bodyPr>
          <a:lstStyle/>
          <a:p>
            <a:r>
              <a:rPr lang="fr-FR" b="1" dirty="0"/>
              <a:t>                                             </a:t>
            </a:r>
            <a:r>
              <a:rPr lang="fr-FR" sz="3200" b="1" u="sng" dirty="0">
                <a:solidFill>
                  <a:schemeClr val="accent3">
                    <a:lumMod val="50000"/>
                  </a:schemeClr>
                </a:solidFill>
                <a:latin typeface="+mj-lt"/>
              </a:rPr>
              <a:t>Diagramme de séquence</a:t>
            </a:r>
          </a:p>
          <a:p>
            <a:r>
              <a:rPr lang="fr-FR" b="1" dirty="0"/>
              <a:t>    </a:t>
            </a:r>
            <a:r>
              <a:rPr lang="fr-FR" b="1" dirty="0">
                <a:solidFill>
                  <a:schemeClr val="bg2">
                    <a:lumMod val="10000"/>
                  </a:schemeClr>
                </a:solidFill>
              </a:rPr>
              <a:t>Utiliisateur                                             manager                            bailleur connecté</a:t>
            </a:r>
          </a:p>
        </p:txBody>
      </p:sp>
      <p:pic>
        <p:nvPicPr>
          <p:cNvPr id="5" name="Espace réservé du contenu 4" descr="Une image contenant texte, diagramme, capture d’écran, ligne&#10;&#10;Le contenu généré par l’IA peut être incorrect.">
            <a:extLst>
              <a:ext uri="{FF2B5EF4-FFF2-40B4-BE49-F238E27FC236}">
                <a16:creationId xmlns:a16="http://schemas.microsoft.com/office/drawing/2014/main" id="{2299BC8E-EC58-7083-5203-009003E1F6F4}"/>
              </a:ext>
            </a:extLst>
          </p:cNvPr>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0" y="1325563"/>
            <a:ext cx="4400550" cy="3619500"/>
          </a:xfrm>
        </p:spPr>
      </p:pic>
      <p:pic>
        <p:nvPicPr>
          <p:cNvPr id="13" name="Image 12" descr="Une image contenant texte, diagramme, ligne, Parallèle&#10;&#10;Le contenu généré par l’IA peut être incorrect.">
            <a:extLst>
              <a:ext uri="{FF2B5EF4-FFF2-40B4-BE49-F238E27FC236}">
                <a16:creationId xmlns:a16="http://schemas.microsoft.com/office/drawing/2014/main" id="{3D893230-2040-D17C-2A14-FA9F908578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56252" y="1770698"/>
            <a:ext cx="4400156" cy="4495800"/>
          </a:xfrm>
          <a:prstGeom prst="rect">
            <a:avLst/>
          </a:prstGeom>
          <a:effectLst>
            <a:outerShdw blurRad="190500" dist="50800" dir="6000000" sx="80000" sy="80000" algn="ctr" rotWithShape="0">
              <a:srgbClr val="000000">
                <a:alpha val="43137"/>
              </a:srgbClr>
            </a:outerShdw>
          </a:effectLst>
        </p:spPr>
      </p:pic>
    </p:spTree>
    <p:extLst>
      <p:ext uri="{BB962C8B-B14F-4D97-AF65-F5344CB8AC3E}">
        <p14:creationId xmlns:p14="http://schemas.microsoft.com/office/powerpoint/2010/main" val="1861764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pattFill prst="lgConfetti">
          <a:fgClr>
            <a:schemeClr val="bg1"/>
          </a:fgClr>
          <a:bgClr>
            <a:schemeClr val="bg1"/>
          </a:bgClr>
        </a:pattFill>
        <a:effectLst/>
      </p:bgPr>
    </p:bg>
    <p:spTree>
      <p:nvGrpSpPr>
        <p:cNvPr id="1" name="">
          <a:extLst>
            <a:ext uri="{FF2B5EF4-FFF2-40B4-BE49-F238E27FC236}">
              <a16:creationId xmlns:a16="http://schemas.microsoft.com/office/drawing/2014/main" id="{A87533A6-14E1-10BE-96CA-8585C57511A2}"/>
            </a:ext>
          </a:extLst>
        </p:cNvPr>
        <p:cNvGrpSpPr/>
        <p:nvPr/>
      </p:nvGrpSpPr>
      <p:grpSpPr>
        <a:xfrm>
          <a:off x="0" y="0"/>
          <a:ext cx="0" cy="0"/>
          <a:chOff x="0" y="0"/>
          <a:chExt cx="0" cy="0"/>
        </a:xfrm>
      </p:grpSpPr>
      <p:pic>
        <p:nvPicPr>
          <p:cNvPr id="5" name="Espace réservé du contenu 4" descr="Une image contenant texte, diagramme, ligne, capture d’écran&#10;&#10;Le contenu généré par l’IA peut être incorrect.">
            <a:extLst>
              <a:ext uri="{FF2B5EF4-FFF2-40B4-BE49-F238E27FC236}">
                <a16:creationId xmlns:a16="http://schemas.microsoft.com/office/drawing/2014/main" id="{6ADA6DF2-3AC2-8F9A-D381-D60C834BE6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36845" y="1510242"/>
            <a:ext cx="6886575" cy="4000500"/>
          </a:xfrm>
        </p:spPr>
      </p:pic>
      <p:pic>
        <p:nvPicPr>
          <p:cNvPr id="9" name="Image 8" descr="Une image contenant texte, diagramme, ligne, Parallèle&#10;&#10;Le contenu généré par l’IA peut être incorrect.">
            <a:extLst>
              <a:ext uri="{FF2B5EF4-FFF2-40B4-BE49-F238E27FC236}">
                <a16:creationId xmlns:a16="http://schemas.microsoft.com/office/drawing/2014/main" id="{B9D57305-51A7-9778-9D25-B175F73FFF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 y="1510242"/>
            <a:ext cx="5236845" cy="4514850"/>
          </a:xfrm>
          <a:prstGeom prst="rect">
            <a:avLst/>
          </a:prstGeom>
        </p:spPr>
      </p:pic>
      <p:sp>
        <p:nvSpPr>
          <p:cNvPr id="2" name="Titre 1">
            <a:extLst>
              <a:ext uri="{FF2B5EF4-FFF2-40B4-BE49-F238E27FC236}">
                <a16:creationId xmlns:a16="http://schemas.microsoft.com/office/drawing/2014/main" id="{601FBCAD-C9CB-FCBF-66C6-EFBD4BD9642A}"/>
              </a:ext>
            </a:extLst>
          </p:cNvPr>
          <p:cNvSpPr>
            <a:spLocks noGrp="1"/>
          </p:cNvSpPr>
          <p:nvPr>
            <p:ph type="title"/>
          </p:nvPr>
        </p:nvSpPr>
        <p:spPr>
          <a:xfrm>
            <a:off x="121920" y="-112889"/>
            <a:ext cx="11231880" cy="1460147"/>
          </a:xfrm>
        </p:spPr>
        <p:txBody>
          <a:bodyPr>
            <a:normAutofit/>
          </a:bodyPr>
          <a:lstStyle/>
          <a:p>
            <a:pPr algn="ctr"/>
            <a:r>
              <a:rPr lang="en-US" sz="3100" b="1" u="sng" dirty="0">
                <a:solidFill>
                  <a:schemeClr val="accent3">
                    <a:lumMod val="50000"/>
                  </a:schemeClr>
                </a:solidFill>
              </a:rPr>
              <a:t>Diagramme de sequence</a:t>
            </a:r>
            <a:br>
              <a:rPr lang="en-US" sz="3100" b="1" u="sng" dirty="0">
                <a:solidFill>
                  <a:schemeClr val="accent3">
                    <a:lumMod val="50000"/>
                  </a:schemeClr>
                </a:solidFill>
              </a:rPr>
            </a:br>
            <a:r>
              <a:rPr lang="en-US" sz="2000" b="1" dirty="0">
                <a:solidFill>
                  <a:schemeClr val="bg2">
                    <a:lumMod val="10000"/>
                  </a:schemeClr>
                </a:solidFill>
              </a:rPr>
              <a:t>                                                                                                                                                   client                                                                              client connecté</a:t>
            </a:r>
            <a:endParaRPr lang="fr-FR" sz="2000" dirty="0">
              <a:solidFill>
                <a:schemeClr val="bg2">
                  <a:lumMod val="10000"/>
                </a:schemeClr>
              </a:solidFill>
            </a:endParaRPr>
          </a:p>
        </p:txBody>
      </p:sp>
    </p:spTree>
    <p:extLst>
      <p:ext uri="{BB962C8B-B14F-4D97-AF65-F5344CB8AC3E}">
        <p14:creationId xmlns:p14="http://schemas.microsoft.com/office/powerpoint/2010/main" val="1400091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pattFill prst="lgConfetti">
          <a:fgClr>
            <a:schemeClr val="bg1"/>
          </a:fgClr>
          <a:bgClr>
            <a:schemeClr val="bg1"/>
          </a:bgClr>
        </a:pattFill>
        <a:effectLst/>
      </p:bgPr>
    </p:bg>
    <p:spTree>
      <p:nvGrpSpPr>
        <p:cNvPr id="1" name="">
          <a:extLst>
            <a:ext uri="{FF2B5EF4-FFF2-40B4-BE49-F238E27FC236}">
              <a16:creationId xmlns:a16="http://schemas.microsoft.com/office/drawing/2014/main" id="{F989DE46-A60E-0643-3984-CEE4BFA5DC51}"/>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08FC3716-F668-4C13-86E0-67395C630F75}"/>
              </a:ext>
            </a:extLst>
          </p:cNvPr>
          <p:cNvSpPr>
            <a:spLocks noGrp="1"/>
          </p:cNvSpPr>
          <p:nvPr>
            <p:ph type="title"/>
          </p:nvPr>
        </p:nvSpPr>
        <p:spPr>
          <a:xfrm>
            <a:off x="525780" y="1"/>
            <a:ext cx="11140440" cy="1036318"/>
          </a:xfrm>
        </p:spPr>
        <p:txBody>
          <a:bodyPr>
            <a:normAutofit/>
          </a:bodyPr>
          <a:lstStyle/>
          <a:p>
            <a:pPr algn="ctr"/>
            <a:r>
              <a:rPr lang="en-US" sz="3100" b="1" u="sng" dirty="0">
                <a:solidFill>
                  <a:schemeClr val="accent3">
                    <a:lumMod val="50000"/>
                  </a:schemeClr>
                </a:solidFill>
              </a:rPr>
              <a:t>Diagramme </a:t>
            </a:r>
            <a:r>
              <a:rPr lang="en-US" sz="3200" b="1" u="sng" dirty="0">
                <a:solidFill>
                  <a:schemeClr val="accent3">
                    <a:lumMod val="50000"/>
                  </a:schemeClr>
                </a:solidFill>
              </a:rPr>
              <a:t>d’activité</a:t>
            </a:r>
            <a:br>
              <a:rPr lang="en-US" sz="3200" b="1" u="sng" dirty="0">
                <a:solidFill>
                  <a:schemeClr val="accent3">
                    <a:lumMod val="50000"/>
                  </a:schemeClr>
                </a:solidFill>
              </a:rPr>
            </a:br>
            <a:r>
              <a:rPr lang="en-US" sz="2000" b="1" dirty="0"/>
              <a:t>bailleur                                                                                           client</a:t>
            </a:r>
            <a:endParaRPr lang="fr-FR" sz="2000" b="1" dirty="0"/>
          </a:p>
        </p:txBody>
      </p:sp>
      <p:pic>
        <p:nvPicPr>
          <p:cNvPr id="5" name="Image 4">
            <a:extLst>
              <a:ext uri="{FF2B5EF4-FFF2-40B4-BE49-F238E27FC236}">
                <a16:creationId xmlns:a16="http://schemas.microsoft.com/office/drawing/2014/main" id="{B00D2276-B069-3618-EE29-42E3E79886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1" y="966142"/>
            <a:ext cx="5928359" cy="5962035"/>
          </a:xfrm>
          <a:prstGeom prst="rect">
            <a:avLst/>
          </a:prstGeom>
        </p:spPr>
      </p:pic>
      <p:pic>
        <p:nvPicPr>
          <p:cNvPr id="7" name="Image 6" descr="Une image contenant texte, capture d’écran, diagramme, ligne&#10;&#10;Le contenu généré par l’IA peut être incorrect.">
            <a:extLst>
              <a:ext uri="{FF2B5EF4-FFF2-40B4-BE49-F238E27FC236}">
                <a16:creationId xmlns:a16="http://schemas.microsoft.com/office/drawing/2014/main" id="{1C0A813A-EAEA-1C7C-E774-5278436635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3641" y="895964"/>
            <a:ext cx="5928359" cy="5962036"/>
          </a:xfrm>
          <a:prstGeom prst="rect">
            <a:avLst/>
          </a:prstGeom>
        </p:spPr>
      </p:pic>
    </p:spTree>
    <p:extLst>
      <p:ext uri="{BB962C8B-B14F-4D97-AF65-F5344CB8AC3E}">
        <p14:creationId xmlns:p14="http://schemas.microsoft.com/office/powerpoint/2010/main" val="14058172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pattFill prst="lgConfetti">
          <a:fgClr>
            <a:schemeClr val="bg1"/>
          </a:fgClr>
          <a:bgClr>
            <a:schemeClr val="bg1"/>
          </a:bgClr>
        </a:pattFill>
        <a:effectLst/>
      </p:bgPr>
    </p:bg>
    <p:spTree>
      <p:nvGrpSpPr>
        <p:cNvPr id="1" name="">
          <a:extLst>
            <a:ext uri="{FF2B5EF4-FFF2-40B4-BE49-F238E27FC236}">
              <a16:creationId xmlns:a16="http://schemas.microsoft.com/office/drawing/2014/main" id="{E06C2E35-ACB1-7986-33A4-CFD296F69070}"/>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6F2B6638-494E-623E-0166-DC9BE61A3207}"/>
              </a:ext>
            </a:extLst>
          </p:cNvPr>
          <p:cNvSpPr>
            <a:spLocks noGrp="1"/>
          </p:cNvSpPr>
          <p:nvPr>
            <p:ph type="title"/>
          </p:nvPr>
        </p:nvSpPr>
        <p:spPr>
          <a:xfrm>
            <a:off x="525780" y="0"/>
            <a:ext cx="11140440" cy="1310639"/>
          </a:xfrm>
        </p:spPr>
        <p:txBody>
          <a:bodyPr>
            <a:normAutofit/>
          </a:bodyPr>
          <a:lstStyle/>
          <a:p>
            <a:pPr algn="ctr"/>
            <a:r>
              <a:rPr lang="en-US" sz="3100" b="1" u="sng" dirty="0">
                <a:solidFill>
                  <a:schemeClr val="accent3">
                    <a:lumMod val="50000"/>
                  </a:schemeClr>
                </a:solidFill>
              </a:rPr>
              <a:t>Diagramme </a:t>
            </a:r>
            <a:r>
              <a:rPr lang="en-US" sz="3200" b="1" u="sng" dirty="0">
                <a:solidFill>
                  <a:schemeClr val="accent3">
                    <a:lumMod val="50000"/>
                  </a:schemeClr>
                </a:solidFill>
              </a:rPr>
              <a:t>d’activité</a:t>
            </a:r>
            <a:br>
              <a:rPr lang="en-US" sz="3200" b="1" u="sng" dirty="0">
                <a:solidFill>
                  <a:schemeClr val="accent3">
                    <a:lumMod val="50000"/>
                  </a:schemeClr>
                </a:solidFill>
              </a:rPr>
            </a:br>
            <a:r>
              <a:rPr lang="en-US" sz="2000" b="1" dirty="0"/>
              <a:t>manager</a:t>
            </a:r>
            <a:endParaRPr lang="fr-FR" sz="2000" b="1" dirty="0"/>
          </a:p>
        </p:txBody>
      </p:sp>
      <p:pic>
        <p:nvPicPr>
          <p:cNvPr id="4" name="Image 3">
            <a:extLst>
              <a:ext uri="{FF2B5EF4-FFF2-40B4-BE49-F238E27FC236}">
                <a16:creationId xmlns:a16="http://schemas.microsoft.com/office/drawing/2014/main" id="{6EF348D3-A750-4991-04E0-A8A0639C9E62}"/>
              </a:ext>
            </a:extLst>
          </p:cNvPr>
          <p:cNvPicPr>
            <a:picLocks noChangeAspect="1"/>
          </p:cNvPicPr>
          <p:nvPr/>
        </p:nvPicPr>
        <p:blipFill>
          <a:blip r:embed="rId2">
            <a:extLst>
              <a:ext uri="{28A0092B-C50C-407E-A947-70E740481C1C}">
                <a14:useLocalDpi xmlns:a14="http://schemas.microsoft.com/office/drawing/2010/main" val="0"/>
              </a:ext>
            </a:extLst>
          </a:blip>
          <a:srcRect l="69915" t="21330" r="855" b="1711"/>
          <a:stretch>
            <a:fillRect/>
          </a:stretch>
        </p:blipFill>
        <p:spPr>
          <a:xfrm>
            <a:off x="4038600" y="1310638"/>
            <a:ext cx="3764280" cy="5547361"/>
          </a:xfrm>
          <a:prstGeom prst="rect">
            <a:avLst/>
          </a:prstGeom>
        </p:spPr>
      </p:pic>
    </p:spTree>
    <p:extLst>
      <p:ext uri="{BB962C8B-B14F-4D97-AF65-F5344CB8AC3E}">
        <p14:creationId xmlns:p14="http://schemas.microsoft.com/office/powerpoint/2010/main" val="4032912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pattFill prst="lgConfetti">
          <a:fgClr>
            <a:schemeClr val="bg1"/>
          </a:fgClr>
          <a:bgClr>
            <a:schemeClr val="bg1"/>
          </a:bgClr>
        </a:pattFill>
        <a:effectLst/>
      </p:bgPr>
    </p:bg>
    <p:spTree>
      <p:nvGrpSpPr>
        <p:cNvPr id="1" name="">
          <a:extLst>
            <a:ext uri="{FF2B5EF4-FFF2-40B4-BE49-F238E27FC236}">
              <a16:creationId xmlns:a16="http://schemas.microsoft.com/office/drawing/2014/main" id="{1B537E09-6830-1FDE-BDD8-C4FD199CF235}"/>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470C98F4-9620-8335-E29D-ED8D56426BBB}"/>
              </a:ext>
            </a:extLst>
          </p:cNvPr>
          <p:cNvSpPr>
            <a:spLocks noGrp="1"/>
          </p:cNvSpPr>
          <p:nvPr>
            <p:ph type="title"/>
          </p:nvPr>
        </p:nvSpPr>
        <p:spPr>
          <a:xfrm>
            <a:off x="525780" y="1"/>
            <a:ext cx="11140440" cy="533400"/>
          </a:xfrm>
        </p:spPr>
        <p:txBody>
          <a:bodyPr>
            <a:normAutofit/>
          </a:bodyPr>
          <a:lstStyle/>
          <a:p>
            <a:pPr algn="ctr"/>
            <a:r>
              <a:rPr lang="en-US" sz="3100" b="1" u="sng" dirty="0">
                <a:solidFill>
                  <a:schemeClr val="accent3">
                    <a:lumMod val="50000"/>
                  </a:schemeClr>
                </a:solidFill>
              </a:rPr>
              <a:t>Diagramme </a:t>
            </a:r>
            <a:r>
              <a:rPr lang="en-US" sz="3200" b="1" u="sng" dirty="0">
                <a:solidFill>
                  <a:schemeClr val="accent3">
                    <a:lumMod val="50000"/>
                  </a:schemeClr>
                </a:solidFill>
              </a:rPr>
              <a:t>de déploiement</a:t>
            </a:r>
            <a:endParaRPr lang="fr-FR" sz="3200" u="sng" dirty="0">
              <a:solidFill>
                <a:schemeClr val="accent3">
                  <a:lumMod val="50000"/>
                </a:schemeClr>
              </a:solidFill>
            </a:endParaRPr>
          </a:p>
        </p:txBody>
      </p:sp>
      <p:pic>
        <p:nvPicPr>
          <p:cNvPr id="5" name="Image 4">
            <a:extLst>
              <a:ext uri="{FF2B5EF4-FFF2-40B4-BE49-F238E27FC236}">
                <a16:creationId xmlns:a16="http://schemas.microsoft.com/office/drawing/2014/main" id="{833DAE9E-3EBF-ABD3-BC4C-4458E585AD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7320" y="1038224"/>
            <a:ext cx="9342120" cy="5469255"/>
          </a:xfrm>
          <a:prstGeom prst="rect">
            <a:avLst/>
          </a:prstGeom>
        </p:spPr>
      </p:pic>
    </p:spTree>
    <p:extLst>
      <p:ext uri="{BB962C8B-B14F-4D97-AF65-F5344CB8AC3E}">
        <p14:creationId xmlns:p14="http://schemas.microsoft.com/office/powerpoint/2010/main" val="3865249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pattFill prst="lgConfetti">
          <a:fgClr>
            <a:schemeClr val="bg1">
              <a:lumMod val="85000"/>
            </a:schemeClr>
          </a:fgClr>
          <a:bgClr>
            <a:schemeClr val="bg1"/>
          </a:bgClr>
        </a:pattFill>
        <a:effectLst/>
      </p:bgPr>
    </p:bg>
    <p:spTree>
      <p:nvGrpSpPr>
        <p:cNvPr id="1" name="">
          <a:extLst>
            <a:ext uri="{FF2B5EF4-FFF2-40B4-BE49-F238E27FC236}">
              <a16:creationId xmlns:a16="http://schemas.microsoft.com/office/drawing/2014/main" id="{0B2784C8-6E55-37F6-769F-F5A8A99D64ED}"/>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D0A1A1DA-1492-F6FD-4DA7-0A34A8A5EB6B}"/>
              </a:ext>
            </a:extLst>
          </p:cNvPr>
          <p:cNvSpPr>
            <a:spLocks noGrp="1"/>
          </p:cNvSpPr>
          <p:nvPr>
            <p:ph type="title"/>
          </p:nvPr>
        </p:nvSpPr>
        <p:spPr>
          <a:xfrm>
            <a:off x="158044" y="1"/>
            <a:ext cx="11508176" cy="1027288"/>
          </a:xfrm>
        </p:spPr>
        <p:txBody>
          <a:bodyPr>
            <a:noAutofit/>
          </a:bodyPr>
          <a:lstStyle/>
          <a:p>
            <a:pPr algn="ctr"/>
            <a:r>
              <a:rPr lang="fr-FR" sz="3600" b="1" u="sng" dirty="0">
                <a:solidFill>
                  <a:schemeClr val="accent3">
                    <a:lumMod val="50000"/>
                  </a:schemeClr>
                </a:solidFill>
              </a:rPr>
              <a:t>conclusion</a:t>
            </a:r>
          </a:p>
        </p:txBody>
      </p:sp>
      <p:sp>
        <p:nvSpPr>
          <p:cNvPr id="3" name="Espace réservé du contenu 2">
            <a:extLst>
              <a:ext uri="{FF2B5EF4-FFF2-40B4-BE49-F238E27FC236}">
                <a16:creationId xmlns:a16="http://schemas.microsoft.com/office/drawing/2014/main" id="{9E08F17B-B0CA-6C88-F897-1B91CDB376F1}"/>
              </a:ext>
            </a:extLst>
          </p:cNvPr>
          <p:cNvSpPr>
            <a:spLocks noGrp="1"/>
          </p:cNvSpPr>
          <p:nvPr>
            <p:ph idx="1"/>
          </p:nvPr>
        </p:nvSpPr>
        <p:spPr>
          <a:xfrm>
            <a:off x="0" y="1162756"/>
            <a:ext cx="12192000" cy="5695244"/>
          </a:xfrm>
        </p:spPr>
        <p:txBody>
          <a:bodyPr>
            <a:normAutofit/>
          </a:bodyPr>
          <a:lstStyle/>
          <a:p>
            <a:pPr marL="0" indent="0">
              <a:buNone/>
            </a:pPr>
            <a:endParaRPr lang="fr-FR" dirty="0">
              <a:latin typeface="+mj-lt"/>
            </a:endParaRPr>
          </a:p>
          <a:p>
            <a:pPr marL="0" indent="0">
              <a:buNone/>
            </a:pPr>
            <a:r>
              <a:rPr lang="fr-FR" dirty="0">
                <a:latin typeface="Abadi" panose="020B0604020104020204" pitchFamily="34" charset="0"/>
              </a:rPr>
              <a:t>En conclusion, ce projet de gestion immobilière a été mené à bien dans les délais impartis, grâce à une planification rigoureuse et à une collaboration efficace au sein de l'équipe. Les résultats obtenus témoignent de l'atteinte des objectifs fixés, avec des recommandations concrètes pour optimiser les processus de gestion. Nous sommes convaincus que les solutions proposées contribueront à améliorer la rentabilité et la satisfaction des clients, tout en renforçant la position de URBANHOME sur le marché. Ce projet constitue une étape significative vers une gestion immobilière plus efficace et durable, et nous sommes impatients de voir les impacts positifs de ces initiatives dans un avenir proche. </a:t>
            </a:r>
          </a:p>
        </p:txBody>
      </p:sp>
    </p:spTree>
    <p:extLst>
      <p:ext uri="{BB962C8B-B14F-4D97-AF65-F5344CB8AC3E}">
        <p14:creationId xmlns:p14="http://schemas.microsoft.com/office/powerpoint/2010/main" val="21793181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15" name="Titre 1">
            <a:extLst>
              <a:ext uri="{FF2B5EF4-FFF2-40B4-BE49-F238E27FC236}">
                <a16:creationId xmlns:a16="http://schemas.microsoft.com/office/drawing/2014/main" id="{FA061601-468D-486D-B8EE-42BD1BE3ADCC}"/>
              </a:ext>
            </a:extLst>
          </p:cNvPr>
          <p:cNvSpPr>
            <a:spLocks noGrp="1"/>
          </p:cNvSpPr>
          <p:nvPr>
            <p:ph type="ctrTitle"/>
          </p:nvPr>
        </p:nvSpPr>
        <p:spPr>
          <a:xfrm>
            <a:off x="1524000" y="2875003"/>
            <a:ext cx="9144000" cy="1107996"/>
          </a:xfrm>
        </p:spPr>
        <p:txBody>
          <a:bodyPr lIns="0" tIns="0" rIns="0" bIns="0" rtlCol="0" anchor="ctr">
            <a:spAutoFit/>
          </a:bodyPr>
          <a:lstStyle/>
          <a:p>
            <a:pPr rtl="0"/>
            <a:r>
              <a:rPr lang="fr-FR" sz="8000" b="1" dirty="0">
                <a:solidFill>
                  <a:schemeClr val="bg1"/>
                </a:solidFill>
              </a:rPr>
              <a:t>Merci</a:t>
            </a:r>
            <a:endParaRPr lang="fr-FR" sz="80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lgConfetti">
          <a:fgClr>
            <a:schemeClr val="tx2">
              <a:lumMod val="20000"/>
              <a:lumOff val="80000"/>
            </a:schemeClr>
          </a:fgClr>
          <a:bgClr>
            <a:schemeClr val="bg1"/>
          </a:bgClr>
        </a:pattFill>
        <a:effectLst/>
      </p:bgPr>
    </p:bg>
    <p:spTree>
      <p:nvGrpSpPr>
        <p:cNvPr id="1" name="">
          <a:extLst>
            <a:ext uri="{FF2B5EF4-FFF2-40B4-BE49-F238E27FC236}">
              <a16:creationId xmlns:a16="http://schemas.microsoft.com/office/drawing/2014/main" id="{8B119E0C-9D73-E050-86C7-6C4C07501B5A}"/>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EA18DF53-799D-579C-8F07-227C73EFF6BF}"/>
              </a:ext>
            </a:extLst>
          </p:cNvPr>
          <p:cNvSpPr>
            <a:spLocks noGrp="1"/>
          </p:cNvSpPr>
          <p:nvPr>
            <p:ph type="title"/>
          </p:nvPr>
        </p:nvSpPr>
        <p:spPr>
          <a:xfrm>
            <a:off x="0" y="445123"/>
            <a:ext cx="11094720" cy="563880"/>
          </a:xfrm>
        </p:spPr>
        <p:txBody>
          <a:bodyPr>
            <a:normAutofit fontScale="90000"/>
          </a:bodyPr>
          <a:lstStyle/>
          <a:p>
            <a:pPr algn="ctr"/>
            <a:r>
              <a:rPr lang="fr-FR" b="1" dirty="0"/>
              <a:t>MEMBRES</a:t>
            </a:r>
          </a:p>
        </p:txBody>
      </p:sp>
      <p:graphicFrame>
        <p:nvGraphicFramePr>
          <p:cNvPr id="4" name="Espace réservé du contenu 3">
            <a:extLst>
              <a:ext uri="{FF2B5EF4-FFF2-40B4-BE49-F238E27FC236}">
                <a16:creationId xmlns:a16="http://schemas.microsoft.com/office/drawing/2014/main" id="{4B24639D-0568-0206-7A2F-378C0AE809A4}"/>
              </a:ext>
            </a:extLst>
          </p:cNvPr>
          <p:cNvGraphicFramePr>
            <a:graphicFrameLocks noGrp="1"/>
          </p:cNvGraphicFramePr>
          <p:nvPr>
            <p:ph idx="1"/>
            <p:extLst>
              <p:ext uri="{D42A27DB-BD31-4B8C-83A1-F6EECF244321}">
                <p14:modId xmlns:p14="http://schemas.microsoft.com/office/powerpoint/2010/main" val="4013603545"/>
              </p:ext>
            </p:extLst>
          </p:nvPr>
        </p:nvGraphicFramePr>
        <p:xfrm>
          <a:off x="1434483" y="1763077"/>
          <a:ext cx="8523013" cy="2915603"/>
        </p:xfrm>
        <a:graphic>
          <a:graphicData uri="http://schemas.openxmlformats.org/drawingml/2006/table">
            <a:tbl>
              <a:tblPr firstRow="1" bandRow="1" bandCol="1">
                <a:tableStyleId>{5C22544A-7EE6-4342-B048-85BDC9FD1C3A}</a:tableStyleId>
              </a:tblPr>
              <a:tblGrid>
                <a:gridCol w="4069080">
                  <a:extLst>
                    <a:ext uri="{9D8B030D-6E8A-4147-A177-3AD203B41FA5}">
                      <a16:colId xmlns:a16="http://schemas.microsoft.com/office/drawing/2014/main" val="3729973179"/>
                    </a:ext>
                  </a:extLst>
                </a:gridCol>
                <a:gridCol w="4453933">
                  <a:extLst>
                    <a:ext uri="{9D8B030D-6E8A-4147-A177-3AD203B41FA5}">
                      <a16:colId xmlns:a16="http://schemas.microsoft.com/office/drawing/2014/main" val="947528725"/>
                    </a:ext>
                  </a:extLst>
                </a:gridCol>
              </a:tblGrid>
              <a:tr h="700405">
                <a:tc>
                  <a:txBody>
                    <a:bodyPr/>
                    <a:lstStyle/>
                    <a:p>
                      <a:pPr algn="ctr">
                        <a:spcBef>
                          <a:spcPts val="180"/>
                        </a:spcBef>
                        <a:spcAft>
                          <a:spcPts val="180"/>
                        </a:spcAft>
                        <a:buNone/>
                      </a:pPr>
                      <a:r>
                        <a:rPr lang="fr-FR" sz="1800" dirty="0">
                          <a:effectLst/>
                          <a:latin typeface="Aptos" panose="020B0004020202020204" pitchFamily="34" charset="0"/>
                          <a:ea typeface="Aptos" panose="020B0004020202020204" pitchFamily="34" charset="0"/>
                          <a:cs typeface="Times New Roman" panose="02020603050405020304" pitchFamily="18" charset="0"/>
                        </a:rPr>
                        <a:t>Noms</a:t>
                      </a:r>
                    </a:p>
                  </a:txBody>
                  <a:tcPr marL="68580" marR="68580" marT="0" marB="0" anchor="b">
                    <a:solidFill>
                      <a:schemeClr val="accent3">
                        <a:lumMod val="50000"/>
                      </a:schemeClr>
                    </a:solidFill>
                  </a:tcPr>
                </a:tc>
                <a:tc>
                  <a:txBody>
                    <a:bodyPr/>
                    <a:lstStyle/>
                    <a:p>
                      <a:pPr>
                        <a:spcBef>
                          <a:spcPts val="180"/>
                        </a:spcBef>
                        <a:spcAft>
                          <a:spcPts val="180"/>
                        </a:spcAft>
                        <a:buNone/>
                      </a:pPr>
                      <a:r>
                        <a:rPr lang="en-US" sz="2000" dirty="0">
                          <a:effectLst/>
                        </a:rPr>
                        <a:t>                          Roles</a:t>
                      </a:r>
                      <a:endParaRPr lang="fr-FR" sz="20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solidFill>
                      <a:schemeClr val="accent3">
                        <a:lumMod val="50000"/>
                      </a:schemeClr>
                    </a:solidFill>
                  </a:tcPr>
                </a:tc>
                <a:extLst>
                  <a:ext uri="{0D108BD9-81ED-4DB2-BD59-A6C34878D82A}">
                    <a16:rowId xmlns:a16="http://schemas.microsoft.com/office/drawing/2014/main" val="1724883035"/>
                  </a:ext>
                </a:extLst>
              </a:tr>
              <a:tr h="432118">
                <a:tc>
                  <a:txBody>
                    <a:bodyPr/>
                    <a:lstStyle/>
                    <a:p>
                      <a:pPr>
                        <a:spcBef>
                          <a:spcPts val="180"/>
                        </a:spcBef>
                        <a:spcAft>
                          <a:spcPts val="180"/>
                        </a:spcAft>
                        <a:buNone/>
                      </a:pPr>
                      <a:r>
                        <a:rPr lang="en-US" sz="2000" b="1" dirty="0">
                          <a:effectLst/>
                        </a:rPr>
                        <a:t>Ouedraogo Saad Moussa</a:t>
                      </a:r>
                      <a:endParaRPr lang="fr-FR" sz="2000" b="1"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tx2">
                        <a:lumMod val="20000"/>
                        <a:lumOff val="80000"/>
                      </a:schemeClr>
                    </a:solidFill>
                  </a:tcPr>
                </a:tc>
                <a:tc>
                  <a:txBody>
                    <a:bodyPr/>
                    <a:lstStyle/>
                    <a:p>
                      <a:pPr>
                        <a:spcBef>
                          <a:spcPts val="180"/>
                        </a:spcBef>
                        <a:spcAft>
                          <a:spcPts val="180"/>
                        </a:spcAft>
                        <a:buNone/>
                      </a:pPr>
                      <a:r>
                        <a:rPr lang="en-US" sz="2000" b="1" dirty="0">
                          <a:effectLst/>
                        </a:rPr>
                        <a:t>Front‑end</a:t>
                      </a:r>
                      <a:endParaRPr lang="fr-FR" sz="2000" b="1"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tx2">
                        <a:lumMod val="20000"/>
                        <a:lumOff val="80000"/>
                      </a:schemeClr>
                    </a:solidFill>
                  </a:tcPr>
                </a:tc>
                <a:extLst>
                  <a:ext uri="{0D108BD9-81ED-4DB2-BD59-A6C34878D82A}">
                    <a16:rowId xmlns:a16="http://schemas.microsoft.com/office/drawing/2014/main" val="26336769"/>
                  </a:ext>
                </a:extLst>
              </a:tr>
              <a:tr h="441960">
                <a:tc>
                  <a:txBody>
                    <a:bodyPr/>
                    <a:lstStyle/>
                    <a:p>
                      <a:pPr>
                        <a:spcBef>
                          <a:spcPts val="180"/>
                        </a:spcBef>
                        <a:spcAft>
                          <a:spcPts val="180"/>
                        </a:spcAft>
                        <a:buNone/>
                      </a:pPr>
                      <a:r>
                        <a:rPr lang="en-US" sz="2000" b="1" dirty="0">
                          <a:effectLst/>
                        </a:rPr>
                        <a:t>Nacoulma Wendkouni Ezekiel</a:t>
                      </a:r>
                      <a:endParaRPr lang="fr-FR" sz="2000" b="1"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tx2">
                        <a:lumMod val="20000"/>
                        <a:lumOff val="80000"/>
                      </a:schemeClr>
                    </a:solidFill>
                  </a:tcPr>
                </a:tc>
                <a:tc>
                  <a:txBody>
                    <a:bodyPr/>
                    <a:lstStyle/>
                    <a:p>
                      <a:pPr>
                        <a:spcBef>
                          <a:spcPts val="180"/>
                        </a:spcBef>
                        <a:spcAft>
                          <a:spcPts val="180"/>
                        </a:spcAft>
                        <a:buNone/>
                      </a:pPr>
                      <a:r>
                        <a:rPr lang="en-US" sz="2000" b="1">
                          <a:effectLst/>
                        </a:rPr>
                        <a:t>Front‑end</a:t>
                      </a:r>
                      <a:endParaRPr lang="fr-FR" sz="2000" b="1">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tx2">
                        <a:lumMod val="20000"/>
                        <a:lumOff val="80000"/>
                      </a:schemeClr>
                    </a:solidFill>
                  </a:tcPr>
                </a:tc>
                <a:extLst>
                  <a:ext uri="{0D108BD9-81ED-4DB2-BD59-A6C34878D82A}">
                    <a16:rowId xmlns:a16="http://schemas.microsoft.com/office/drawing/2014/main" val="372550471"/>
                  </a:ext>
                </a:extLst>
              </a:tr>
              <a:tr h="396240">
                <a:tc>
                  <a:txBody>
                    <a:bodyPr/>
                    <a:lstStyle/>
                    <a:p>
                      <a:pPr>
                        <a:spcBef>
                          <a:spcPts val="180"/>
                        </a:spcBef>
                        <a:spcAft>
                          <a:spcPts val="180"/>
                        </a:spcAft>
                        <a:buNone/>
                      </a:pPr>
                      <a:r>
                        <a:rPr lang="en-US" sz="2000" b="1" dirty="0">
                          <a:effectLst/>
                        </a:rPr>
                        <a:t>Poda Steve Melchisédek</a:t>
                      </a:r>
                      <a:endParaRPr lang="fr-FR" sz="2000" b="1"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tx2">
                        <a:lumMod val="20000"/>
                        <a:lumOff val="80000"/>
                      </a:schemeClr>
                    </a:solidFill>
                  </a:tcPr>
                </a:tc>
                <a:tc>
                  <a:txBody>
                    <a:bodyPr/>
                    <a:lstStyle/>
                    <a:p>
                      <a:pPr>
                        <a:spcBef>
                          <a:spcPts val="180"/>
                        </a:spcBef>
                        <a:spcAft>
                          <a:spcPts val="180"/>
                        </a:spcAft>
                        <a:buNone/>
                      </a:pPr>
                      <a:r>
                        <a:rPr lang="en-US" sz="2000" b="1">
                          <a:effectLst/>
                        </a:rPr>
                        <a:t>Back‑end</a:t>
                      </a:r>
                      <a:endParaRPr lang="fr-FR" sz="2000" b="1">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tx2">
                        <a:lumMod val="20000"/>
                        <a:lumOff val="80000"/>
                      </a:schemeClr>
                    </a:solidFill>
                  </a:tcPr>
                </a:tc>
                <a:extLst>
                  <a:ext uri="{0D108BD9-81ED-4DB2-BD59-A6C34878D82A}">
                    <a16:rowId xmlns:a16="http://schemas.microsoft.com/office/drawing/2014/main" val="1984202663"/>
                  </a:ext>
                </a:extLst>
              </a:tr>
              <a:tr h="411480">
                <a:tc>
                  <a:txBody>
                    <a:bodyPr/>
                    <a:lstStyle/>
                    <a:p>
                      <a:pPr>
                        <a:spcBef>
                          <a:spcPts val="180"/>
                        </a:spcBef>
                        <a:spcAft>
                          <a:spcPts val="180"/>
                        </a:spcAft>
                        <a:buNone/>
                      </a:pPr>
                      <a:r>
                        <a:rPr lang="en-US" sz="2000" b="1" dirty="0">
                          <a:effectLst/>
                        </a:rPr>
                        <a:t>Ba Cheick Omar Yobi</a:t>
                      </a:r>
                      <a:endParaRPr lang="fr-FR" sz="2000" b="1"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tx2">
                        <a:lumMod val="20000"/>
                        <a:lumOff val="80000"/>
                      </a:schemeClr>
                    </a:solidFill>
                  </a:tcPr>
                </a:tc>
                <a:tc>
                  <a:txBody>
                    <a:bodyPr/>
                    <a:lstStyle/>
                    <a:p>
                      <a:pPr>
                        <a:spcBef>
                          <a:spcPts val="180"/>
                        </a:spcBef>
                        <a:spcAft>
                          <a:spcPts val="180"/>
                        </a:spcAft>
                        <a:buNone/>
                      </a:pPr>
                      <a:r>
                        <a:rPr lang="en-US" sz="2000" b="1">
                          <a:effectLst/>
                        </a:rPr>
                        <a:t>Back‑end</a:t>
                      </a:r>
                      <a:endParaRPr lang="fr-FR" sz="2000" b="1">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tx2">
                        <a:lumMod val="20000"/>
                        <a:lumOff val="80000"/>
                      </a:schemeClr>
                    </a:solidFill>
                  </a:tcPr>
                </a:tc>
                <a:extLst>
                  <a:ext uri="{0D108BD9-81ED-4DB2-BD59-A6C34878D82A}">
                    <a16:rowId xmlns:a16="http://schemas.microsoft.com/office/drawing/2014/main" val="2942918758"/>
                  </a:ext>
                </a:extLst>
              </a:tr>
              <a:tr h="533400">
                <a:tc>
                  <a:txBody>
                    <a:bodyPr/>
                    <a:lstStyle/>
                    <a:p>
                      <a:pPr>
                        <a:spcBef>
                          <a:spcPts val="180"/>
                        </a:spcBef>
                        <a:spcAft>
                          <a:spcPts val="180"/>
                        </a:spcAft>
                        <a:buNone/>
                      </a:pPr>
                      <a:r>
                        <a:rPr lang="en-US" sz="2000" b="1" dirty="0">
                          <a:effectLst/>
                        </a:rPr>
                        <a:t>Pitroipa Mohamed</a:t>
                      </a:r>
                      <a:endParaRPr lang="fr-FR" sz="2000" b="1"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tx2">
                        <a:lumMod val="20000"/>
                        <a:lumOff val="80000"/>
                      </a:schemeClr>
                    </a:solidFill>
                  </a:tcPr>
                </a:tc>
                <a:tc>
                  <a:txBody>
                    <a:bodyPr/>
                    <a:lstStyle/>
                    <a:p>
                      <a:pPr>
                        <a:spcBef>
                          <a:spcPts val="180"/>
                        </a:spcBef>
                        <a:spcAft>
                          <a:spcPts val="180"/>
                        </a:spcAft>
                        <a:buNone/>
                      </a:pPr>
                      <a:r>
                        <a:rPr lang="en-US" sz="2000" b="1" dirty="0">
                          <a:effectLst/>
                        </a:rPr>
                        <a:t>Base de données</a:t>
                      </a:r>
                      <a:endParaRPr lang="fr-FR" sz="2000" b="1"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tx2">
                        <a:lumMod val="20000"/>
                        <a:lumOff val="80000"/>
                      </a:schemeClr>
                    </a:solidFill>
                  </a:tcPr>
                </a:tc>
                <a:extLst>
                  <a:ext uri="{0D108BD9-81ED-4DB2-BD59-A6C34878D82A}">
                    <a16:rowId xmlns:a16="http://schemas.microsoft.com/office/drawing/2014/main" val="1792562228"/>
                  </a:ext>
                </a:extLst>
              </a:tr>
            </a:tbl>
          </a:graphicData>
        </a:graphic>
      </p:graphicFrame>
      <p:sp>
        <p:nvSpPr>
          <p:cNvPr id="5" name="Rectangle 1">
            <a:extLst>
              <a:ext uri="{FF2B5EF4-FFF2-40B4-BE49-F238E27FC236}">
                <a16:creationId xmlns:a16="http://schemas.microsoft.com/office/drawing/2014/main" id="{1DCF263F-1603-0E66-9A69-6144C133B90F}"/>
              </a:ext>
            </a:extLst>
          </p:cNvPr>
          <p:cNvSpPr>
            <a:spLocks noChangeArrowheads="1"/>
          </p:cNvSpPr>
          <p:nvPr/>
        </p:nvSpPr>
        <p:spPr bwMode="auto">
          <a:xfrm>
            <a:off x="-737658" y="-585949"/>
            <a:ext cx="128634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fr-FR" sz="1200" b="1" i="0" u="none" strike="noStrike" cap="none" normalizeH="0" baseline="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Équipe et répartition des rôles</a:t>
            </a:r>
            <a:endParaRPr kumimoji="0" lang="en-US" altLang="fr-FR" sz="1800" b="0" i="0" u="none" strike="noStrike" cap="none" normalizeH="0" baseline="0">
              <a:ln>
                <a:noFill/>
              </a:ln>
              <a:solidFill>
                <a:schemeClr val="tx1"/>
              </a:solidFill>
              <a:effectLst/>
              <a:latin typeface="Arial" panose="020B0604020202020204" pitchFamily="34" charset="0"/>
            </a:endParaRPr>
          </a:p>
        </p:txBody>
      </p:sp>
      <p:graphicFrame>
        <p:nvGraphicFramePr>
          <p:cNvPr id="6" name="Tableau 5">
            <a:extLst>
              <a:ext uri="{FF2B5EF4-FFF2-40B4-BE49-F238E27FC236}">
                <a16:creationId xmlns:a16="http://schemas.microsoft.com/office/drawing/2014/main" id="{A6841E9B-1CDA-BD5F-B6BA-CB2522167239}"/>
              </a:ext>
            </a:extLst>
          </p:cNvPr>
          <p:cNvGraphicFramePr>
            <a:graphicFrameLocks noGrp="1"/>
          </p:cNvGraphicFramePr>
          <p:nvPr>
            <p:extLst>
              <p:ext uri="{D42A27DB-BD31-4B8C-83A1-F6EECF244321}">
                <p14:modId xmlns:p14="http://schemas.microsoft.com/office/powerpoint/2010/main" val="1954366115"/>
              </p:ext>
            </p:extLst>
          </p:nvPr>
        </p:nvGraphicFramePr>
        <p:xfrm>
          <a:off x="1434483" y="4465320"/>
          <a:ext cx="8519160" cy="881990"/>
        </p:xfrm>
        <a:graphic>
          <a:graphicData uri="http://schemas.openxmlformats.org/drawingml/2006/table">
            <a:tbl>
              <a:tblPr firstRow="1" bandRow="1" bandCol="1">
                <a:tableStyleId>{5C22544A-7EE6-4342-B048-85BDC9FD1C3A}</a:tableStyleId>
              </a:tblPr>
              <a:tblGrid>
                <a:gridCol w="4051917">
                  <a:extLst>
                    <a:ext uri="{9D8B030D-6E8A-4147-A177-3AD203B41FA5}">
                      <a16:colId xmlns:a16="http://schemas.microsoft.com/office/drawing/2014/main" val="1770304062"/>
                    </a:ext>
                  </a:extLst>
                </a:gridCol>
                <a:gridCol w="4467243">
                  <a:extLst>
                    <a:ext uri="{9D8B030D-6E8A-4147-A177-3AD203B41FA5}">
                      <a16:colId xmlns:a16="http://schemas.microsoft.com/office/drawing/2014/main" val="3761045318"/>
                    </a:ext>
                  </a:extLst>
                </a:gridCol>
              </a:tblGrid>
              <a:tr h="384472">
                <a:tc>
                  <a:txBody>
                    <a:bodyPr/>
                    <a:lstStyle/>
                    <a:p>
                      <a:pPr>
                        <a:spcBef>
                          <a:spcPts val="180"/>
                        </a:spcBef>
                        <a:spcAft>
                          <a:spcPts val="180"/>
                        </a:spcAft>
                        <a:buNone/>
                      </a:pPr>
                      <a:r>
                        <a:rPr lang="en-US" sz="2000" b="1" dirty="0">
                          <a:solidFill>
                            <a:schemeClr val="tx1">
                              <a:lumMod val="95000"/>
                              <a:lumOff val="5000"/>
                            </a:schemeClr>
                          </a:solidFill>
                          <a:effectLst/>
                        </a:rPr>
                        <a:t>Ouedraogo Mohamed Charif</a:t>
                      </a:r>
                      <a:endParaRPr lang="fr-FR" sz="2000" b="1" dirty="0">
                        <a:solidFill>
                          <a:schemeClr val="tx1">
                            <a:lumMod val="95000"/>
                            <a:lumOff val="5000"/>
                          </a:schemeClr>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solidFill>
                      <a:schemeClr val="bg1">
                        <a:lumMod val="85000"/>
                      </a:schemeClr>
                    </a:solidFill>
                  </a:tcPr>
                </a:tc>
                <a:tc>
                  <a:txBody>
                    <a:bodyPr/>
                    <a:lstStyle/>
                    <a:p>
                      <a:pPr>
                        <a:spcBef>
                          <a:spcPts val="180"/>
                        </a:spcBef>
                        <a:spcAft>
                          <a:spcPts val="180"/>
                        </a:spcAft>
                        <a:buNone/>
                      </a:pPr>
                      <a:r>
                        <a:rPr lang="en-US" sz="2000" b="1" dirty="0">
                          <a:solidFill>
                            <a:schemeClr val="tx1">
                              <a:lumMod val="95000"/>
                              <a:lumOff val="5000"/>
                            </a:schemeClr>
                          </a:solidFill>
                          <a:effectLst/>
                        </a:rPr>
                        <a:t>Base de données</a:t>
                      </a:r>
                      <a:endParaRPr lang="fr-FR" sz="2000" b="1" dirty="0">
                        <a:solidFill>
                          <a:schemeClr val="tx1">
                            <a:lumMod val="95000"/>
                            <a:lumOff val="5000"/>
                          </a:schemeClr>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solidFill>
                      <a:schemeClr val="bg1">
                        <a:lumMod val="85000"/>
                      </a:schemeClr>
                    </a:solidFill>
                  </a:tcPr>
                </a:tc>
                <a:extLst>
                  <a:ext uri="{0D108BD9-81ED-4DB2-BD59-A6C34878D82A}">
                    <a16:rowId xmlns:a16="http://schemas.microsoft.com/office/drawing/2014/main" val="1595108469"/>
                  </a:ext>
                </a:extLst>
              </a:tr>
              <a:tr h="497518">
                <a:tc>
                  <a:txBody>
                    <a:bodyPr/>
                    <a:lstStyle/>
                    <a:p>
                      <a:pPr>
                        <a:spcBef>
                          <a:spcPts val="180"/>
                        </a:spcBef>
                        <a:spcAft>
                          <a:spcPts val="180"/>
                        </a:spcAft>
                        <a:buNone/>
                      </a:pPr>
                      <a:r>
                        <a:rPr lang="en-US" sz="2000" b="1" dirty="0">
                          <a:effectLst/>
                        </a:rPr>
                        <a:t>BARRO Rachidatou</a:t>
                      </a:r>
                      <a:endParaRPr lang="fr-FR" sz="2000" b="1"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bg1">
                        <a:lumMod val="85000"/>
                      </a:schemeClr>
                    </a:solidFill>
                  </a:tcPr>
                </a:tc>
                <a:tc>
                  <a:txBody>
                    <a:bodyPr/>
                    <a:lstStyle/>
                    <a:p>
                      <a:pPr>
                        <a:spcBef>
                          <a:spcPts val="180"/>
                        </a:spcBef>
                        <a:spcAft>
                          <a:spcPts val="180"/>
                        </a:spcAft>
                        <a:buNone/>
                      </a:pPr>
                      <a:r>
                        <a:rPr lang="en-US" sz="2000" b="1" dirty="0">
                          <a:effectLst/>
                        </a:rPr>
                        <a:t>Conception UML</a:t>
                      </a:r>
                      <a:endParaRPr lang="fr-FR" sz="2000" b="1"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bg1">
                        <a:lumMod val="85000"/>
                      </a:schemeClr>
                    </a:solidFill>
                  </a:tcPr>
                </a:tc>
                <a:extLst>
                  <a:ext uri="{0D108BD9-81ED-4DB2-BD59-A6C34878D82A}">
                    <a16:rowId xmlns:a16="http://schemas.microsoft.com/office/drawing/2014/main" val="1535390721"/>
                  </a:ext>
                </a:extLst>
              </a:tr>
            </a:tbl>
          </a:graphicData>
        </a:graphic>
      </p:graphicFrame>
    </p:spTree>
    <p:extLst>
      <p:ext uri="{BB962C8B-B14F-4D97-AF65-F5344CB8AC3E}">
        <p14:creationId xmlns:p14="http://schemas.microsoft.com/office/powerpoint/2010/main" val="185041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lgConfetti">
          <a:fgClr>
            <a:schemeClr val="tx2">
              <a:lumMod val="20000"/>
              <a:lumOff val="80000"/>
            </a:schemeClr>
          </a:fgClr>
          <a:bgClr>
            <a:schemeClr val="bg1"/>
          </a:bgClr>
        </a:pattFill>
        <a:effectLst/>
      </p:bgPr>
    </p:bg>
    <p:spTree>
      <p:nvGrpSpPr>
        <p:cNvPr id="1" name="">
          <a:extLst>
            <a:ext uri="{FF2B5EF4-FFF2-40B4-BE49-F238E27FC236}">
              <a16:creationId xmlns:a16="http://schemas.microsoft.com/office/drawing/2014/main" id="{221218C2-FA94-335E-2906-F8361F2EC2F0}"/>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3D0383E9-CDA3-F749-D895-8E113FF144D9}"/>
              </a:ext>
            </a:extLst>
          </p:cNvPr>
          <p:cNvSpPr>
            <a:spLocks noGrp="1"/>
          </p:cNvSpPr>
          <p:nvPr>
            <p:ph type="title"/>
          </p:nvPr>
        </p:nvSpPr>
        <p:spPr>
          <a:xfrm>
            <a:off x="548640" y="117157"/>
            <a:ext cx="11094720" cy="563880"/>
          </a:xfrm>
        </p:spPr>
        <p:txBody>
          <a:bodyPr>
            <a:normAutofit fontScale="90000"/>
          </a:bodyPr>
          <a:lstStyle/>
          <a:p>
            <a:pPr algn="ctr"/>
            <a:r>
              <a:rPr lang="fr-FR" b="1" dirty="0">
                <a:solidFill>
                  <a:schemeClr val="accent3">
                    <a:lumMod val="50000"/>
                  </a:schemeClr>
                </a:solidFill>
              </a:rPr>
              <a:t>PLAN</a:t>
            </a:r>
          </a:p>
        </p:txBody>
      </p:sp>
      <p:sp>
        <p:nvSpPr>
          <p:cNvPr id="3" name="Espace réservé du contenu 2">
            <a:extLst>
              <a:ext uri="{FF2B5EF4-FFF2-40B4-BE49-F238E27FC236}">
                <a16:creationId xmlns:a16="http://schemas.microsoft.com/office/drawing/2014/main" id="{B78F65A8-D8F3-7B61-D2D1-A4690A6BCCD5}"/>
              </a:ext>
            </a:extLst>
          </p:cNvPr>
          <p:cNvSpPr>
            <a:spLocks noGrp="1"/>
          </p:cNvSpPr>
          <p:nvPr>
            <p:ph idx="1"/>
          </p:nvPr>
        </p:nvSpPr>
        <p:spPr>
          <a:xfrm>
            <a:off x="548640" y="681036"/>
            <a:ext cx="11430000" cy="5795963"/>
          </a:xfrm>
        </p:spPr>
        <p:txBody>
          <a:bodyPr>
            <a:normAutofit/>
          </a:bodyPr>
          <a:lstStyle/>
          <a:p>
            <a:pPr>
              <a:buFont typeface="Wingdings" panose="05000000000000000000" pitchFamily="2" charset="2"/>
              <a:buChar char="q"/>
            </a:pPr>
            <a:r>
              <a:rPr lang="fr-FR" sz="2400" b="1" dirty="0">
                <a:solidFill>
                  <a:schemeClr val="accent3">
                    <a:lumMod val="50000"/>
                  </a:schemeClr>
                </a:solidFill>
              </a:rPr>
              <a:t>Introduction</a:t>
            </a:r>
          </a:p>
          <a:p>
            <a:pPr marL="0" indent="0">
              <a:buNone/>
            </a:pPr>
            <a:endParaRPr lang="fr-FR" sz="2400" b="1" dirty="0"/>
          </a:p>
          <a:p>
            <a:r>
              <a:rPr lang="fr-FR" sz="2400" b="1" dirty="0"/>
              <a:t>   Analyse de l'État Actuel LOGICIEL</a:t>
            </a:r>
          </a:p>
          <a:p>
            <a:pPr>
              <a:buFont typeface="Wingdings" panose="05000000000000000000" pitchFamily="2" charset="2"/>
              <a:buChar char="ü"/>
            </a:pPr>
            <a:r>
              <a:rPr lang="fr-FR" sz="2400" b="1" dirty="0"/>
              <a:t>TEST</a:t>
            </a:r>
          </a:p>
          <a:p>
            <a:r>
              <a:rPr lang="fr-FR" sz="2400" b="1" dirty="0"/>
              <a:t>    Méthodologie</a:t>
            </a:r>
          </a:p>
          <a:p>
            <a:pPr>
              <a:buFont typeface="Wingdings" panose="05000000000000000000" pitchFamily="2" charset="2"/>
              <a:buChar char="ü"/>
            </a:pPr>
            <a:r>
              <a:rPr lang="fr-FR" sz="2400" b="1" dirty="0"/>
              <a:t>TEST</a:t>
            </a:r>
          </a:p>
          <a:p>
            <a:r>
              <a:rPr lang="fr-FR" sz="2400" b="1" dirty="0"/>
              <a:t>    Résultats</a:t>
            </a:r>
          </a:p>
          <a:p>
            <a:pPr>
              <a:buFont typeface="Wingdings" panose="05000000000000000000" pitchFamily="2" charset="2"/>
              <a:buChar char="ü"/>
            </a:pPr>
            <a:r>
              <a:rPr lang="fr-FR" sz="2400" b="1" dirty="0"/>
              <a:t>Presentation des Diagrammes UML</a:t>
            </a:r>
          </a:p>
          <a:p>
            <a:pPr marL="0" indent="0">
              <a:buNone/>
            </a:pPr>
            <a:endParaRPr lang="fr-FR" sz="2400" b="1" dirty="0"/>
          </a:p>
          <a:p>
            <a:pPr>
              <a:buFont typeface="Wingdings" panose="05000000000000000000" pitchFamily="2" charset="2"/>
              <a:buChar char="q"/>
            </a:pPr>
            <a:r>
              <a:rPr lang="fr-FR" sz="2400" b="1" dirty="0">
                <a:solidFill>
                  <a:schemeClr val="accent3">
                    <a:lumMod val="50000"/>
                  </a:schemeClr>
                </a:solidFill>
              </a:rPr>
              <a:t>Conclusion </a:t>
            </a:r>
            <a:r>
              <a:rPr lang="fr-FR" sz="2400" b="1" dirty="0"/>
              <a:t> </a:t>
            </a:r>
            <a:endParaRPr lang="fr-FR" sz="2400" b="1" dirty="0">
              <a:latin typeface="Abadi" panose="020B0604020104020204" pitchFamily="34" charset="0"/>
            </a:endParaRPr>
          </a:p>
        </p:txBody>
      </p:sp>
    </p:spTree>
    <p:extLst>
      <p:ext uri="{BB962C8B-B14F-4D97-AF65-F5344CB8AC3E}">
        <p14:creationId xmlns:p14="http://schemas.microsoft.com/office/powerpoint/2010/main" val="3399705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lgConfetti">
          <a:fgClr>
            <a:schemeClr val="tx2">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CEB429-E994-AC02-690D-99BC86989731}"/>
              </a:ext>
            </a:extLst>
          </p:cNvPr>
          <p:cNvSpPr>
            <a:spLocks noGrp="1"/>
          </p:cNvSpPr>
          <p:nvPr>
            <p:ph type="title"/>
          </p:nvPr>
        </p:nvSpPr>
        <p:spPr>
          <a:xfrm>
            <a:off x="548640" y="117157"/>
            <a:ext cx="11094720" cy="563880"/>
          </a:xfrm>
        </p:spPr>
        <p:txBody>
          <a:bodyPr>
            <a:normAutofit fontScale="90000"/>
          </a:bodyPr>
          <a:lstStyle/>
          <a:p>
            <a:pPr algn="ctr"/>
            <a:r>
              <a:rPr lang="fr-FR" b="1" dirty="0">
                <a:solidFill>
                  <a:schemeClr val="accent3">
                    <a:lumMod val="50000"/>
                  </a:schemeClr>
                </a:solidFill>
              </a:rPr>
              <a:t>INTRODUCTION</a:t>
            </a:r>
          </a:p>
        </p:txBody>
      </p:sp>
      <p:sp>
        <p:nvSpPr>
          <p:cNvPr id="3" name="Espace réservé du contenu 2">
            <a:extLst>
              <a:ext uri="{FF2B5EF4-FFF2-40B4-BE49-F238E27FC236}">
                <a16:creationId xmlns:a16="http://schemas.microsoft.com/office/drawing/2014/main" id="{92D7247B-215B-CE44-2999-79166D7CA276}"/>
              </a:ext>
            </a:extLst>
          </p:cNvPr>
          <p:cNvSpPr>
            <a:spLocks noGrp="1"/>
          </p:cNvSpPr>
          <p:nvPr>
            <p:ph idx="1"/>
          </p:nvPr>
        </p:nvSpPr>
        <p:spPr>
          <a:xfrm>
            <a:off x="548640" y="681036"/>
            <a:ext cx="11430000" cy="5795963"/>
          </a:xfrm>
        </p:spPr>
        <p:txBody>
          <a:bodyPr>
            <a:normAutofit/>
          </a:bodyPr>
          <a:lstStyle/>
          <a:p>
            <a:pPr marL="0" indent="0">
              <a:buNone/>
            </a:pPr>
            <a:r>
              <a:rPr lang="fr-FR" dirty="0">
                <a:latin typeface="Abadi" panose="020B0604020104020204" pitchFamily="34" charset="0"/>
              </a:rPr>
              <a:t>La gestion immobilière est un domaine clé qui englobe l'administration, la gestion et l'optimisation des biens immobiliers. Dans un marché en constante évolution, une gestion efficace est essentielle pour maximiser la rentabilité des investissements tout en répondant aux besoins des locataires et des propriétaires.</a:t>
            </a:r>
          </a:p>
          <a:p>
            <a:pPr marL="0" indent="0">
              <a:buNone/>
            </a:pPr>
            <a:r>
              <a:rPr lang="fr-FR" dirty="0">
                <a:latin typeface="Abadi" panose="020B0604020104020204" pitchFamily="34" charset="0"/>
              </a:rPr>
              <a:t>Ce projet vise à analyser les pratiques de gestion immobilière au sein de URBANHOME et à identifier des stratégies d'amélioration. Nous nous concentrerons sur l'optimisation des processus de location, la maintenance des biens, et la satisfaction des clients.</a:t>
            </a:r>
          </a:p>
          <a:p>
            <a:pPr marL="0" indent="0">
              <a:buNone/>
            </a:pPr>
            <a:r>
              <a:rPr lang="fr-FR" dirty="0">
                <a:latin typeface="Abadi" panose="020B0604020104020204" pitchFamily="34" charset="0"/>
              </a:rPr>
              <a:t>À travers une approche analytique, nous évaluerons les performances actuelles et proposerons des recommandations concrètes pour renforcer l'efficacité opérationnelle et la rentabilité.</a:t>
            </a:r>
          </a:p>
          <a:p>
            <a:pPr marL="0" indent="0">
              <a:buNone/>
            </a:pPr>
            <a:endParaRPr lang="fr-FR" dirty="0">
              <a:latin typeface="Abadi" panose="020B0604020104020204" pitchFamily="34" charset="0"/>
            </a:endParaRPr>
          </a:p>
        </p:txBody>
      </p:sp>
    </p:spTree>
    <p:extLst>
      <p:ext uri="{BB962C8B-B14F-4D97-AF65-F5344CB8AC3E}">
        <p14:creationId xmlns:p14="http://schemas.microsoft.com/office/powerpoint/2010/main" val="1451748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lgConfetti">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23" name="Ovale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4" name="Titr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rtlCol="0"/>
          <a:lstStyle/>
          <a:p>
            <a:r>
              <a:rPr lang="fr-FR" dirty="0"/>
              <a:t>Analyse du projet : diapositive </a:t>
            </a:r>
            <a:r>
              <a:rPr lang="fr" dirty="0"/>
              <a:t>2</a:t>
            </a:r>
          </a:p>
        </p:txBody>
      </p:sp>
      <p:cxnSp>
        <p:nvCxnSpPr>
          <p:cNvPr id="8" name="Connecteur droit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re 1">
            <a:extLst>
              <a:ext uri="{FF2B5EF4-FFF2-40B4-BE49-F238E27FC236}">
                <a16:creationId xmlns:a16="http://schemas.microsoft.com/office/drawing/2014/main" id="{4E3F5479-058B-4FA8-92E9-18CAB8CDC5C5}"/>
              </a:ext>
            </a:extLst>
          </p:cNvPr>
          <p:cNvSpPr txBox="1">
            <a:spLocks/>
          </p:cNvSpPr>
          <p:nvPr/>
        </p:nvSpPr>
        <p:spPr>
          <a:xfrm>
            <a:off x="0" y="190500"/>
            <a:ext cx="119634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rtl="0"/>
            <a:r>
              <a:rPr lang="fr-FR" sz="2800" b="1" dirty="0">
                <a:solidFill>
                  <a:schemeClr val="accent3">
                    <a:lumMod val="50000"/>
                  </a:schemeClr>
                </a:solidFill>
              </a:rPr>
              <a:t>Analyse du projet</a:t>
            </a:r>
            <a:br>
              <a:rPr lang="fr-FR" sz="2800" dirty="0">
                <a:solidFill>
                  <a:schemeClr val="tx1">
                    <a:lumMod val="75000"/>
                    <a:lumOff val="25000"/>
                  </a:schemeClr>
                </a:solidFill>
              </a:rPr>
            </a:br>
            <a:endParaRPr lang="fr-FR" sz="2800" dirty="0">
              <a:solidFill>
                <a:schemeClr val="tx1">
                  <a:lumMod val="75000"/>
                  <a:lumOff val="25000"/>
                </a:schemeClr>
              </a:solidFill>
            </a:endParaRPr>
          </a:p>
        </p:txBody>
      </p:sp>
      <p:cxnSp>
        <p:nvCxnSpPr>
          <p:cNvPr id="14" name="Connecteur droit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e 12">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5179135" y="1905619"/>
            <a:ext cx="1695450" cy="16954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b="1" dirty="0">
                <a:latin typeface="+mj-lt"/>
              </a:rPr>
              <a:t>PROJET</a:t>
            </a:r>
          </a:p>
        </p:txBody>
      </p:sp>
      <p:sp>
        <p:nvSpPr>
          <p:cNvPr id="19" name="Rectangle : Coins arrondi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7112114" y="1613876"/>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sz="1600" dirty="0"/>
              <a:t>CONCEPTION</a:t>
            </a:r>
          </a:p>
        </p:txBody>
      </p:sp>
      <p:sp>
        <p:nvSpPr>
          <p:cNvPr id="20" name="Ovale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6681051" y="1530803"/>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1" name="Rectangle : Coins arrondis 20">
            <a:extLst>
              <a:ext uri="{FF2B5EF4-FFF2-40B4-BE49-F238E27FC236}">
                <a16:creationId xmlns:a16="http://schemas.microsoft.com/office/drawing/2014/main" id="{952C5002-7E64-4069-ACA0-6876E54A9B46}"/>
              </a:ext>
              <a:ext uri="{C183D7F6-B498-43B3-948B-1728B52AA6E4}">
                <adec:decorative xmlns:adec="http://schemas.microsoft.com/office/drawing/2017/decorative" val="1"/>
              </a:ext>
            </a:extLst>
          </p:cNvPr>
          <p:cNvSpPr/>
          <p:nvPr/>
        </p:nvSpPr>
        <p:spPr>
          <a:xfrm>
            <a:off x="6943725" y="5154978"/>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sz="1600" dirty="0"/>
              <a:t>DÉVELOPPEMENT</a:t>
            </a:r>
          </a:p>
        </p:txBody>
      </p:sp>
      <p:sp>
        <p:nvSpPr>
          <p:cNvPr id="22" name="Ovale 21">
            <a:extLst>
              <a:ext uri="{FF2B5EF4-FFF2-40B4-BE49-F238E27FC236}">
                <a16:creationId xmlns:a16="http://schemas.microsoft.com/office/drawing/2014/main" id="{A49C5F3A-6F0D-4A0F-AE6E-92F342C22ACD}"/>
              </a:ext>
              <a:ext uri="{C183D7F6-B498-43B3-948B-1728B52AA6E4}">
                <adec:decorative xmlns:adec="http://schemas.microsoft.com/office/drawing/2017/decorative" val="1"/>
              </a:ext>
            </a:extLst>
          </p:cNvPr>
          <p:cNvSpPr/>
          <p:nvPr/>
        </p:nvSpPr>
        <p:spPr>
          <a:xfrm>
            <a:off x="6854890" y="5039781"/>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5" name="Rectangle : Coins arrondi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1587500" y="161387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sz="1600" dirty="0"/>
              <a:t>ANALYSE</a:t>
            </a:r>
          </a:p>
        </p:txBody>
      </p:sp>
      <p:sp>
        <p:nvSpPr>
          <p:cNvPr id="26" name="Ovale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4419600" y="151447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7" name="Rectangle : Coins arrondi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4265612" y="4342115"/>
            <a:ext cx="3660775" cy="533130"/>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sz="1600" dirty="0"/>
              <a:t>MISE EN ŒUVRE</a:t>
            </a:r>
          </a:p>
        </p:txBody>
      </p:sp>
      <p:sp>
        <p:nvSpPr>
          <p:cNvPr id="28" name="Ovale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5556960" y="3662587"/>
            <a:ext cx="939800" cy="670885"/>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9" name="Rectangle : Coins arrondis 28">
            <a:extLst>
              <a:ext uri="{FF2B5EF4-FFF2-40B4-BE49-F238E27FC236}">
                <a16:creationId xmlns:a16="http://schemas.microsoft.com/office/drawing/2014/main" id="{D4D7D4B6-62C2-45AB-89A5-3A41DA021FD2}"/>
              </a:ext>
              <a:ext uri="{C183D7F6-B498-43B3-948B-1728B52AA6E4}">
                <adec:decorative xmlns:adec="http://schemas.microsoft.com/office/drawing/2017/decorative" val="1"/>
              </a:ext>
            </a:extLst>
          </p:cNvPr>
          <p:cNvSpPr/>
          <p:nvPr/>
        </p:nvSpPr>
        <p:spPr>
          <a:xfrm>
            <a:off x="1587500" y="5154978"/>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sz="1600" dirty="0"/>
              <a:t>TEST</a:t>
            </a:r>
          </a:p>
        </p:txBody>
      </p:sp>
      <p:sp>
        <p:nvSpPr>
          <p:cNvPr id="30" name="Ovale 29">
            <a:extLst>
              <a:ext uri="{FF2B5EF4-FFF2-40B4-BE49-F238E27FC236}">
                <a16:creationId xmlns:a16="http://schemas.microsoft.com/office/drawing/2014/main" id="{83902602-D4BC-4D44-AC14-BB55A86C5D06}"/>
              </a:ext>
              <a:ext uri="{C183D7F6-B498-43B3-948B-1728B52AA6E4}">
                <adec:decorative xmlns:adec="http://schemas.microsoft.com/office/drawing/2017/decorative" val="1"/>
              </a:ext>
            </a:extLst>
          </p:cNvPr>
          <p:cNvSpPr/>
          <p:nvPr/>
        </p:nvSpPr>
        <p:spPr>
          <a:xfrm>
            <a:off x="4419600" y="5055576"/>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grpSp>
        <p:nvGrpSpPr>
          <p:cNvPr id="31" name="Groupe 30" descr="Icônes de graphique à barres et en courbes.">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orme libre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33" name="Forme libre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grpSp>
      <p:sp>
        <p:nvSpPr>
          <p:cNvPr id="35" name="Forme libre 4665" descr="Icône de graphique ">
            <a:extLst>
              <a:ext uri="{FF2B5EF4-FFF2-40B4-BE49-F238E27FC236}">
                <a16:creationId xmlns:a16="http://schemas.microsoft.com/office/drawing/2014/main" id="{557E39B2-E017-4E5C-B53E-DDE3B9D4C92C}"/>
              </a:ext>
            </a:extLst>
          </p:cNvPr>
          <p:cNvSpPr>
            <a:spLocks/>
          </p:cNvSpPr>
          <p:nvPr/>
        </p:nvSpPr>
        <p:spPr bwMode="auto">
          <a:xfrm>
            <a:off x="6977111" y="1826863"/>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fr-FR" dirty="0"/>
          </a:p>
        </p:txBody>
      </p:sp>
      <p:grpSp>
        <p:nvGrpSpPr>
          <p:cNvPr id="36" name="Groupe 35" descr="Icône de personne et d’engrenage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orme libre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38" name="Forme libre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grpSp>
      <p:grpSp>
        <p:nvGrpSpPr>
          <p:cNvPr id="39" name="Groupe 38" descr="Icône d’engrenage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orme libre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sp>
          <p:nvSpPr>
            <p:cNvPr id="41" name="Forme libre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fr-FR" dirty="0"/>
            </a:p>
          </p:txBody>
        </p:sp>
      </p:grpSp>
      <p:sp>
        <p:nvSpPr>
          <p:cNvPr id="42" name="Forme libre 4346" descr="Icône de graphique en boîte à moustaches ">
            <a:extLst>
              <a:ext uri="{FF2B5EF4-FFF2-40B4-BE49-F238E27FC236}">
                <a16:creationId xmlns:a16="http://schemas.microsoft.com/office/drawing/2014/main" id="{D131817A-5B27-4718-8BAC-45C9CEDA45D9}"/>
              </a:ext>
            </a:extLst>
          </p:cNvPr>
          <p:cNvSpPr>
            <a:spLocks noEditPoints="1"/>
          </p:cNvSpPr>
          <p:nvPr/>
        </p:nvSpPr>
        <p:spPr bwMode="auto">
          <a:xfrm>
            <a:off x="5791200" y="3807444"/>
            <a:ext cx="478589" cy="323647"/>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rtlCol="0" anchor="t" anchorCtr="0" compatLnSpc="1">
            <a:prstTxWarp prst="textNoShape">
              <a:avLst/>
            </a:prstTxWarp>
          </a:bodyPr>
          <a:lstStyle/>
          <a:p>
            <a:pPr rtl="0"/>
            <a:endParaRPr lang="fr-FR" dirty="0"/>
          </a:p>
        </p:txBody>
      </p:sp>
    </p:spTree>
    <p:extLst>
      <p:ext uri="{BB962C8B-B14F-4D97-AF65-F5344CB8AC3E}">
        <p14:creationId xmlns:p14="http://schemas.microsoft.com/office/powerpoint/2010/main" val="3299715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pattFill prst="lgConfetti">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99DC38-E68C-8F0C-788F-0D60B7EEAABC}"/>
              </a:ext>
            </a:extLst>
          </p:cNvPr>
          <p:cNvSpPr>
            <a:spLocks noGrp="1"/>
          </p:cNvSpPr>
          <p:nvPr>
            <p:ph type="title"/>
          </p:nvPr>
        </p:nvSpPr>
        <p:spPr>
          <a:xfrm>
            <a:off x="838200" y="106681"/>
            <a:ext cx="10515600" cy="574356"/>
          </a:xfrm>
        </p:spPr>
        <p:txBody>
          <a:bodyPr>
            <a:normAutofit fontScale="90000"/>
          </a:bodyPr>
          <a:lstStyle/>
          <a:p>
            <a:pPr algn="ctr"/>
            <a:r>
              <a:rPr lang="fr-FR" b="1" dirty="0">
                <a:solidFill>
                  <a:schemeClr val="accent3">
                    <a:lumMod val="50000"/>
                  </a:schemeClr>
                </a:solidFill>
              </a:rPr>
              <a:t>DIAGRAMMES UML</a:t>
            </a:r>
          </a:p>
        </p:txBody>
      </p:sp>
      <p:sp>
        <p:nvSpPr>
          <p:cNvPr id="3" name="Espace réservé du contenu 2">
            <a:extLst>
              <a:ext uri="{FF2B5EF4-FFF2-40B4-BE49-F238E27FC236}">
                <a16:creationId xmlns:a16="http://schemas.microsoft.com/office/drawing/2014/main" id="{79539BE7-57A7-B0D9-B088-486DF7FD13C4}"/>
              </a:ext>
            </a:extLst>
          </p:cNvPr>
          <p:cNvSpPr>
            <a:spLocks noGrp="1"/>
          </p:cNvSpPr>
          <p:nvPr>
            <p:ph idx="1"/>
          </p:nvPr>
        </p:nvSpPr>
        <p:spPr>
          <a:xfrm>
            <a:off x="259644" y="880533"/>
            <a:ext cx="11094156" cy="5748867"/>
          </a:xfrm>
          <a:pattFill prst="lgConfetti">
            <a:fgClr>
              <a:schemeClr val="bg1">
                <a:lumMod val="85000"/>
              </a:schemeClr>
            </a:fgClr>
            <a:bgClr>
              <a:schemeClr val="bg1"/>
            </a:bgClr>
          </a:pattFill>
        </p:spPr>
        <p:txBody>
          <a:bodyPr>
            <a:normAutofit fontScale="85000" lnSpcReduction="20000"/>
          </a:bodyPr>
          <a:lstStyle/>
          <a:p>
            <a:pPr marL="0" indent="0" algn="ctr">
              <a:buNone/>
            </a:pPr>
            <a:r>
              <a:rPr lang="en-US" sz="3500" dirty="0">
                <a:latin typeface="Arial Nova Cond" panose="020B0506020202020204" pitchFamily="34" charset="0"/>
              </a:rPr>
              <a:t>Pour formaliser notre conception, plusieurs diagrammes UML ont été réalisés :</a:t>
            </a:r>
          </a:p>
          <a:p>
            <a:pPr marL="0" indent="0" algn="ctr">
              <a:buNone/>
            </a:pPr>
            <a:endParaRPr lang="en-US" sz="3500" dirty="0">
              <a:latin typeface="Arial Nova Cond" panose="020B0506020202020204" pitchFamily="34" charset="0"/>
            </a:endParaRPr>
          </a:p>
          <a:p>
            <a:pPr marL="0" indent="0">
              <a:buNone/>
            </a:pPr>
            <a:r>
              <a:rPr lang="en-US" sz="3500" b="1" u="sng" dirty="0"/>
              <a:t>Diagramme de cas d’utilisation</a:t>
            </a:r>
            <a:r>
              <a:rPr lang="en-US" sz="3500" u="sng" dirty="0"/>
              <a:t> </a:t>
            </a:r>
            <a:r>
              <a:rPr lang="en-US" b="1" dirty="0"/>
              <a:t>: présente les acteurs (client, bailleur, administrateur) et leurs interactions avec le système.</a:t>
            </a:r>
          </a:p>
          <a:p>
            <a:pPr marL="0" indent="0">
              <a:buNone/>
            </a:pPr>
            <a:endParaRPr lang="en-US" dirty="0"/>
          </a:p>
          <a:p>
            <a:pPr marL="0" indent="0">
              <a:buNone/>
            </a:pPr>
            <a:r>
              <a:rPr lang="en-US" sz="3500" b="1" u="sng" dirty="0">
                <a:solidFill>
                  <a:schemeClr val="bg2">
                    <a:lumMod val="10000"/>
                  </a:schemeClr>
                </a:solidFill>
              </a:rPr>
              <a:t>Diagramme de classes</a:t>
            </a:r>
            <a:r>
              <a:rPr lang="en-US" sz="3500" u="sng" dirty="0">
                <a:solidFill>
                  <a:schemeClr val="bg2">
                    <a:lumMod val="10000"/>
                  </a:schemeClr>
                </a:solidFill>
              </a:rPr>
              <a:t> </a:t>
            </a:r>
            <a:r>
              <a:rPr lang="en-US" b="1" dirty="0">
                <a:solidFill>
                  <a:schemeClr val="bg2">
                    <a:lumMod val="10000"/>
                  </a:schemeClr>
                </a:solidFill>
              </a:rPr>
              <a:t>: décrit les entités métier (Utilisateur, Bien, Contrat, Message) et leurs relations.</a:t>
            </a:r>
            <a:br>
              <a:rPr lang="fr-FR" dirty="0">
                <a:solidFill>
                  <a:schemeClr val="bg2">
                    <a:lumMod val="10000"/>
                  </a:schemeClr>
                </a:solidFill>
              </a:rPr>
            </a:br>
            <a:endParaRPr lang="fr-FR" dirty="0"/>
          </a:p>
          <a:p>
            <a:pPr marL="0" lvl="0" indent="0">
              <a:buNone/>
            </a:pPr>
            <a:r>
              <a:rPr lang="en-US" sz="3500" b="1" u="sng" dirty="0"/>
              <a:t>Diagramme de séquence</a:t>
            </a:r>
            <a:r>
              <a:rPr lang="en-US" sz="3500" u="sng" dirty="0"/>
              <a:t> </a:t>
            </a:r>
            <a:r>
              <a:rPr lang="en-US" b="1" dirty="0"/>
              <a:t>: illustre le processus de création d’un bien et d’envoi d’un message.</a:t>
            </a:r>
            <a:endParaRPr lang="fr-FR" b="1" dirty="0"/>
          </a:p>
          <a:p>
            <a:pPr marL="0" lvl="0" indent="0">
              <a:buNone/>
            </a:pPr>
            <a:r>
              <a:rPr lang="en-US" sz="3500" b="1" u="sng" dirty="0"/>
              <a:t>Diagramme d’activité</a:t>
            </a:r>
            <a:r>
              <a:rPr lang="en-US" sz="3500" u="sng" dirty="0"/>
              <a:t> </a:t>
            </a:r>
            <a:r>
              <a:rPr lang="en-US" dirty="0"/>
              <a:t>: </a:t>
            </a:r>
            <a:r>
              <a:rPr lang="en-US" b="1" dirty="0"/>
              <a:t>détaille le flux de validation d’un contrat</a:t>
            </a:r>
            <a:r>
              <a:rPr lang="en-US" dirty="0"/>
              <a:t>.</a:t>
            </a:r>
          </a:p>
          <a:p>
            <a:pPr marL="0" lvl="0" indent="0">
              <a:buNone/>
            </a:pPr>
            <a:endParaRPr lang="fr-FR" dirty="0"/>
          </a:p>
          <a:p>
            <a:pPr marL="0" lvl="0" indent="0">
              <a:buNone/>
            </a:pPr>
            <a:r>
              <a:rPr lang="en-US" sz="3500" b="1" u="sng" dirty="0"/>
              <a:t>Diagramme de déploiement</a:t>
            </a:r>
            <a:r>
              <a:rPr lang="en-US" sz="3500" u="sng" dirty="0"/>
              <a:t> </a:t>
            </a:r>
            <a:r>
              <a:rPr lang="en-US" dirty="0"/>
              <a:t>: </a:t>
            </a:r>
            <a:r>
              <a:rPr lang="en-US" b="1" dirty="0"/>
              <a:t>schématise l’infrastructure serveur, base de données et serveur web.</a:t>
            </a:r>
            <a:endParaRPr lang="fr-FR" b="1" dirty="0"/>
          </a:p>
          <a:p>
            <a:endParaRPr lang="fr-FR" dirty="0"/>
          </a:p>
        </p:txBody>
      </p:sp>
    </p:spTree>
    <p:extLst>
      <p:ext uri="{BB962C8B-B14F-4D97-AF65-F5344CB8AC3E}">
        <p14:creationId xmlns:p14="http://schemas.microsoft.com/office/powerpoint/2010/main" val="3907398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pattFill prst="lgConfetti">
          <a:fgClr>
            <a:schemeClr val="bg1"/>
          </a:fgClr>
          <a:bgClr>
            <a:schemeClr val="bg1"/>
          </a:bgClr>
        </a:pattFill>
        <a:effectLst/>
      </p:bgPr>
    </p:bg>
    <p:spTree>
      <p:nvGrpSpPr>
        <p:cNvPr id="1" name="">
          <a:extLst>
            <a:ext uri="{FF2B5EF4-FFF2-40B4-BE49-F238E27FC236}">
              <a16:creationId xmlns:a16="http://schemas.microsoft.com/office/drawing/2014/main" id="{0EEFA78F-3275-48D6-A3C9-2BAF210D4D7A}"/>
            </a:ext>
          </a:extLst>
        </p:cNvPr>
        <p:cNvGrpSpPr/>
        <p:nvPr/>
      </p:nvGrpSpPr>
      <p:grpSpPr>
        <a:xfrm>
          <a:off x="0" y="0"/>
          <a:ext cx="0" cy="0"/>
          <a:chOff x="0" y="0"/>
          <a:chExt cx="0" cy="0"/>
        </a:xfrm>
      </p:grpSpPr>
      <p:pic>
        <p:nvPicPr>
          <p:cNvPr id="9" name="Image 8" descr="Une image contenant texte, dessin, ligne, croquis&#10;&#10;Le contenu généré par l’IA peut être incorrect.">
            <a:extLst>
              <a:ext uri="{FF2B5EF4-FFF2-40B4-BE49-F238E27FC236}">
                <a16:creationId xmlns:a16="http://schemas.microsoft.com/office/drawing/2014/main" id="{AFA481ED-1DA4-9FE2-3F9E-045139DB6B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625" y="4078357"/>
            <a:ext cx="9120575" cy="2779643"/>
          </a:xfrm>
          <a:prstGeom prst="rect">
            <a:avLst/>
          </a:prstGeom>
        </p:spPr>
      </p:pic>
      <p:sp>
        <p:nvSpPr>
          <p:cNvPr id="2" name="Titre 1">
            <a:extLst>
              <a:ext uri="{FF2B5EF4-FFF2-40B4-BE49-F238E27FC236}">
                <a16:creationId xmlns:a16="http://schemas.microsoft.com/office/drawing/2014/main" id="{E57DBEA5-6F25-2715-43EC-EFA9BDC0E509}"/>
              </a:ext>
            </a:extLst>
          </p:cNvPr>
          <p:cNvSpPr>
            <a:spLocks noGrp="1"/>
          </p:cNvSpPr>
          <p:nvPr>
            <p:ph type="title"/>
          </p:nvPr>
        </p:nvSpPr>
        <p:spPr>
          <a:xfrm>
            <a:off x="1447800" y="106681"/>
            <a:ext cx="9845040" cy="716280"/>
          </a:xfrm>
        </p:spPr>
        <p:txBody>
          <a:bodyPr>
            <a:normAutofit fontScale="90000"/>
          </a:bodyPr>
          <a:lstStyle/>
          <a:p>
            <a:pPr algn="ctr"/>
            <a:r>
              <a:rPr lang="en-US" sz="3600" b="1" u="sng" dirty="0">
                <a:solidFill>
                  <a:schemeClr val="accent3">
                    <a:lumMod val="50000"/>
                  </a:schemeClr>
                </a:solidFill>
              </a:rPr>
              <a:t>Diagramme de cas d’utilisation </a:t>
            </a:r>
            <a:br>
              <a:rPr lang="en-US" b="1" u="sng" dirty="0">
                <a:solidFill>
                  <a:schemeClr val="accent3">
                    <a:lumMod val="50000"/>
                  </a:schemeClr>
                </a:solidFill>
              </a:rPr>
            </a:br>
            <a:endParaRPr lang="fr-FR" b="1" dirty="0">
              <a:solidFill>
                <a:schemeClr val="accent3">
                  <a:lumMod val="50000"/>
                </a:schemeClr>
              </a:solidFill>
            </a:endParaRPr>
          </a:p>
        </p:txBody>
      </p:sp>
      <p:pic>
        <p:nvPicPr>
          <p:cNvPr id="5" name="Espace réservé du contenu 4" descr="Une image contenant texte, ligne, diagramme, cercle&#10;&#10;Le contenu généré par l’IA peut être incorrect.">
            <a:extLst>
              <a:ext uri="{FF2B5EF4-FFF2-40B4-BE49-F238E27FC236}">
                <a16:creationId xmlns:a16="http://schemas.microsoft.com/office/drawing/2014/main" id="{70CD14EE-49AD-234B-885D-8E0859DC367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22489" y="383293"/>
            <a:ext cx="10250311" cy="3782306"/>
          </a:xfrm>
          <a:solidFill>
            <a:schemeClr val="bg1"/>
          </a:solidFill>
        </p:spPr>
      </p:pic>
    </p:spTree>
    <p:extLst>
      <p:ext uri="{BB962C8B-B14F-4D97-AF65-F5344CB8AC3E}">
        <p14:creationId xmlns:p14="http://schemas.microsoft.com/office/powerpoint/2010/main" val="1454553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pattFill prst="lgConfetti">
          <a:fgClr>
            <a:schemeClr val="bg1"/>
          </a:fgClr>
          <a:bgClr>
            <a:schemeClr val="bg1"/>
          </a:bgClr>
        </a:patt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8B8C00A-D79A-703D-64B8-4E3F938D46AE}"/>
              </a:ext>
            </a:extLst>
          </p:cNvPr>
          <p:cNvSpPr>
            <a:spLocks noGrp="1"/>
          </p:cNvSpPr>
          <p:nvPr>
            <p:ph type="title"/>
          </p:nvPr>
        </p:nvSpPr>
        <p:spPr>
          <a:xfrm>
            <a:off x="525780" y="1"/>
            <a:ext cx="11140440" cy="533400"/>
          </a:xfrm>
        </p:spPr>
        <p:txBody>
          <a:bodyPr>
            <a:normAutofit/>
          </a:bodyPr>
          <a:lstStyle/>
          <a:p>
            <a:pPr algn="ctr"/>
            <a:r>
              <a:rPr lang="en-US" sz="3100" b="1" dirty="0">
                <a:solidFill>
                  <a:schemeClr val="accent3">
                    <a:lumMod val="50000"/>
                  </a:schemeClr>
                </a:solidFill>
              </a:rPr>
              <a:t>Diagramme de classes</a:t>
            </a:r>
            <a:r>
              <a:rPr lang="en-US" sz="3100" dirty="0">
                <a:solidFill>
                  <a:schemeClr val="accent3">
                    <a:lumMod val="50000"/>
                  </a:schemeClr>
                </a:solidFill>
              </a:rPr>
              <a:t> </a:t>
            </a:r>
            <a:endParaRPr lang="fr-FR" sz="2700" dirty="0">
              <a:solidFill>
                <a:schemeClr val="bg2">
                  <a:lumMod val="10000"/>
                </a:schemeClr>
              </a:solidFill>
            </a:endParaRPr>
          </a:p>
        </p:txBody>
      </p:sp>
      <p:pic>
        <p:nvPicPr>
          <p:cNvPr id="9" name="Image 8">
            <a:extLst>
              <a:ext uri="{FF2B5EF4-FFF2-40B4-BE49-F238E27FC236}">
                <a16:creationId xmlns:a16="http://schemas.microsoft.com/office/drawing/2014/main" id="{B7CE6F84-D283-2BF4-550D-F530351A88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778" y="533400"/>
            <a:ext cx="11671018" cy="6239933"/>
          </a:xfrm>
          <a:prstGeom prst="rect">
            <a:avLst/>
          </a:prstGeom>
        </p:spPr>
      </p:pic>
    </p:spTree>
    <p:extLst>
      <p:ext uri="{BB962C8B-B14F-4D97-AF65-F5344CB8AC3E}">
        <p14:creationId xmlns:p14="http://schemas.microsoft.com/office/powerpoint/2010/main" val="3122656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pattFill prst="lgConfetti">
          <a:fgClr>
            <a:schemeClr val="bg1"/>
          </a:fgClr>
          <a:bgClr>
            <a:schemeClr val="bg1"/>
          </a:bgClr>
        </a:pattFill>
        <a:effectLst/>
      </p:bgPr>
    </p:bg>
    <p:spTree>
      <p:nvGrpSpPr>
        <p:cNvPr id="1" name="">
          <a:extLst>
            <a:ext uri="{FF2B5EF4-FFF2-40B4-BE49-F238E27FC236}">
              <a16:creationId xmlns:a16="http://schemas.microsoft.com/office/drawing/2014/main" id="{9C29D3D4-37BD-CB91-1D2D-DB061B93EB4A}"/>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329384D5-787D-684E-97F4-1C2C7E443479}"/>
              </a:ext>
            </a:extLst>
          </p:cNvPr>
          <p:cNvSpPr>
            <a:spLocks noGrp="1"/>
          </p:cNvSpPr>
          <p:nvPr>
            <p:ph type="title"/>
          </p:nvPr>
        </p:nvSpPr>
        <p:spPr>
          <a:xfrm>
            <a:off x="525780" y="1"/>
            <a:ext cx="11140440" cy="533400"/>
          </a:xfrm>
        </p:spPr>
        <p:txBody>
          <a:bodyPr>
            <a:normAutofit/>
          </a:bodyPr>
          <a:lstStyle/>
          <a:p>
            <a:pPr algn="ctr"/>
            <a:r>
              <a:rPr lang="en-US" sz="3100" b="1" dirty="0">
                <a:solidFill>
                  <a:schemeClr val="accent3">
                    <a:lumMod val="50000"/>
                  </a:schemeClr>
                </a:solidFill>
              </a:rPr>
              <a:t>Diagramme de classes</a:t>
            </a:r>
            <a:r>
              <a:rPr lang="en-US" sz="3100" dirty="0">
                <a:solidFill>
                  <a:schemeClr val="accent3">
                    <a:lumMod val="50000"/>
                  </a:schemeClr>
                </a:solidFill>
              </a:rPr>
              <a:t> </a:t>
            </a:r>
            <a:endParaRPr lang="fr-FR" sz="2700" dirty="0">
              <a:solidFill>
                <a:schemeClr val="bg2">
                  <a:lumMod val="10000"/>
                </a:schemeClr>
              </a:solidFill>
            </a:endParaRPr>
          </a:p>
        </p:txBody>
      </p:sp>
      <p:pic>
        <p:nvPicPr>
          <p:cNvPr id="4" name="Image 3">
            <a:extLst>
              <a:ext uri="{FF2B5EF4-FFF2-40B4-BE49-F238E27FC236}">
                <a16:creationId xmlns:a16="http://schemas.microsoft.com/office/drawing/2014/main" id="{304263E6-9EAD-B46F-297D-03630D5E19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533" y="440267"/>
            <a:ext cx="11293687" cy="6299201"/>
          </a:xfrm>
          <a:prstGeom prst="rect">
            <a:avLst/>
          </a:prstGeom>
        </p:spPr>
      </p:pic>
    </p:spTree>
    <p:extLst>
      <p:ext uri="{BB962C8B-B14F-4D97-AF65-F5344CB8AC3E}">
        <p14:creationId xmlns:p14="http://schemas.microsoft.com/office/powerpoint/2010/main" val="3277680196"/>
      </p:ext>
    </p:extLst>
  </p:cSld>
  <p:clrMapOvr>
    <a:masterClrMapping/>
  </p:clrMapOvr>
</p:sld>
</file>

<file path=ppt/theme/theme1.xml><?xml version="1.0" encoding="utf-8"?>
<a:theme xmlns:a="http://schemas.openxmlformats.org/drawingml/2006/main" name="Thème Offic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0740364_TF78455520" id="{1B6B5A3F-3791-4D91-8BCC-053B27B038BF}" vid="{26B24478-322D-4DF5-BC15-C9CB3253BD42}"/>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Analyse de projet, tiré de 24Slides</Template>
  <TotalTime>687</TotalTime>
  <Words>465</Words>
  <Application>Microsoft Office PowerPoint</Application>
  <PresentationFormat>Grand écran</PresentationFormat>
  <Paragraphs>68</Paragraphs>
  <Slides>16</Slides>
  <Notes>3</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16</vt:i4>
      </vt:variant>
    </vt:vector>
  </HeadingPairs>
  <TitlesOfParts>
    <vt:vector size="25" baseType="lpstr">
      <vt:lpstr>Abadi</vt:lpstr>
      <vt:lpstr>Aptos</vt:lpstr>
      <vt:lpstr>Arial</vt:lpstr>
      <vt:lpstr>Arial Nova Cond</vt:lpstr>
      <vt:lpstr>Calibri</vt:lpstr>
      <vt:lpstr>Century Gothic</vt:lpstr>
      <vt:lpstr>Segoe UI Light</vt:lpstr>
      <vt:lpstr>Wingdings</vt:lpstr>
      <vt:lpstr>Thème Office</vt:lpstr>
      <vt:lpstr>URBAN HOME Présentation</vt:lpstr>
      <vt:lpstr>MEMBRES</vt:lpstr>
      <vt:lpstr>PLAN</vt:lpstr>
      <vt:lpstr>INTRODUCTION</vt:lpstr>
      <vt:lpstr>Analyse du projet : diapositive 2</vt:lpstr>
      <vt:lpstr>DIAGRAMMES UML</vt:lpstr>
      <vt:lpstr>Diagramme de cas d’utilisation  </vt:lpstr>
      <vt:lpstr>Diagramme de classes </vt:lpstr>
      <vt:lpstr>Diagramme de classes </vt:lpstr>
      <vt:lpstr>Présentation PowerPoint</vt:lpstr>
      <vt:lpstr>Diagramme de sequence                                                                                                                                                    client                                                                              client connecté</vt:lpstr>
      <vt:lpstr>Diagramme d’activité bailleur                                                                                           client</vt:lpstr>
      <vt:lpstr>Diagramme d’activité manager</vt:lpstr>
      <vt:lpstr>Diagramme de déploiement</vt:lpstr>
      <vt:lpstr>conclusion</vt:lpstr>
      <vt:lpstr>Merci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Mohamed Charif OUEDRAOGO</dc:creator>
  <cp:lastModifiedBy>Mohamed Charif OUEDRAOGO</cp:lastModifiedBy>
  <cp:revision>18</cp:revision>
  <dcterms:created xsi:type="dcterms:W3CDTF">2025-06-19T10:50:33Z</dcterms:created>
  <dcterms:modified xsi:type="dcterms:W3CDTF">2025-06-19T22:18:29Z</dcterms:modified>
</cp:coreProperties>
</file>