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c2493fd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c2493fd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c2493fd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c2493fd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b8ffae8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b8ffae8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b3892f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b3892f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b8ffae8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b8ffae8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b8ffae8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b8ffae8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7a84fdae5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7a84fdae5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b8ffae8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b8ffae8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7a84fdae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7a84fdae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b8ffae85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b8ffae85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Datos Ruidosos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MICE: Multivariate Feature Imputation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00" y="442808"/>
            <a:ext cx="9143999" cy="4499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25" y="636100"/>
            <a:ext cx="8105775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MICE Forest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90500" marR="1905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Indice de temas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47200" y="910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190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1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AutoNum type="arabicPeriod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Datos ruidosos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○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1.1.Tipos de datos ruidosos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○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1.2 Datos Erróneos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○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1.3 Datos faltantes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○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1.4 Dataset: Primer mirada los datos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○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1.4.1 Exploración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○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1.5 Reconocimiento de datos ruidosos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■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1.5.1 Detección las variables con valor cero del dataset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■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1.5.2 Exploracion de las variables Bedroom2, Bathroom y Distance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■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1.5.3 Ejercicio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○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1.6 Reconocimiento de datos faltantes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○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1.7 Librería Missingno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○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1.8 Razones que contribuyen a tener datos faltantes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○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1.9 Detección de correlaciones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■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1.9.1 Detección de correlaciones usando matrix plot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■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1.9.2 Detección de correlaciones usando Heatmap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AutoNum type="arabicPeriod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Tratamiento del valor faltante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○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2.1.Eliminacion de datos faltantes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■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2.1.1Eliminación de casos completos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■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2.1.2Eliminación de variables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○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2.2 Técnicas de imputación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■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2.2.1 Técnicas Básicas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■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2.2.2 Imputar con el valor mas frecuente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■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2.2.3 Ejercicio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○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2.3 Técnicas de imputacion avanzadas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■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2.3.1 K-Nearest Neighbor Imputation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■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2.3.2 Multivariate feature imputation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■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2.3.3 Ejercicio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■"/>
            </a:pPr>
            <a:r>
              <a:rPr lang="es" sz="3600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2.3.4 Otros métodos de imputación</a:t>
            </a:r>
            <a:endParaRPr sz="3600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52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5"/>
          <p:cNvCxnSpPr>
            <a:stCxn id="68" idx="2"/>
            <a:endCxn id="69" idx="1"/>
          </p:cNvCxnSpPr>
          <p:nvPr/>
        </p:nvCxnSpPr>
        <p:spPr>
          <a:xfrm>
            <a:off x="2242650" y="3181350"/>
            <a:ext cx="609600" cy="92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5"/>
          <p:cNvCxnSpPr>
            <a:stCxn id="68" idx="2"/>
            <a:endCxn id="71" idx="1"/>
          </p:cNvCxnSpPr>
          <p:nvPr/>
        </p:nvCxnSpPr>
        <p:spPr>
          <a:xfrm flipH="1" rot="10800000">
            <a:off x="2242650" y="2285550"/>
            <a:ext cx="609600" cy="89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5"/>
          <p:cNvSpPr/>
          <p:nvPr/>
        </p:nvSpPr>
        <p:spPr>
          <a:xfrm rot="-5400000">
            <a:off x="359400" y="29187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Datos Ruidosos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852250" y="20227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Dato Erróneo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2852250" y="38423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Dato Faltante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5406150" y="15597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Atípico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5406150" y="24660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Mal codificado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406150" y="33712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Perdidos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406150" y="42775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Inexistentes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" name="Google Shape;76;p15"/>
          <p:cNvCxnSpPr>
            <a:stCxn id="71" idx="3"/>
            <a:endCxn id="72" idx="1"/>
          </p:cNvCxnSpPr>
          <p:nvPr/>
        </p:nvCxnSpPr>
        <p:spPr>
          <a:xfrm flipH="1" rot="10800000">
            <a:off x="4872750" y="1822524"/>
            <a:ext cx="533400" cy="46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15"/>
          <p:cNvCxnSpPr>
            <a:stCxn id="71" idx="3"/>
            <a:endCxn id="73" idx="1"/>
          </p:cNvCxnSpPr>
          <p:nvPr/>
        </p:nvCxnSpPr>
        <p:spPr>
          <a:xfrm>
            <a:off x="4872750" y="2285424"/>
            <a:ext cx="533400" cy="44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15"/>
          <p:cNvCxnSpPr>
            <a:stCxn id="74" idx="1"/>
            <a:endCxn id="69" idx="3"/>
          </p:cNvCxnSpPr>
          <p:nvPr/>
        </p:nvCxnSpPr>
        <p:spPr>
          <a:xfrm flipH="1">
            <a:off x="4872750" y="3633938"/>
            <a:ext cx="533400" cy="47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>
            <a:stCxn id="75" idx="1"/>
            <a:endCxn id="69" idx="3"/>
          </p:cNvCxnSpPr>
          <p:nvPr/>
        </p:nvCxnSpPr>
        <p:spPr>
          <a:xfrm rot="10800000">
            <a:off x="4872750" y="4104938"/>
            <a:ext cx="533400" cy="43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Tipos de datos ruidosos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Como trabajamos con datos </a:t>
            </a:r>
            <a:r>
              <a:rPr lang="es">
                <a:solidFill>
                  <a:srgbClr val="CC0000"/>
                </a:solidFill>
              </a:rPr>
              <a:t>erróneos</a:t>
            </a:r>
            <a:endParaRPr>
              <a:solidFill>
                <a:srgbClr val="CC0000"/>
              </a:solidFill>
            </a:endParaRPr>
          </a:p>
        </p:txBody>
      </p:sp>
      <p:grpSp>
        <p:nvGrpSpPr>
          <p:cNvPr id="86" name="Google Shape;86;p16"/>
          <p:cNvGrpSpPr/>
          <p:nvPr/>
        </p:nvGrpSpPr>
        <p:grpSpPr>
          <a:xfrm>
            <a:off x="2878635" y="1314122"/>
            <a:ext cx="2365606" cy="2854004"/>
            <a:chOff x="3071457" y="2013875"/>
            <a:chExt cx="1944600" cy="1569600"/>
          </a:xfrm>
        </p:grpSpPr>
        <p:sp>
          <p:nvSpPr>
            <p:cNvPr id="87" name="Google Shape;87;p16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3319043" y="2152775"/>
              <a:ext cx="1451700" cy="11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Separamos datos atípicos de datos erróneamente codificados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6"/>
          <p:cNvGrpSpPr/>
          <p:nvPr/>
        </p:nvGrpSpPr>
        <p:grpSpPr>
          <a:xfrm>
            <a:off x="515933" y="1314122"/>
            <a:ext cx="2365606" cy="2854004"/>
            <a:chOff x="1126863" y="2013875"/>
            <a:chExt cx="1944600" cy="1569600"/>
          </a:xfrm>
        </p:grpSpPr>
        <p:sp>
          <p:nvSpPr>
            <p:cNvPr id="90" name="Google Shape;90;p16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1351619" y="2256384"/>
              <a:ext cx="1564500" cy="4599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Inspeccionamos los datos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5241199" y="1314122"/>
            <a:ext cx="3650960" cy="2854004"/>
            <a:chOff x="5015938" y="2013875"/>
            <a:chExt cx="3001200" cy="1569600"/>
          </a:xfrm>
        </p:grpSpPr>
        <p:sp>
          <p:nvSpPr>
            <p:cNvPr id="93" name="Google Shape;93;p16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5308001" y="2070987"/>
              <a:ext cx="2417100" cy="4599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Decidimos</a:t>
              </a:r>
              <a:endParaRPr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5360225" y="2408459"/>
              <a:ext cx="2417100" cy="8202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❖"/>
              </a:pPr>
              <a:r>
                <a:rPr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Retirar los datos atípicos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❖"/>
              </a:pPr>
              <a:r>
                <a:rPr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Retirar los erróneamente codificados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❖"/>
              </a:pPr>
              <a:r>
                <a:rPr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registrar los problemas y no tomamos acción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5082717" y="2563996"/>
            <a:ext cx="318214" cy="473445"/>
            <a:chOff x="4858109" y="2631368"/>
            <a:chExt cx="316442" cy="315000"/>
          </a:xfrm>
        </p:grpSpPr>
        <p:sp>
          <p:nvSpPr>
            <p:cNvPr id="97" name="Google Shape;97;p16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s"/>
              </a:br>
              <a:endParaRPr/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2726123" y="2564086"/>
            <a:ext cx="316767" cy="473458"/>
            <a:chOff x="3157188" y="909150"/>
            <a:chExt cx="470400" cy="470400"/>
          </a:xfrm>
        </p:grpSpPr>
        <p:sp>
          <p:nvSpPr>
            <p:cNvPr id="100" name="Google Shape;100;p16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Como trabajamos con datos faltantes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 estadística, 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SzPts val="1550"/>
              <a:buFont typeface="Arial"/>
              <a:buChar char="●"/>
            </a:pPr>
            <a:r>
              <a:rPr b="1" lang="es" sz="1550">
                <a:solidFill>
                  <a:srgbClr val="B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predecir</a:t>
            </a:r>
            <a:r>
              <a:rPr lang="es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es otorgar valor a un dato que </a:t>
            </a:r>
            <a:r>
              <a:rPr lang="es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todavía</a:t>
            </a:r>
            <a:r>
              <a:rPr lang="es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no ha sido muestreado, 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SzPts val="1550"/>
              <a:buFont typeface="Arial"/>
              <a:buChar char="●"/>
            </a:pPr>
            <a:r>
              <a:rPr b="1" lang="es" sz="1550">
                <a:solidFill>
                  <a:srgbClr val="B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imputar</a:t>
            </a:r>
            <a:r>
              <a:rPr lang="es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es estimar un valor que puede haber sido muestreado pero no se lo conoce.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 uno logra realizar un modelo de </a:t>
            </a:r>
            <a:r>
              <a:rPr lang="es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predicción</a:t>
            </a:r>
            <a:r>
              <a:rPr lang="es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 los datos que no tienen problemas… </a:t>
            </a:r>
            <a:r>
              <a:rPr b="1" lang="es" sz="1550">
                <a:solidFill>
                  <a:srgbClr val="B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imputar</a:t>
            </a:r>
            <a:r>
              <a:rPr lang="es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es </a:t>
            </a:r>
            <a:r>
              <a:rPr b="1" lang="es" sz="1550">
                <a:solidFill>
                  <a:srgbClr val="B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predecir</a:t>
            </a:r>
            <a:r>
              <a:rPr lang="es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esos datos.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518025" y="1176725"/>
            <a:ext cx="2445300" cy="315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MCAR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080949" y="2127095"/>
            <a:ext cx="1477200" cy="677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Missing </a:t>
            </a:r>
            <a:r>
              <a:rPr lang="es"/>
              <a:t>completely 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random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122752" y="3439041"/>
            <a:ext cx="1518000" cy="1412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la pérdida no está relacionada con las </a:t>
            </a:r>
            <a:r>
              <a:rPr lang="es" sz="1300"/>
              <a:t>características</a:t>
            </a:r>
            <a:r>
              <a:rPr lang="es" sz="1300"/>
              <a:t> observadas y no observadas</a:t>
            </a:r>
            <a:r>
              <a:rPr lang="es"/>
              <a:t> </a:t>
            </a:r>
            <a:endParaRPr/>
          </a:p>
        </p:txBody>
      </p:sp>
      <p:cxnSp>
        <p:nvCxnSpPr>
          <p:cNvPr id="115" name="Google Shape;115;p18"/>
          <p:cNvCxnSpPr>
            <a:stCxn id="113" idx="1"/>
            <a:endCxn id="114" idx="1"/>
          </p:cNvCxnSpPr>
          <p:nvPr/>
        </p:nvCxnSpPr>
        <p:spPr>
          <a:xfrm>
            <a:off x="1080949" y="2465795"/>
            <a:ext cx="41700" cy="1679400"/>
          </a:xfrm>
          <a:prstGeom prst="bentConnector3">
            <a:avLst>
              <a:gd fmla="val -636758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>
            <a:endCxn id="113" idx="1"/>
          </p:cNvCxnSpPr>
          <p:nvPr/>
        </p:nvCxnSpPr>
        <p:spPr>
          <a:xfrm flipH="1" rot="-5400000">
            <a:off x="472399" y="1857245"/>
            <a:ext cx="951300" cy="265800"/>
          </a:xfrm>
          <a:prstGeom prst="bentConnector2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8"/>
          <p:cNvSpPr/>
          <p:nvPr/>
        </p:nvSpPr>
        <p:spPr>
          <a:xfrm>
            <a:off x="3421707" y="1176725"/>
            <a:ext cx="2445300" cy="315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3984631" y="2127095"/>
            <a:ext cx="1477200" cy="430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Missing at random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950045" y="3426415"/>
            <a:ext cx="1518000" cy="1106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pérdida </a:t>
            </a:r>
            <a:r>
              <a:rPr lang="es"/>
              <a:t>está</a:t>
            </a:r>
            <a:r>
              <a:rPr lang="es"/>
              <a:t> relacionada solo con las características observadas</a:t>
            </a:r>
            <a:endParaRPr/>
          </a:p>
        </p:txBody>
      </p:sp>
      <p:cxnSp>
        <p:nvCxnSpPr>
          <p:cNvPr id="120" name="Google Shape;120;p18"/>
          <p:cNvCxnSpPr>
            <a:stCxn id="118" idx="1"/>
            <a:endCxn id="119" idx="1"/>
          </p:cNvCxnSpPr>
          <p:nvPr/>
        </p:nvCxnSpPr>
        <p:spPr>
          <a:xfrm flipH="1">
            <a:off x="3950131" y="2342495"/>
            <a:ext cx="34500" cy="1637100"/>
          </a:xfrm>
          <a:prstGeom prst="bentConnector3">
            <a:avLst>
              <a:gd fmla="val 755992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>
            <a:endCxn id="118" idx="1"/>
          </p:cNvCxnSpPr>
          <p:nvPr/>
        </p:nvCxnSpPr>
        <p:spPr>
          <a:xfrm flipH="1" rot="-5400000">
            <a:off x="3430681" y="1788545"/>
            <a:ext cx="840300" cy="267600"/>
          </a:xfrm>
          <a:prstGeom prst="bentConnector2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8"/>
          <p:cNvSpPr/>
          <p:nvPr/>
        </p:nvSpPr>
        <p:spPr>
          <a:xfrm>
            <a:off x="6248999" y="1176725"/>
            <a:ext cx="2445300" cy="315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NMAR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6811923" y="2127095"/>
            <a:ext cx="1477200" cy="430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 missing at random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6777338" y="3426415"/>
            <a:ext cx="1518000" cy="1412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La pérdida </a:t>
            </a:r>
            <a:r>
              <a:rPr lang="es" sz="1300"/>
              <a:t>está</a:t>
            </a:r>
            <a:r>
              <a:rPr lang="es" sz="1300"/>
              <a:t> relacionada con </a:t>
            </a:r>
            <a:r>
              <a:rPr lang="es" sz="1300"/>
              <a:t>características</a:t>
            </a:r>
            <a:r>
              <a:rPr lang="es" sz="1300"/>
              <a:t> no observadas y </a:t>
            </a:r>
            <a:r>
              <a:rPr lang="es" sz="1300"/>
              <a:t>quizás</a:t>
            </a:r>
            <a:r>
              <a:rPr lang="es" sz="1300"/>
              <a:t> con </a:t>
            </a:r>
            <a:r>
              <a:rPr lang="es" sz="1300"/>
              <a:t>características</a:t>
            </a:r>
            <a:r>
              <a:rPr lang="es" sz="1300"/>
              <a:t> </a:t>
            </a:r>
            <a:r>
              <a:rPr lang="es" sz="1300"/>
              <a:t>observadas</a:t>
            </a:r>
            <a:r>
              <a:rPr lang="es" sz="1300"/>
              <a:t>.</a:t>
            </a:r>
            <a:endParaRPr sz="1300"/>
          </a:p>
        </p:txBody>
      </p:sp>
      <p:cxnSp>
        <p:nvCxnSpPr>
          <p:cNvPr id="125" name="Google Shape;125;p18"/>
          <p:cNvCxnSpPr>
            <a:stCxn id="123" idx="1"/>
            <a:endCxn id="124" idx="1"/>
          </p:cNvCxnSpPr>
          <p:nvPr/>
        </p:nvCxnSpPr>
        <p:spPr>
          <a:xfrm flipH="1">
            <a:off x="6777423" y="2342495"/>
            <a:ext cx="34500" cy="1790100"/>
          </a:xfrm>
          <a:prstGeom prst="bentConnector3">
            <a:avLst>
              <a:gd fmla="val 755992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8"/>
          <p:cNvCxnSpPr>
            <a:endCxn id="123" idx="1"/>
          </p:cNvCxnSpPr>
          <p:nvPr/>
        </p:nvCxnSpPr>
        <p:spPr>
          <a:xfrm flipH="1" rot="-5400000">
            <a:off x="6257973" y="1788545"/>
            <a:ext cx="840300" cy="267600"/>
          </a:xfrm>
          <a:prstGeom prst="bentConnector2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Modelo de pérdida de datos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5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Missingno: </a:t>
            </a:r>
            <a:r>
              <a:rPr lang="es">
                <a:solidFill>
                  <a:srgbClr val="CC0000"/>
                </a:solidFill>
              </a:rPr>
              <a:t>librería</a:t>
            </a:r>
            <a:r>
              <a:rPr lang="es">
                <a:solidFill>
                  <a:srgbClr val="CC0000"/>
                </a:solidFill>
              </a:rPr>
              <a:t> para explorar datos faltantes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35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905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❏"/>
            </a:pPr>
            <a:r>
              <a:rPr lang="e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missingno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905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❏"/>
            </a:pPr>
            <a:r>
              <a:rPr b="1" lang="es" sz="130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Bar Chart :</a:t>
            </a:r>
            <a:endParaRPr b="1" sz="130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190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❏"/>
            </a:pPr>
            <a:r>
              <a:rPr lang="es" sz="130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 gráfico de barras le dá una idea de cuántos valores faltantes hay en cada columna.</a:t>
            </a:r>
            <a:endParaRPr sz="130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190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❏"/>
            </a:pPr>
            <a:r>
              <a:rPr b="1" lang="es" sz="130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Matrix :</a:t>
            </a:r>
            <a:endParaRPr b="1" sz="130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190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❏"/>
            </a:pPr>
            <a:r>
              <a:rPr lang="es" sz="130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 este gráfico de barras especial se puede encontrar muy rápidamente el patrón de pérdidas en el conjunto de datos.</a:t>
            </a:r>
            <a:endParaRPr sz="130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190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❏"/>
            </a:pPr>
            <a:r>
              <a:rPr b="1" lang="es" sz="130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Heatmap :</a:t>
            </a:r>
            <a:endParaRPr b="1" sz="130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190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❏"/>
            </a:pPr>
            <a:r>
              <a:rPr lang="es" sz="130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 mapa visualiza la correlación de la pérdida entre dos columnas con un heatmap.</a:t>
            </a:r>
            <a:endParaRPr sz="130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 vemos en estos gráficos?</a:t>
            </a:r>
            <a:endParaRPr b="1" sz="130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30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3202800" y="211175"/>
            <a:ext cx="2705400" cy="342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>
                <a:solidFill>
                  <a:schemeClr val="lt1"/>
                </a:solidFill>
              </a:rPr>
              <a:t>Tratamiento del valor faltante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1299150" y="935675"/>
            <a:ext cx="1710900" cy="342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</a:t>
            </a:r>
            <a:r>
              <a:rPr lang="es">
                <a:solidFill>
                  <a:schemeClr val="lt1"/>
                </a:solidFill>
              </a:rPr>
              <a:t>Eliminar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64150" y="1681550"/>
            <a:ext cx="1165500" cy="531900"/>
          </a:xfrm>
          <a:prstGeom prst="flowChartAlternateProcess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1477675" y="1681550"/>
            <a:ext cx="1005900" cy="699000"/>
          </a:xfrm>
          <a:prstGeom prst="flowChartAlternateProcess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Eliminar una columna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2875250" y="1680250"/>
            <a:ext cx="1005900" cy="624000"/>
          </a:xfrm>
          <a:prstGeom prst="flowChartAlternateProcess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Eliminar una fila</a:t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6365400" y="935675"/>
            <a:ext cx="1710900" cy="342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Imputar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202450" y="1632900"/>
            <a:ext cx="1165500" cy="406200"/>
          </a:xfrm>
          <a:prstGeom prst="flowChartAlternateProcess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General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7763375" y="1681550"/>
            <a:ext cx="1066800" cy="406200"/>
          </a:xfrm>
          <a:prstGeom prst="flowChartAlternateProcess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Avanzado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64150" y="2983425"/>
            <a:ext cx="941100" cy="86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Eliminar solo los valores faltantes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1347350" y="2983425"/>
            <a:ext cx="1112100" cy="86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Eliminar la variable con datos faltantes 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2869800" y="2983425"/>
            <a:ext cx="941100" cy="127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Eliminar el caso con datos </a:t>
            </a:r>
            <a:r>
              <a:rPr lang="es"/>
              <a:t>faltantes completo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633375" y="4161150"/>
            <a:ext cx="1066800" cy="86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Imputar con </a:t>
            </a:r>
            <a:r>
              <a:rPr lang="es"/>
              <a:t>media</a:t>
            </a:r>
            <a:r>
              <a:rPr lang="es"/>
              <a:t>, mediana, moda. </a:t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4650400" y="3193275"/>
            <a:ext cx="1066800" cy="7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Imputar con una constante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6508375" y="4574125"/>
            <a:ext cx="1525200" cy="44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Interpolación</a:t>
            </a:r>
            <a:r>
              <a:rPr lang="es"/>
              <a:t> lineal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6506900" y="3852375"/>
            <a:ext cx="941100" cy="44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 Fill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6532475" y="3130625"/>
            <a:ext cx="941100" cy="44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Forward fill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8109750" y="3625200"/>
            <a:ext cx="941100" cy="44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MICE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8109750" y="2772425"/>
            <a:ext cx="941100" cy="44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Basado en KNN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4117400" y="2329838"/>
            <a:ext cx="1379592" cy="342306"/>
          </a:xfrm>
          <a:prstGeom prst="flowChartTermina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6056525" y="2329850"/>
            <a:ext cx="1610604" cy="342306"/>
          </a:xfrm>
          <a:prstGeom prst="flowChartTermina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Serie de tiempo</a:t>
            </a:r>
            <a:endParaRPr/>
          </a:p>
        </p:txBody>
      </p:sp>
      <p:cxnSp>
        <p:nvCxnSpPr>
          <p:cNvPr id="158" name="Google Shape;158;p20"/>
          <p:cNvCxnSpPr>
            <a:stCxn id="138" idx="2"/>
            <a:endCxn id="139" idx="0"/>
          </p:cNvCxnSpPr>
          <p:nvPr/>
        </p:nvCxnSpPr>
        <p:spPr>
          <a:xfrm rot="5400000">
            <a:off x="3163950" y="-455875"/>
            <a:ext cx="382200" cy="240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0"/>
          <p:cNvCxnSpPr>
            <a:stCxn id="138" idx="2"/>
            <a:endCxn id="143" idx="0"/>
          </p:cNvCxnSpPr>
          <p:nvPr/>
        </p:nvCxnSpPr>
        <p:spPr>
          <a:xfrm flipH="1" rot="-5400000">
            <a:off x="5697150" y="-588175"/>
            <a:ext cx="382200" cy="266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0"/>
          <p:cNvCxnSpPr>
            <a:stCxn id="139" idx="2"/>
            <a:endCxn id="142" idx="0"/>
          </p:cNvCxnSpPr>
          <p:nvPr/>
        </p:nvCxnSpPr>
        <p:spPr>
          <a:xfrm flipH="1" rot="-5400000">
            <a:off x="2565300" y="867275"/>
            <a:ext cx="402300" cy="12237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0"/>
          <p:cNvCxnSpPr>
            <a:stCxn id="139" idx="2"/>
            <a:endCxn id="141" idx="0"/>
          </p:cNvCxnSpPr>
          <p:nvPr/>
        </p:nvCxnSpPr>
        <p:spPr>
          <a:xfrm rot="5400000">
            <a:off x="1865850" y="1392725"/>
            <a:ext cx="403500" cy="1740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0"/>
          <p:cNvCxnSpPr>
            <a:stCxn id="139" idx="2"/>
            <a:endCxn id="140" idx="0"/>
          </p:cNvCxnSpPr>
          <p:nvPr/>
        </p:nvCxnSpPr>
        <p:spPr>
          <a:xfrm rot="5400000">
            <a:off x="1198950" y="725825"/>
            <a:ext cx="403500" cy="15078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0"/>
          <p:cNvCxnSpPr>
            <a:stCxn id="140" idx="2"/>
            <a:endCxn id="146" idx="0"/>
          </p:cNvCxnSpPr>
          <p:nvPr/>
        </p:nvCxnSpPr>
        <p:spPr>
          <a:xfrm rot="5400000">
            <a:off x="205750" y="2542400"/>
            <a:ext cx="770100" cy="1122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0"/>
          <p:cNvCxnSpPr>
            <a:stCxn id="141" idx="2"/>
            <a:endCxn id="147" idx="0"/>
          </p:cNvCxnSpPr>
          <p:nvPr/>
        </p:nvCxnSpPr>
        <p:spPr>
          <a:xfrm rot="5400000">
            <a:off x="1640575" y="2643500"/>
            <a:ext cx="603000" cy="771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>
            <a:stCxn id="142" idx="2"/>
            <a:endCxn id="148" idx="0"/>
          </p:cNvCxnSpPr>
          <p:nvPr/>
        </p:nvCxnSpPr>
        <p:spPr>
          <a:xfrm rot="5400000">
            <a:off x="3019700" y="2624950"/>
            <a:ext cx="679200" cy="37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>
            <a:stCxn id="143" idx="2"/>
            <a:endCxn id="145" idx="0"/>
          </p:cNvCxnSpPr>
          <p:nvPr/>
        </p:nvCxnSpPr>
        <p:spPr>
          <a:xfrm flipH="1" rot="-5400000">
            <a:off x="7557000" y="941825"/>
            <a:ext cx="403500" cy="10758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0"/>
          <p:cNvCxnSpPr>
            <a:stCxn id="143" idx="2"/>
            <a:endCxn id="144" idx="0"/>
          </p:cNvCxnSpPr>
          <p:nvPr/>
        </p:nvCxnSpPr>
        <p:spPr>
          <a:xfrm rot="5400000">
            <a:off x="6325650" y="737675"/>
            <a:ext cx="354900" cy="1435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0"/>
          <p:cNvCxnSpPr>
            <a:stCxn id="144" idx="2"/>
            <a:endCxn id="157" idx="0"/>
          </p:cNvCxnSpPr>
          <p:nvPr/>
        </p:nvCxnSpPr>
        <p:spPr>
          <a:xfrm flipH="1" rot="-5400000">
            <a:off x="6178200" y="1646100"/>
            <a:ext cx="290700" cy="10767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0"/>
          <p:cNvCxnSpPr>
            <a:stCxn id="144" idx="2"/>
            <a:endCxn id="156" idx="0"/>
          </p:cNvCxnSpPr>
          <p:nvPr/>
        </p:nvCxnSpPr>
        <p:spPr>
          <a:xfrm rot="5400000">
            <a:off x="5150850" y="1695450"/>
            <a:ext cx="290700" cy="9780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0"/>
          <p:cNvCxnSpPr>
            <a:stCxn id="156" idx="2"/>
            <a:endCxn id="150" idx="1"/>
          </p:cNvCxnSpPr>
          <p:nvPr/>
        </p:nvCxnSpPr>
        <p:spPr>
          <a:xfrm rot="5400000">
            <a:off x="4282646" y="3039794"/>
            <a:ext cx="892200" cy="156900"/>
          </a:xfrm>
          <a:prstGeom prst="bentConnector4">
            <a:avLst>
              <a:gd fmla="val 29205" name="adj1"/>
              <a:gd fmla="val 25170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0"/>
          <p:cNvCxnSpPr>
            <a:stCxn id="156" idx="2"/>
            <a:endCxn id="149" idx="1"/>
          </p:cNvCxnSpPr>
          <p:nvPr/>
        </p:nvCxnSpPr>
        <p:spPr>
          <a:xfrm rot="5400000">
            <a:off x="3758696" y="3546943"/>
            <a:ext cx="1923300" cy="173700"/>
          </a:xfrm>
          <a:prstGeom prst="bentConnector4">
            <a:avLst>
              <a:gd fmla="val 13962" name="adj1"/>
              <a:gd fmla="val 23715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0"/>
          <p:cNvCxnSpPr>
            <a:stCxn id="157" idx="2"/>
            <a:endCxn id="151" idx="1"/>
          </p:cNvCxnSpPr>
          <p:nvPr/>
        </p:nvCxnSpPr>
        <p:spPr>
          <a:xfrm rot="5400000">
            <a:off x="5621927" y="3558656"/>
            <a:ext cx="2126400" cy="353400"/>
          </a:xfrm>
          <a:prstGeom prst="bentConnector4">
            <a:avLst>
              <a:gd fmla="val 11119" name="adj1"/>
              <a:gd fmla="val 16739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0"/>
          <p:cNvCxnSpPr>
            <a:stCxn id="157" idx="2"/>
            <a:endCxn id="152" idx="1"/>
          </p:cNvCxnSpPr>
          <p:nvPr/>
        </p:nvCxnSpPr>
        <p:spPr>
          <a:xfrm rot="5400000">
            <a:off x="5981927" y="3197156"/>
            <a:ext cx="1404900" cy="354900"/>
          </a:xfrm>
          <a:prstGeom prst="bentConnector4">
            <a:avLst>
              <a:gd fmla="val 16830" name="adj1"/>
              <a:gd fmla="val 16710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0"/>
          <p:cNvCxnSpPr>
            <a:stCxn id="157" idx="2"/>
            <a:endCxn id="153" idx="1"/>
          </p:cNvCxnSpPr>
          <p:nvPr/>
        </p:nvCxnSpPr>
        <p:spPr>
          <a:xfrm rot="5400000">
            <a:off x="6355577" y="2849006"/>
            <a:ext cx="683100" cy="329400"/>
          </a:xfrm>
          <a:prstGeom prst="bentConnector4">
            <a:avLst>
              <a:gd fmla="val 33558" name="adj1"/>
              <a:gd fmla="val 17227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0"/>
          <p:cNvCxnSpPr>
            <a:stCxn id="145" idx="2"/>
            <a:endCxn id="154" idx="1"/>
          </p:cNvCxnSpPr>
          <p:nvPr/>
        </p:nvCxnSpPr>
        <p:spPr>
          <a:xfrm rot="5400000">
            <a:off x="7322375" y="2875250"/>
            <a:ext cx="1761900" cy="186900"/>
          </a:xfrm>
          <a:prstGeom prst="bentConnector4">
            <a:avLst>
              <a:gd fmla="val 24739" name="adj1"/>
              <a:gd fmla="val 22747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0"/>
          <p:cNvCxnSpPr>
            <a:stCxn id="145" idx="2"/>
            <a:endCxn id="155" idx="1"/>
          </p:cNvCxnSpPr>
          <p:nvPr/>
        </p:nvCxnSpPr>
        <p:spPr>
          <a:xfrm rot="5400000">
            <a:off x="7748675" y="2448950"/>
            <a:ext cx="909300" cy="186900"/>
          </a:xfrm>
          <a:prstGeom prst="bentConnector4">
            <a:avLst>
              <a:gd fmla="val 46758" name="adj1"/>
              <a:gd fmla="val 22747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648" y="807850"/>
            <a:ext cx="4841701" cy="418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>
            <p:ph type="title"/>
          </p:nvPr>
        </p:nvSpPr>
        <p:spPr>
          <a:xfrm>
            <a:off x="329200" y="6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0000"/>
                </a:solidFill>
              </a:rPr>
              <a:t>KNN imputation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