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Economica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  <p15:guide id="2" orient="horz" pos="596">
          <p15:clr>
            <a:srgbClr val="9AA0A6"/>
          </p15:clr>
        </p15:guide>
        <p15:guide id="3" orient="horz" pos="1871">
          <p15:clr>
            <a:srgbClr val="9AA0A6"/>
          </p15:clr>
        </p15:guide>
        <p15:guide id="4" pos="255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596" orient="horz"/>
        <p:guide pos="1871" orient="horz"/>
        <p:guide pos="255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Economic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boldItalic.fntdata"/><Relationship Id="rId30" Type="http://schemas.openxmlformats.org/officeDocument/2006/relationships/font" Target="fonts/Economica-italic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torify.com/hlapp/reproducibility-repeatability-bigthink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b3e93b2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b3e93b2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ebec3b83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ebec3b83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bec3b83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bec3b83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ebec3b830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ebec3b83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ebec3b83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ebec3b83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e9b828d1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e9b828d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ec3b830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ec3b830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bec3b83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bec3b83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ebec3b830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ebec3b830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ebec3b83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ebec3b83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ESPECIALMENTE USTEDES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ebec3b830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ebec3b830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5f12e6f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5f12e6f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ebec3b830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ebec3b83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ebec3b830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ebec3b830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ebec3b83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ebec3b83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bec3b83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bec3b83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e9b828d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e9b828d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Tener en cuenta que, aunque parezcan pocos pasos, la tarea no es necesariamente sencilla.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ebec3b83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ebec3b83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Tener en cuenta que, aunque parezcan pocos pasos, la tarea no es necesariamente sencilla.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ebec3b83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ebec3b83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ebec3b830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ebec3b830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e9b828d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e9b828d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https://www.cs.arizona.edu/sites/default/files/TR13-03.pdf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http://storify.com/hlapp/reproducibility-repeatability-bigthink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https://www.theregister.com/2016/03/23/npm_left_pad_chaos/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ebec3b83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ebec3b83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1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Google Shape;54;p1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Economica"/>
              <a:buNone/>
              <a:defRPr sz="36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subtitulo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73700" y="1445625"/>
            <a:ext cx="7596600" cy="15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idx="2" type="title"/>
          </p:nvPr>
        </p:nvSpPr>
        <p:spPr>
          <a:xfrm>
            <a:off x="773700" y="2876900"/>
            <a:ext cx="75966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96">
          <p15:clr>
            <a:srgbClr val="FA7B17"/>
          </p15:clr>
        </p15:guide>
        <p15:guide id="2" orient="horz" pos="56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oble y cuerpo">
  <p:cSld name="TITLE_AND_BODY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14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1700" y="1873275"/>
            <a:ext cx="8520600" cy="27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96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95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311700" y="316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311700" y="1224000"/>
            <a:ext cx="2808000" cy="3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iplodatos.famaf.unc.edu.ar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spreadsheets/d/1X5GKK5I3FoZxn0U05r3AtaRHm4hqu9D9vwaNY0Qzy_c/edit?usp=sharing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bitlogic/hello-docker" TargetMode="External"/><Relationship Id="rId4" Type="http://schemas.openxmlformats.org/officeDocument/2006/relationships/hyperlink" Target="https://barbagroup.github.io/essential_skills_RRC/" TargetMode="External"/><Relationship Id="rId5" Type="http://schemas.openxmlformats.org/officeDocument/2006/relationships/hyperlink" Target="https://awesome.r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cience.sciencemag.org/content/359/6377/725" TargetMode="External"/><Relationship Id="rId4" Type="http://schemas.openxmlformats.org/officeDocument/2006/relationships/hyperlink" Target="https://arxiv.org/abs/1902.04522" TargetMode="External"/><Relationship Id="rId5" Type="http://schemas.openxmlformats.org/officeDocument/2006/relationships/hyperlink" Target="https://papers.nips.cc/paper/5656-hidden-technical-debt-in-machine-learning-systems.pdf" TargetMode="External"/><Relationship Id="rId6" Type="http://schemas.openxmlformats.org/officeDocument/2006/relationships/hyperlink" Target="https://petewarden.com/2018/03/19/the-machine-learning-reproducibility-crisi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3044700" y="1520455"/>
            <a:ext cx="30546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Exploración y Curación de Datos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044700" y="341460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Diplomatura CDAAyA 2021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Durante todo el proceso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 de la investigación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Documentar, documentar, documentar…. y actualizar la documentación vieja.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Disponibilizar los datos originales. Nunca sobre-escribirlos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s" sz="2000"/>
              <a:t>Tener un documento </a:t>
            </a:r>
            <a:r>
              <a:rPr i="1" lang="es" sz="2000"/>
              <a:t>Journal</a:t>
            </a:r>
            <a:r>
              <a:rPr lang="es" sz="2000"/>
              <a:t> donde escriben informalmente qué conclusiones sacaron ese día.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 de la investigación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225225"/>
            <a:ext cx="8520600" cy="12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1000"/>
              </a:spcAft>
              <a:buSzPts val="2000"/>
              <a:buChar char="●"/>
            </a:pPr>
            <a:r>
              <a:rPr lang="es" sz="2000"/>
              <a:t>Llevar un registro formal de los resultados experimentales [</a:t>
            </a:r>
            <a:r>
              <a:rPr lang="es" sz="2000" u="sng">
                <a:solidFill>
                  <a:schemeClr val="hlink"/>
                </a:solidFill>
                <a:hlinkClick r:id="rId3"/>
              </a:rPr>
              <a:t>Ejemplo real</a:t>
            </a:r>
            <a:r>
              <a:rPr lang="es" sz="2000"/>
              <a:t>]</a:t>
            </a:r>
            <a:endParaRPr sz="2000"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b="29952" l="0" r="0" t="0"/>
          <a:stretch/>
        </p:blipFill>
        <p:spPr>
          <a:xfrm>
            <a:off x="409438" y="2441675"/>
            <a:ext cx="8325126" cy="213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Durante el desarrollo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sobre notebooks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Ventajas</a:t>
            </a:r>
            <a:endParaRPr sz="1800"/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s" sz="1600"/>
              <a:t>Rapidez de configuración</a:t>
            </a:r>
            <a:endParaRPr sz="1600"/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s" sz="1600"/>
              <a:t>Rapidez de desarrollo</a:t>
            </a:r>
            <a:endParaRPr sz="1600"/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s" sz="1600"/>
              <a:t>Interactividad para agilizar la exploración</a:t>
            </a:r>
            <a:endParaRPr sz="1600"/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200"/>
              <a:buChar char="●"/>
            </a:pPr>
            <a:r>
              <a:rPr lang="es" sz="1600"/>
              <a:t>Permite agregar documentación al análisis</a:t>
            </a:r>
            <a:endParaRPr sz="1600"/>
          </a:p>
        </p:txBody>
      </p:sp>
      <p:sp>
        <p:nvSpPr>
          <p:cNvPr id="162" name="Google Shape;162;p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Desventajas</a:t>
            </a:r>
            <a:endParaRPr sz="1800"/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s" sz="1600"/>
              <a:t>Difícil de mantener un control de versiones</a:t>
            </a:r>
            <a:endParaRPr sz="1600"/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s" sz="1600"/>
              <a:t>Variables es estados potencialmente inconsistentes</a:t>
            </a:r>
            <a:endParaRPr sz="1600"/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200"/>
              <a:buChar char="●"/>
            </a:pPr>
            <a:r>
              <a:rPr lang="es" sz="1600"/>
              <a:t>No se pueden ejecutar programáticamente (por ejemplo, con un script)</a:t>
            </a:r>
            <a:endParaRPr sz="1600"/>
          </a:p>
        </p:txBody>
      </p:sp>
      <p:cxnSp>
        <p:nvCxnSpPr>
          <p:cNvPr id="163" name="Google Shape;163;p28"/>
          <p:cNvCxnSpPr/>
          <p:nvPr/>
        </p:nvCxnSpPr>
        <p:spPr>
          <a:xfrm>
            <a:off x="4570075" y="1453875"/>
            <a:ext cx="0" cy="305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Estructuremos mejor la base de código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2000"/>
              <a:t>Separar la exploración del pre-procesamiento de los datos</a:t>
            </a:r>
            <a:endParaRPr sz="20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s" sz="2000"/>
              <a:t>No</a:t>
            </a:r>
            <a:r>
              <a:rPr lang="es" sz="2000"/>
              <a:t> incluir archivos con datos en el repositorio</a:t>
            </a:r>
            <a:endParaRPr sz="20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" sz="2000"/>
              <a:t>Automatizar la mayor cantidad de tareas posibles. Por ejemplo, entrenamiento de modelos</a:t>
            </a:r>
            <a:endParaRPr sz="2000"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s" sz="2000"/>
              <a:t>Extraer los bloques de código que estén repetidos. Por ejemplo: checkeos y transformaciones durante la lectura de datos</a:t>
            </a:r>
            <a:endParaRPr i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repositorio</a:t>
            </a:r>
            <a:endParaRPr/>
          </a:p>
        </p:txBody>
      </p:sp>
      <p:sp>
        <p:nvSpPr>
          <p:cNvPr id="175" name="Google Shape;175;p30"/>
          <p:cNvSpPr txBox="1"/>
          <p:nvPr/>
        </p:nvSpPr>
        <p:spPr>
          <a:xfrm>
            <a:off x="420875" y="1262650"/>
            <a:ext cx="4206600" cy="3632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project_name</a:t>
            </a:r>
            <a:endParaRPr>
              <a:solidFill>
                <a:schemeClr val="l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├── INSTALL.md</a:t>
            </a:r>
            <a:endParaRPr>
              <a:solidFill>
                <a:schemeClr val="l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├── </a:t>
            </a:r>
            <a:r>
              <a:rPr b="1" lang="es">
                <a:solidFill>
                  <a:schemeClr val="accent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models</a:t>
            </a:r>
            <a:endParaRPr b="1">
              <a:solidFill>
                <a:schemeClr val="accent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│   └── best_knn.py</a:t>
            </a:r>
            <a:endParaRPr>
              <a:solidFill>
                <a:schemeClr val="l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├── </a:t>
            </a:r>
            <a:r>
              <a:rPr b="1" lang="es">
                <a:solidFill>
                  <a:srgbClr val="C6DDF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notebooks</a:t>
            </a:r>
            <a:endParaRPr b="1">
              <a:solidFill>
                <a:srgbClr val="C6DDF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│   ├── Prices exploration.ipynb</a:t>
            </a:r>
            <a:endParaRPr>
              <a:solidFill>
                <a:schemeClr val="l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│   ├── Coordinates exploration.ipynb</a:t>
            </a:r>
            <a:endParaRPr>
              <a:solidFill>
                <a:schemeClr val="l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│   </a:t>
            </a:r>
            <a:r>
              <a:rPr lang="es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└──</a:t>
            </a:r>
            <a:r>
              <a:rPr lang="es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Experiment Results.ipynb</a:t>
            </a:r>
            <a:endParaRPr>
              <a:solidFill>
                <a:schemeClr val="l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├── README.md</a:t>
            </a:r>
            <a:endParaRPr>
              <a:solidFill>
                <a:schemeClr val="l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├── </a:t>
            </a:r>
            <a:r>
              <a:rPr b="1" lang="es">
                <a:solidFill>
                  <a:schemeClr val="accent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preprocess</a:t>
            </a:r>
            <a:endParaRPr>
              <a:solidFill>
                <a:schemeClr val="l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│   ├── add_airbnb_data.py</a:t>
            </a:r>
            <a:endParaRPr>
              <a:solidFill>
                <a:schemeClr val="l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│   └── impute_missing_years.py</a:t>
            </a:r>
            <a:endParaRPr>
              <a:solidFill>
                <a:schemeClr val="l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├── run_preprocess.py</a:t>
            </a:r>
            <a:endParaRPr>
              <a:solidFill>
                <a:schemeClr val="l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├── run_experiment_best_knn.py</a:t>
            </a:r>
            <a:endParaRPr>
              <a:solidFill>
                <a:schemeClr val="l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└── </a:t>
            </a:r>
            <a:r>
              <a:rPr b="1" lang="es">
                <a:solidFill>
                  <a:schemeClr val="accent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tests</a:t>
            </a:r>
            <a:endParaRPr>
              <a:solidFill>
                <a:schemeClr val="l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└── </a:t>
            </a:r>
            <a:r>
              <a:rPr lang="es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test_best_knn</a:t>
            </a:r>
            <a:r>
              <a:rPr lang="es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.py</a:t>
            </a:r>
            <a:endParaRPr>
              <a:solidFill>
                <a:schemeClr val="l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Configuraciones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2000"/>
              <a:t>Utilizar control de versiones y repositorios.</a:t>
            </a:r>
            <a:endParaRPr sz="20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" sz="2000"/>
              <a:t>Guardar registro de las versiones utilizadas para cada librería.</a:t>
            </a:r>
            <a:endParaRPr sz="2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 sz="1800"/>
              <a:t>Lo más fácil: usar entornos virtuales como conda</a:t>
            </a:r>
            <a:endParaRPr sz="18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 sz="1800"/>
              <a:t>Lo más avanzado: usar empaquetadores como Docker</a:t>
            </a:r>
            <a:endParaRPr sz="2000"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s" sz="2000"/>
              <a:t>Utilizar documentos README.md para guardar instrucciones de ejecución e instalación </a:t>
            </a:r>
            <a:r>
              <a:rPr i="1" lang="es" sz="2000"/>
              <a:t>junto con el código</a:t>
            </a:r>
            <a:endParaRPr i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Objetivo: que cualquier persona pueda instalar y recrear sus resultados dentro de 1 año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Durante el despliegue (deploy)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Reproducibilidad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Evaluar los requerimientos del producto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Buscar la herramienta adecuada (que seguro ya existe)</a:t>
            </a:r>
            <a:r>
              <a:rPr lang="es" sz="2000"/>
              <a:t>. Ejemplos:</a:t>
            </a:r>
            <a:endParaRPr sz="20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" sz="2000"/>
              <a:t>Código</a:t>
            </a:r>
            <a:r>
              <a:rPr lang="es" sz="2000"/>
              <a:t> que acompaña un paper =&gt; disponibilizar a través de un </a:t>
            </a:r>
            <a:r>
              <a:rPr lang="es" sz="2000"/>
              <a:t>repositorio</a:t>
            </a:r>
            <a:endParaRPr sz="20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" sz="2000"/>
              <a:t>Librería para clasificación de imágenes </a:t>
            </a:r>
            <a:r>
              <a:rPr lang="es" sz="2000"/>
              <a:t>=&gt; empaquetar usando Docker para que pueda ejecutarse en cualquier sistema.</a:t>
            </a:r>
            <a:endParaRPr sz="2000"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s" sz="2000"/>
              <a:t>Procesamiento de 10TB de imágenes =&gt; usar Spark sobre un sistema de archivos distribuido</a:t>
            </a:r>
            <a:endParaRPr i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¿Existe la sobre-ingeniería de procesos?</a:t>
            </a:r>
            <a:endParaRPr/>
          </a:p>
        </p:txBody>
      </p:sp>
      <p:sp>
        <p:nvSpPr>
          <p:cNvPr id="203" name="Google Shape;203;p35"/>
          <p:cNvSpPr txBox="1"/>
          <p:nvPr/>
        </p:nvSpPr>
        <p:spPr>
          <a:xfrm>
            <a:off x="822400" y="2123375"/>
            <a:ext cx="3025200" cy="154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Esfuerzo que lleva aprender y aplicar una herramienta específica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35"/>
          <p:cNvSpPr txBox="1"/>
          <p:nvPr/>
        </p:nvSpPr>
        <p:spPr>
          <a:xfrm>
            <a:off x="5092200" y="2123375"/>
            <a:ext cx="3025200" cy="154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Beneficio que aporta la herramienta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35"/>
          <p:cNvSpPr/>
          <p:nvPr/>
        </p:nvSpPr>
        <p:spPr>
          <a:xfrm>
            <a:off x="4054250" y="2400850"/>
            <a:ext cx="831300" cy="831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8F8F2"/>
                </a:solidFill>
              </a:rPr>
              <a:t>VS</a:t>
            </a:r>
            <a:endParaRPr b="1">
              <a:solidFill>
                <a:srgbClr val="F8F8F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Material adicional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2000" u="sng">
                <a:solidFill>
                  <a:schemeClr val="hlink"/>
                </a:solidFill>
                <a:hlinkClick r:id="rId3"/>
              </a:rPr>
              <a:t>Tutorial de Docker</a:t>
            </a:r>
            <a:r>
              <a:rPr lang="es" sz="2000"/>
              <a:t> en castellano</a:t>
            </a:r>
            <a:endParaRPr sz="20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" sz="2000"/>
              <a:t>Guía </a:t>
            </a:r>
            <a:r>
              <a:rPr lang="es" sz="2000" u="sng">
                <a:solidFill>
                  <a:schemeClr val="hlink"/>
                </a:solidFill>
                <a:hlinkClick r:id="rId4"/>
              </a:rPr>
              <a:t>Essential Skills for reproducible Research Computing</a:t>
            </a:r>
            <a:endParaRPr sz="20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" sz="2000" u="sng">
                <a:solidFill>
                  <a:schemeClr val="hlink"/>
                </a:solidFill>
                <a:hlinkClick r:id="rId5"/>
              </a:rPr>
              <a:t>https://awesome.re/</a:t>
            </a:r>
            <a:r>
              <a:rPr lang="es" sz="2000"/>
              <a:t> Listas de software abiertos activos y recomendados por la comunidad. Ordenados por equipos o por lenguaje: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proceso que seguimos depende del tipo de producto de datos que se busca obtener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316800"/>
            <a:ext cx="32736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</a:t>
            </a:r>
            <a:r>
              <a:rPr lang="es"/>
              <a:t>de un  dataset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845850"/>
            <a:ext cx="3025200" cy="31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El producto final es la descripción del fenómeno:</a:t>
            </a:r>
            <a:endParaRPr sz="16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Censos poblacionales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Cálculo de índices de desarrollo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Análisis de segmentos de mercado</a:t>
            </a:r>
            <a:endParaRPr sz="1400"/>
          </a:p>
        </p:txBody>
      </p:sp>
      <p:cxnSp>
        <p:nvCxnSpPr>
          <p:cNvPr id="89" name="Google Shape;89;p18"/>
          <p:cNvCxnSpPr/>
          <p:nvPr/>
        </p:nvCxnSpPr>
        <p:spPr>
          <a:xfrm>
            <a:off x="3703025" y="526500"/>
            <a:ext cx="0" cy="425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0" name="Google Shape;90;p18"/>
          <p:cNvSpPr txBox="1"/>
          <p:nvPr/>
        </p:nvSpPr>
        <p:spPr>
          <a:xfrm>
            <a:off x="4050000" y="564750"/>
            <a:ext cx="4902600" cy="42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Proceso: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Recolección de datos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Análisis y exploración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Extracción de conclusiones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Producto final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Descripción y entendimiento del fenómeno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16800"/>
            <a:ext cx="32736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Investigación de tecnologías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845850"/>
            <a:ext cx="3025200" cy="31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El producto final es un prototipo o metodología novedosa</a:t>
            </a:r>
            <a:endParaRPr sz="16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Mejorar el estado-del-arte en traducción automática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Comparación de modelos para recomendar asignaciones de subsidios</a:t>
            </a:r>
            <a:endParaRPr sz="1600"/>
          </a:p>
        </p:txBody>
      </p:sp>
      <p:cxnSp>
        <p:nvCxnSpPr>
          <p:cNvPr id="97" name="Google Shape;97;p19"/>
          <p:cNvCxnSpPr/>
          <p:nvPr/>
        </p:nvCxnSpPr>
        <p:spPr>
          <a:xfrm>
            <a:off x="3703025" y="526500"/>
            <a:ext cx="0" cy="425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9"/>
          <p:cNvSpPr txBox="1"/>
          <p:nvPr/>
        </p:nvSpPr>
        <p:spPr>
          <a:xfrm>
            <a:off x="4050000" y="421350"/>
            <a:ext cx="4902600" cy="42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Proceso: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Recolección de datos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Análisis y exploración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arabicPeriod"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Pre-procesamiento del conjunto de datos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arabicPeriod"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Experimentación para encontrar el mejor modelo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Extracción de conclusiones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Producto final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Descripción y entendimiento del fenómeno y los modelos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Modelo entrenado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16800"/>
            <a:ext cx="32736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Servicios basados en datos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664200"/>
            <a:ext cx="3111000" cy="29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El producto es un servicio que provee respuestas</a:t>
            </a:r>
            <a:endParaRPr sz="16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Recomendador de canciones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Traductor automático</a:t>
            </a:r>
            <a:endParaRPr sz="1400"/>
          </a:p>
        </p:txBody>
      </p:sp>
      <p:sp>
        <p:nvSpPr>
          <p:cNvPr id="105" name="Google Shape;105;p20"/>
          <p:cNvSpPr txBox="1"/>
          <p:nvPr/>
        </p:nvSpPr>
        <p:spPr>
          <a:xfrm>
            <a:off x="4054700" y="240600"/>
            <a:ext cx="49026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Proceso: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Entrenamiento: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lphaLcPeriod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Recolección de datos históricos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lphaLcPeriod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Análisis y exploración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lphaLcPeriod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Pre-procesamiento del conjunto de datos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lphaLcPeriod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Experimentación para encontrar el mejor modelo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Produccionalización: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lphaLcPeriod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Recolección de NUEVOS datos para predecir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lphaLcPeriod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Pre-procesamiento del conjunto de datos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lphaLcPeriod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Aplicación del modelo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Producto final</a:t>
            </a: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Sistema de predicción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6" name="Google Shape;106;p20"/>
          <p:cNvCxnSpPr/>
          <p:nvPr/>
        </p:nvCxnSpPr>
        <p:spPr>
          <a:xfrm>
            <a:off x="3703025" y="526500"/>
            <a:ext cx="0" cy="425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Crisis de reproducibilidad en la ciencia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225225"/>
            <a:ext cx="8520600" cy="37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/>
              <a:t>The booming field of artificial intelligence (AI) is grappling with a replication crisis, much like the ones that have afflicted psychology, medicine, and other fields over the past decade. </a:t>
            </a:r>
            <a:r>
              <a:rPr lang="es" sz="1500" u="sng">
                <a:solidFill>
                  <a:schemeClr val="hlink"/>
                </a:solidFill>
                <a:hlinkClick r:id="rId3"/>
              </a:rPr>
              <a:t>https://science.sciencemag.org/content/359/6377/725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/>
              <a:t>(Facebook) When combined with the unavailability of code and models, the result is that the approach is very difficult, if not impossible, to reproduce study, improve upon, and extend. </a:t>
            </a:r>
            <a:r>
              <a:rPr lang="es" sz="1500" u="sng">
                <a:solidFill>
                  <a:schemeClr val="hlink"/>
                </a:solidFill>
                <a:hlinkClick r:id="rId4"/>
              </a:rPr>
              <a:t>https://arxiv.org/abs/1902.04522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/>
              <a:t>(Google) ML systems have a special capacity for incurring technical debt, because they have all of the maintenance problems of traditional code plus an additional set of ML-specific issues. </a:t>
            </a:r>
            <a:r>
              <a:rPr lang="es" sz="1500" u="sng">
                <a:solidFill>
                  <a:schemeClr val="hlink"/>
                </a:solidFill>
                <a:hlinkClick r:id="rId5"/>
              </a:rPr>
              <a:t>https://papers.nips.cc/paper/5656-hidden-technical-debt-in-machine-learning-systems.pdf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500"/>
              <a:t>Even the original author sometimes couldn’t train the same model and get similar results! </a:t>
            </a:r>
            <a:r>
              <a:rPr lang="es" sz="1500" u="sng">
                <a:solidFill>
                  <a:schemeClr val="hlink"/>
                </a:solidFill>
                <a:hlinkClick r:id="rId6"/>
              </a:rPr>
              <a:t>https://petewarden.com/2018/03/19/the-machine-learning-reproducibility-crisis/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Aspectos de la reproducibilidad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5300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Durante el desarrollo</a:t>
            </a:r>
            <a:endParaRPr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Control de versiones</a:t>
            </a:r>
            <a:endParaRPr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Sistematización de experimentos</a:t>
            </a:r>
            <a:endParaRPr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Despliegue o puesta en producción</a:t>
            </a:r>
            <a:endParaRPr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Barreras para la adopción y el reuso</a:t>
            </a:r>
            <a:endParaRPr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Soporte para distintas arquitecturas</a:t>
            </a:r>
            <a:endParaRPr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Consistencia del producto en el tiempo</a:t>
            </a:r>
            <a:endParaRPr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Cambios en la población de estudio</a:t>
            </a:r>
            <a:endParaRPr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Cambios en los datos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6084825" y="1386950"/>
            <a:ext cx="181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Comunes a todos los desarrollos de software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0" name="Google Shape;120;p22"/>
          <p:cNvCxnSpPr>
            <a:endCxn id="119" idx="1"/>
          </p:cNvCxnSpPr>
          <p:nvPr/>
        </p:nvCxnSpPr>
        <p:spPr>
          <a:xfrm flipH="1" rot="10800000">
            <a:off x="3163725" y="1802600"/>
            <a:ext cx="2921100" cy="25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2"/>
          <p:cNvCxnSpPr>
            <a:endCxn id="119" idx="1"/>
          </p:cNvCxnSpPr>
          <p:nvPr/>
        </p:nvCxnSpPr>
        <p:spPr>
          <a:xfrm flipH="1" rot="10800000">
            <a:off x="4444725" y="1802600"/>
            <a:ext cx="1640100" cy="130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2"/>
          <p:cNvCxnSpPr>
            <a:endCxn id="119" idx="1"/>
          </p:cNvCxnSpPr>
          <p:nvPr/>
        </p:nvCxnSpPr>
        <p:spPr>
          <a:xfrm flipH="1" rot="10800000">
            <a:off x="4425525" y="1802600"/>
            <a:ext cx="1659300" cy="163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2"/>
          <p:cNvSpPr txBox="1"/>
          <p:nvPr/>
        </p:nvSpPr>
        <p:spPr>
          <a:xfrm>
            <a:off x="6084825" y="2457975"/>
            <a:ext cx="181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Comunes a todos los desarrollos científicos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4" name="Google Shape;124;p22"/>
          <p:cNvCxnSpPr>
            <a:endCxn id="123" idx="1"/>
          </p:cNvCxnSpPr>
          <p:nvPr/>
        </p:nvCxnSpPr>
        <p:spPr>
          <a:xfrm>
            <a:off x="4224825" y="2381325"/>
            <a:ext cx="1860000" cy="4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2"/>
          <p:cNvSpPr txBox="1"/>
          <p:nvPr/>
        </p:nvSpPr>
        <p:spPr>
          <a:xfrm>
            <a:off x="6084825" y="3915525"/>
            <a:ext cx="181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Particulares del análisis de datos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6" name="Google Shape;126;p22"/>
          <p:cNvCxnSpPr>
            <a:endCxn id="125" idx="1"/>
          </p:cNvCxnSpPr>
          <p:nvPr/>
        </p:nvCxnSpPr>
        <p:spPr>
          <a:xfrm>
            <a:off x="4387425" y="4204125"/>
            <a:ext cx="1697400" cy="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2"/>
          <p:cNvCxnSpPr>
            <a:endCxn id="125" idx="1"/>
          </p:cNvCxnSpPr>
          <p:nvPr/>
        </p:nvCxnSpPr>
        <p:spPr>
          <a:xfrm flipH="1" rot="10800000">
            <a:off x="3431325" y="4223325"/>
            <a:ext cx="265350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Recomendaciones para lograr mejores resultados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BFC"/>
      </a:lt1>
      <a:dk2>
        <a:srgbClr val="9FB3BC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6FD08C"/>
      </a:accent4>
      <a:accent5>
        <a:srgbClr val="57BB8A"/>
      </a:accent5>
      <a:accent6>
        <a:srgbClr val="C6DDF0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