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Average"/>
      <p:regular r:id="rId46"/>
    </p:embeddedFont>
    <p:embeddedFont>
      <p:font typeface="Oswald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Average-regular.fnt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swald-bold.fntdata"/><Relationship Id="rId25" Type="http://schemas.openxmlformats.org/officeDocument/2006/relationships/slide" Target="slides/slide20.xml"/><Relationship Id="rId47" Type="http://schemas.openxmlformats.org/officeDocument/2006/relationships/font" Target="fonts/Oswald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b76cc3ae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b76cc3ae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b76cc3ae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b76cc3ae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b5a26fb6a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b5a26fb6a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b76cc3ae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b76cc3ae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b76cc3ae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b76cc3ae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b76cc3ae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b76cc3ae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b5a26fb6a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b5a26fb6a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b5a26fb6a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b5a26fb6a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b5a26fb6a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b5a26fb6a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b5a26fb6a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b5a26fb6a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76cc3a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76cc3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b76cc3ae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b76cc3ae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b76cc3ae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b76cc3ae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b56e1ba0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b56e1ba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d69e4a4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d69e4a4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d69e4a41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d69e4a41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d69e4a41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d69e4a41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b76cc3ae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b76cc3ae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b5a26fb6a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b5a26fb6a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b5a26fb6a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b5a26fb6a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b76cc3ae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b76cc3ae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9ea48b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9ea48b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b5a26fb6a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b5a26fb6a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b5a26fb6a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b5a26fb6a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b5a26fb6a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b5a26fb6a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b76cc3ae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b76cc3ae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b76cc3ae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b76cc3ae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b76cc3ae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b76cc3ae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b5a26fb6a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b5a26fb6a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b76cc3aea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b76cc3ae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de07f95c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de07f95c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b5a26fb6a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b5a26fb6a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76cc3ae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76cc3ae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b5a26fb6a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b5a26fb6a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b76cc3ae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b76cc3a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b76cc3ae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b76cc3a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b76cc3ae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b76cc3ae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b5a26fb6a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b5a26fb6a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de07f93f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de07f93f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Relationship Id="rId5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al aprendizaje automático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#1. Introducción</a:t>
            </a:r>
            <a:r>
              <a:rPr lang="es"/>
              <a:t> al aprendizaje automático.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Aprendizaje por refuerzo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Dada una secuencia de estados y acciones con recompensa (</a:t>
            </a:r>
            <a:r>
              <a:rPr i="1" lang="es" sz="1800"/>
              <a:t>reward</a:t>
            </a:r>
            <a:r>
              <a:rPr lang="es" sz="1800"/>
              <a:t>), generar una política (</a:t>
            </a:r>
            <a:r>
              <a:rPr i="1" lang="es" sz="1800"/>
              <a:t>policy</a:t>
            </a:r>
            <a:r>
              <a:rPr lang="es" sz="1800"/>
              <a:t>) (secuencia de acciones) que nos indique qué hacer ante un determinado estado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700" y="2347150"/>
            <a:ext cx="28575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</a:t>
            </a:r>
            <a:r>
              <a:rPr b="1" lang="es" sz="2400">
                <a:solidFill>
                  <a:srgbClr val="980000"/>
                </a:solidFill>
              </a:rPr>
              <a:t>prendizaje (supervisado)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3991" l="10771" r="11510" t="18663"/>
          <a:stretch/>
        </p:blipFill>
        <p:spPr>
          <a:xfrm>
            <a:off x="1640675" y="1126125"/>
            <a:ext cx="5666700" cy="37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1816475" y="1080600"/>
            <a:ext cx="1453200" cy="52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Average"/>
                <a:ea typeface="Average"/>
                <a:cs typeface="Average"/>
                <a:sym typeface="Average"/>
              </a:rPr>
              <a:t>Funciones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4263375" y="1080600"/>
            <a:ext cx="3044100" cy="52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Average"/>
                <a:ea typeface="Average"/>
                <a:cs typeface="Average"/>
                <a:sym typeface="Average"/>
              </a:rPr>
              <a:t>Datos de entrenamiento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730425" y="2867850"/>
            <a:ext cx="1761900" cy="52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Average"/>
                <a:ea typeface="Average"/>
                <a:cs typeface="Average"/>
                <a:sym typeface="Average"/>
              </a:rPr>
              <a:t>Aprendizaje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1730425" y="4167500"/>
            <a:ext cx="1902300" cy="52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Average"/>
                <a:ea typeface="Average"/>
                <a:cs typeface="Average"/>
                <a:sym typeface="Average"/>
              </a:rPr>
              <a:t>Predicción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6557850" y="4227475"/>
            <a:ext cx="1902300" cy="52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Average"/>
                <a:ea typeface="Average"/>
                <a:cs typeface="Average"/>
                <a:sym typeface="Average"/>
              </a:rPr>
              <a:t>Nuevo dato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5854175" y="2686475"/>
            <a:ext cx="1453200" cy="143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0200" y="2571750"/>
            <a:ext cx="1453200" cy="14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idx="4294967295" type="ctrTitle"/>
          </p:nvPr>
        </p:nvSpPr>
        <p:spPr>
          <a:xfrm>
            <a:off x="671250" y="2222250"/>
            <a:ext cx="78015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Regresión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Disponemos de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/>
              <a:t> pares de entrenamiento (observaciones)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problema de regresión consiste en estimar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r>
              <a:rPr lang="es" sz="1800"/>
              <a:t> a partir de estos datos</a:t>
            </a:r>
            <a:endParaRPr sz="1800"/>
          </a:p>
          <a:p>
            <a:pPr indent="4572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</a:t>
            </a:r>
            <a:endParaRPr sz="1800"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863" y="2571748"/>
            <a:ext cx="3104775" cy="23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000" y="1511850"/>
            <a:ext cx="3922000" cy="3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polinomial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</a:t>
            </a:r>
            <a:r>
              <a:rPr lang="es" sz="1600"/>
              <a:t>n verde se ilustra la función "verdad</a:t>
            </a:r>
            <a:r>
              <a:rPr lang="es" sz="1600"/>
              <a:t>era" (inaccesible)</a:t>
            </a:r>
            <a:br>
              <a:rPr lang="es" sz="1600"/>
            </a:b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Las muestras son uniformes en </a:t>
            </a:r>
            <a: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600"/>
              <a:t> y poseen ruido en </a:t>
            </a:r>
            <a: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b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Utilizaremos una </a:t>
            </a:r>
            <a:r>
              <a:rPr b="1" lang="es" sz="1600" u="sng"/>
              <a:t>función de costo</a:t>
            </a:r>
            <a:r>
              <a:rPr lang="es" sz="1600"/>
              <a:t> (error cuadrático) </a:t>
            </a:r>
            <a:br>
              <a:rPr lang="es" sz="1600"/>
            </a:br>
            <a:r>
              <a:rPr lang="es" sz="1600"/>
              <a:t>para medir el error en la predicción de </a:t>
            </a:r>
            <a: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600"/>
              <a:t> mediante </a:t>
            </a:r>
            <a: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endParaRPr sz="1600"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100" y="3356743"/>
            <a:ext cx="3023794" cy="80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075" y="4232943"/>
            <a:ext cx="5391825" cy="830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0906" y="237263"/>
            <a:ext cx="3045294" cy="22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4175" y="2665663"/>
            <a:ext cx="2982024" cy="22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29" y="121974"/>
            <a:ext cx="3228937" cy="241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644" y="121979"/>
            <a:ext cx="3285137" cy="2482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5948" y="2599845"/>
            <a:ext cx="3239155" cy="242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5075" y="2604958"/>
            <a:ext cx="3198283" cy="2411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Sobreajuste (</a:t>
            </a:r>
            <a:r>
              <a:rPr b="1" i="1" lang="es" sz="2400">
                <a:solidFill>
                  <a:srgbClr val="980000"/>
                </a:solidFill>
              </a:rPr>
              <a:t>overfitting</a:t>
            </a:r>
            <a:r>
              <a:rPr b="1" lang="es" sz="2400">
                <a:solidFill>
                  <a:srgbClr val="980000"/>
                </a:solidFill>
              </a:rPr>
              <a:t>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Datos de test: otra muestra de los misma función subyacente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error de entrenamiento se hace cero, pero el de test crece con </a:t>
            </a:r>
            <a: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br>
              <a:rPr lang="es" sz="1600"/>
            </a:br>
            <a:endParaRPr sz="1600"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525" y="1993275"/>
            <a:ext cx="4073350" cy="26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" y="2237675"/>
            <a:ext cx="2327175" cy="17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Bondad de ajuste vs. complejidad de modelo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Si el modelo tiene tantos grados de libertad como los presentes en los datos de entrenamiento, puede ajustarlos perfectamente</a:t>
            </a:r>
            <a:br>
              <a:rPr lang="es" sz="1600"/>
            </a:b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objetivo en aprendizaje automático no es el ajuste perfecto, sino la </a:t>
            </a:r>
            <a:r>
              <a:rPr b="1" lang="es" sz="1600"/>
              <a:t>generalización</a:t>
            </a:r>
            <a:r>
              <a:rPr lang="es" sz="1600"/>
              <a:t> a conjuntos nuevos (no vistos en entrenamiento)</a:t>
            </a:r>
            <a:br>
              <a:rPr lang="es" sz="1600"/>
            </a:b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Podemos decir que un modelo generaliza, si puede explicar los datos empleando una complejidad acotada</a:t>
            </a:r>
            <a:br>
              <a:rPr lang="es" sz="1600"/>
            </a:b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Prevenir el sobreajuste (I)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Agregar más datos (más que la "complejidad" del modelo)</a:t>
            </a:r>
            <a:endParaRPr sz="1600"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775" y="1849024"/>
            <a:ext cx="3379962" cy="2507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263" y="1843999"/>
            <a:ext cx="3379962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750" y="1100100"/>
            <a:ext cx="5366500" cy="34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 txBox="1"/>
          <p:nvPr/>
        </p:nvSpPr>
        <p:spPr>
          <a:xfrm>
            <a:off x="442075" y="266100"/>
            <a:ext cx="7351800" cy="26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Prevenir el sobreajuste (II)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171113" y="363275"/>
            <a:ext cx="51081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Programación tradicional</a:t>
            </a:r>
            <a:endParaRPr b="1" sz="2400">
              <a:solidFill>
                <a:srgbClr val="980000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929611" y="1125925"/>
            <a:ext cx="1994700" cy="1250400"/>
          </a:xfrm>
          <a:prstGeom prst="rect">
            <a:avLst/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Computadora</a:t>
            </a:r>
            <a:endParaRPr b="1" sz="1800"/>
          </a:p>
        </p:txBody>
      </p:sp>
      <p:cxnSp>
        <p:nvCxnSpPr>
          <p:cNvPr id="67" name="Google Shape;67;p14"/>
          <p:cNvCxnSpPr/>
          <p:nvPr/>
        </p:nvCxnSpPr>
        <p:spPr>
          <a:xfrm>
            <a:off x="5924300" y="174670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3051500" y="150955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>
            <a:off x="3051500" y="202030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6815188" y="1513975"/>
            <a:ext cx="743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Salida</a:t>
            </a:r>
            <a:endParaRPr b="1"/>
          </a:p>
        </p:txBody>
      </p:sp>
      <p:sp>
        <p:nvSpPr>
          <p:cNvPr id="71" name="Google Shape;71;p14"/>
          <p:cNvSpPr txBox="1"/>
          <p:nvPr/>
        </p:nvSpPr>
        <p:spPr>
          <a:xfrm>
            <a:off x="2004713" y="1746700"/>
            <a:ext cx="1046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Programa</a:t>
            </a:r>
            <a:endParaRPr b="1"/>
          </a:p>
        </p:txBody>
      </p:sp>
      <p:sp>
        <p:nvSpPr>
          <p:cNvPr id="72" name="Google Shape;72;p14"/>
          <p:cNvSpPr txBox="1"/>
          <p:nvPr/>
        </p:nvSpPr>
        <p:spPr>
          <a:xfrm>
            <a:off x="2308113" y="1272400"/>
            <a:ext cx="743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Datos</a:t>
            </a:r>
            <a:endParaRPr b="1"/>
          </a:p>
        </p:txBody>
      </p:sp>
      <p:sp>
        <p:nvSpPr>
          <p:cNvPr id="73" name="Google Shape;73;p14"/>
          <p:cNvSpPr txBox="1"/>
          <p:nvPr/>
        </p:nvSpPr>
        <p:spPr>
          <a:xfrm>
            <a:off x="1171113" y="2767175"/>
            <a:ext cx="51081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Aprendizaje automático</a:t>
            </a:r>
            <a:endParaRPr b="1" sz="2400">
              <a:solidFill>
                <a:srgbClr val="980000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929611" y="3529825"/>
            <a:ext cx="1994700" cy="1250400"/>
          </a:xfrm>
          <a:prstGeom prst="rect">
            <a:avLst/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Computadora</a:t>
            </a:r>
            <a:endParaRPr b="1" sz="1800"/>
          </a:p>
        </p:txBody>
      </p:sp>
      <p:cxnSp>
        <p:nvCxnSpPr>
          <p:cNvPr id="75" name="Google Shape;75;p14"/>
          <p:cNvCxnSpPr/>
          <p:nvPr/>
        </p:nvCxnSpPr>
        <p:spPr>
          <a:xfrm>
            <a:off x="5924300" y="415060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/>
          <p:nvPr/>
        </p:nvCxnSpPr>
        <p:spPr>
          <a:xfrm>
            <a:off x="3051500" y="391345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/>
          <p:nvPr/>
        </p:nvCxnSpPr>
        <p:spPr>
          <a:xfrm>
            <a:off x="3051500" y="442420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 txBox="1"/>
          <p:nvPr/>
        </p:nvSpPr>
        <p:spPr>
          <a:xfrm>
            <a:off x="6727733" y="4016585"/>
            <a:ext cx="1157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Programa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(modelo)</a:t>
            </a:r>
            <a:endParaRPr b="1"/>
          </a:p>
        </p:txBody>
      </p:sp>
      <p:sp>
        <p:nvSpPr>
          <p:cNvPr id="79" name="Google Shape;79;p14"/>
          <p:cNvSpPr txBox="1"/>
          <p:nvPr/>
        </p:nvSpPr>
        <p:spPr>
          <a:xfrm>
            <a:off x="2308013" y="4150600"/>
            <a:ext cx="743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Salida</a:t>
            </a:r>
            <a:endParaRPr b="1"/>
          </a:p>
        </p:txBody>
      </p:sp>
      <p:sp>
        <p:nvSpPr>
          <p:cNvPr id="80" name="Google Shape;80;p14"/>
          <p:cNvSpPr txBox="1"/>
          <p:nvPr/>
        </p:nvSpPr>
        <p:spPr>
          <a:xfrm>
            <a:off x="2308113" y="3676300"/>
            <a:ext cx="743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Datos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Prevenir el sobreajuste (II)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Regularización: penalizar valores grandes de los coeficientes</a:t>
            </a:r>
            <a:endParaRPr sz="1600"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713" y="1624300"/>
            <a:ext cx="3860574" cy="8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763" y="2522150"/>
            <a:ext cx="3246688" cy="2422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797" y="2568419"/>
            <a:ext cx="3267434" cy="2364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Prevenir el sobreajuste (II)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Regularización: penalizar valores grandes de los coeficientes</a:t>
            </a:r>
            <a:endParaRPr sz="1600"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713" y="1656175"/>
            <a:ext cx="3860574" cy="8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261" y="2457050"/>
            <a:ext cx="3633950" cy="25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5513750" y="1630913"/>
            <a:ext cx="1041600" cy="8514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33"/>
          <p:cNvCxnSpPr/>
          <p:nvPr/>
        </p:nvCxnSpPr>
        <p:spPr>
          <a:xfrm>
            <a:off x="6367307" y="2412128"/>
            <a:ext cx="443400" cy="753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33"/>
          <p:cNvSpPr txBox="1"/>
          <p:nvPr/>
        </p:nvSpPr>
        <p:spPr>
          <a:xfrm>
            <a:off x="5737525" y="3139300"/>
            <a:ext cx="2279100" cy="16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</a:rPr>
              <a:t>Término de regularización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</a:rPr>
              <a:t>(</a:t>
            </a:r>
            <a:r>
              <a:rPr b="1" i="1" lang="es" sz="1800">
                <a:solidFill>
                  <a:srgbClr val="FF0000"/>
                </a:solidFill>
              </a:rPr>
              <a:t>ridge</a:t>
            </a:r>
            <a:r>
              <a:rPr b="1" lang="es" sz="1800">
                <a:solidFill>
                  <a:srgbClr val="FF0000"/>
                </a:solidFill>
              </a:rPr>
              <a:t>)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</a:rPr>
              <a:t>𝜆 = hiperparámetro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/>
        </p:nvSpPr>
        <p:spPr>
          <a:xfrm>
            <a:off x="442075" y="266100"/>
            <a:ext cx="7351800" cy="26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Prevenir el sobreajuste (II)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175" y="1182225"/>
            <a:ext cx="4434450" cy="308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/>
        </p:nvSpPr>
        <p:spPr>
          <a:xfrm>
            <a:off x="442075" y="266100"/>
            <a:ext cx="82752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polinomial como regresión lineal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0" name="Google Shape;2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25" y="1215050"/>
            <a:ext cx="450532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9215" y="4587595"/>
            <a:ext cx="1530150" cy="4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13" y="1044217"/>
            <a:ext cx="4524375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6"/>
          <p:cNvSpPr txBox="1"/>
          <p:nvPr/>
        </p:nvSpPr>
        <p:spPr>
          <a:xfrm>
            <a:off x="442075" y="266100"/>
            <a:ext cx="82752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polinomial como regresión lineal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" name="Google Shape;258;p36"/>
          <p:cNvSpPr/>
          <p:nvPr/>
        </p:nvSpPr>
        <p:spPr>
          <a:xfrm>
            <a:off x="3346025" y="3078700"/>
            <a:ext cx="571500" cy="479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"/>
          <p:cNvSpPr/>
          <p:nvPr/>
        </p:nvSpPr>
        <p:spPr>
          <a:xfrm>
            <a:off x="3848697" y="1075096"/>
            <a:ext cx="571500" cy="479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6"/>
          <p:cNvSpPr/>
          <p:nvPr/>
        </p:nvSpPr>
        <p:spPr>
          <a:xfrm>
            <a:off x="5601297" y="1075096"/>
            <a:ext cx="571500" cy="479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36"/>
          <p:cNvCxnSpPr/>
          <p:nvPr/>
        </p:nvCxnSpPr>
        <p:spPr>
          <a:xfrm>
            <a:off x="3493525" y="4323125"/>
            <a:ext cx="32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/>
        </p:nvSpPr>
        <p:spPr>
          <a:xfrm>
            <a:off x="442075" y="266100"/>
            <a:ext cx="82752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lineal: solución de mínimos cuadrados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Dataset: 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Función de costo: </a:t>
            </a:r>
            <a:endParaRPr sz="1800"/>
          </a:p>
        </p:txBody>
      </p:sp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755" y="1233444"/>
            <a:ext cx="4771118" cy="383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3847" y="1616925"/>
            <a:ext cx="4749431" cy="7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4025" y="2588100"/>
            <a:ext cx="6642900" cy="23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/>
          <p:nvPr/>
        </p:nvSpPr>
        <p:spPr>
          <a:xfrm>
            <a:off x="967875" y="3843800"/>
            <a:ext cx="7060800" cy="109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7"/>
          <p:cNvSpPr txBox="1"/>
          <p:nvPr/>
        </p:nvSpPr>
        <p:spPr>
          <a:xfrm>
            <a:off x="5513780" y="4850415"/>
            <a:ext cx="3636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</a:rPr>
              <a:t>Petersen &amp; Pedersen, The matrix cookbook (2012)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Elección de </a:t>
            </a:r>
            <a:r>
              <a:rPr b="1" i="1" lang="es" sz="2400">
                <a:solidFill>
                  <a:srgbClr val="980000"/>
                </a:solidFill>
              </a:rPr>
              <a:t>hiperparámetros</a:t>
            </a:r>
            <a:r>
              <a:rPr b="1" lang="es" sz="2400">
                <a:solidFill>
                  <a:srgbClr val="980000"/>
                </a:solidFill>
              </a:rPr>
              <a:t> 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Dividir el conjunto total de ejemplos en tres subconjuntos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Entrenamiento</a:t>
            </a:r>
            <a:r>
              <a:rPr lang="es" sz="1600"/>
              <a:t>: aprendizaje de variables del modelo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Validación</a:t>
            </a:r>
            <a:r>
              <a:rPr lang="es" sz="1600"/>
              <a:t>: ajuste/elección de hiperparámetros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Test</a:t>
            </a:r>
            <a:r>
              <a:rPr lang="es" sz="1600"/>
              <a:t>: estimación </a:t>
            </a:r>
            <a:r>
              <a:rPr lang="es" sz="1600" u="sng"/>
              <a:t>final</a:t>
            </a:r>
            <a:r>
              <a:rPr lang="es" sz="1600"/>
              <a:t> de la performance del modelo entrenado (y con hiperparámetros elegidos adecuadamente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7" name="Google Shape;277;p38"/>
          <p:cNvSpPr txBox="1"/>
          <p:nvPr/>
        </p:nvSpPr>
        <p:spPr>
          <a:xfrm>
            <a:off x="1996300" y="3117975"/>
            <a:ext cx="5151300" cy="603000"/>
          </a:xfrm>
          <a:prstGeom prst="rect">
            <a:avLst/>
          </a:prstGeom>
          <a:solidFill>
            <a:srgbClr val="CCCCCC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Datos</a:t>
            </a:r>
            <a:endParaRPr b="1"/>
          </a:p>
        </p:txBody>
      </p:sp>
      <p:sp>
        <p:nvSpPr>
          <p:cNvPr id="278" name="Google Shape;278;p38"/>
          <p:cNvSpPr txBox="1"/>
          <p:nvPr/>
        </p:nvSpPr>
        <p:spPr>
          <a:xfrm>
            <a:off x="6056850" y="4183800"/>
            <a:ext cx="1090800" cy="603000"/>
          </a:xfrm>
          <a:prstGeom prst="rect">
            <a:avLst/>
          </a:prstGeom>
          <a:solidFill>
            <a:srgbClr val="E6B8AF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Test</a:t>
            </a:r>
            <a:endParaRPr b="1"/>
          </a:p>
        </p:txBody>
      </p:sp>
      <p:sp>
        <p:nvSpPr>
          <p:cNvPr id="279" name="Google Shape;279;p38"/>
          <p:cNvSpPr txBox="1"/>
          <p:nvPr/>
        </p:nvSpPr>
        <p:spPr>
          <a:xfrm>
            <a:off x="1996350" y="4183800"/>
            <a:ext cx="2575500" cy="6030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Entrenamiento</a:t>
            </a:r>
            <a:endParaRPr b="1"/>
          </a:p>
        </p:txBody>
      </p:sp>
      <p:sp>
        <p:nvSpPr>
          <p:cNvPr id="280" name="Google Shape;280;p38"/>
          <p:cNvSpPr txBox="1"/>
          <p:nvPr/>
        </p:nvSpPr>
        <p:spPr>
          <a:xfrm>
            <a:off x="4571850" y="4183800"/>
            <a:ext cx="1485000" cy="6030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Validación</a:t>
            </a:r>
            <a:endParaRPr b="1"/>
          </a:p>
        </p:txBody>
      </p:sp>
      <p:sp>
        <p:nvSpPr>
          <p:cNvPr id="281" name="Google Shape;281;p38"/>
          <p:cNvSpPr/>
          <p:nvPr/>
        </p:nvSpPr>
        <p:spPr>
          <a:xfrm rot="5400000">
            <a:off x="4434600" y="3823838"/>
            <a:ext cx="274800" cy="25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idx="4294967295" type="ctrTitle"/>
          </p:nvPr>
        </p:nvSpPr>
        <p:spPr>
          <a:xfrm>
            <a:off x="671250" y="2222250"/>
            <a:ext cx="78015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Clasificación binaria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Disponemos de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/>
              <a:t> pares de entrenamiento (observaciones)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	con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ϵ{-1, +1}.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Aprender una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 tal que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	es decir: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 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s" sz="1800"/>
              <a:t> para una clasificación correcta.</a:t>
            </a:r>
            <a:endParaRPr sz="1800"/>
          </a:p>
        </p:txBody>
      </p:sp>
      <p:pic>
        <p:nvPicPr>
          <p:cNvPr id="292" name="Google Shape;2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000" y="1511850"/>
            <a:ext cx="3922000" cy="3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510" y="3145225"/>
            <a:ext cx="2342975" cy="7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Separabilidad lineal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9" name="Google Shape;2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874" y="1107624"/>
            <a:ext cx="5428075" cy="36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 txBox="1"/>
          <p:nvPr/>
        </p:nvSpPr>
        <p:spPr>
          <a:xfrm>
            <a:off x="505475" y="1702675"/>
            <a:ext cx="22524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linealmente separable</a:t>
            </a:r>
            <a:endParaRPr sz="1800"/>
          </a:p>
        </p:txBody>
      </p:sp>
      <p:sp>
        <p:nvSpPr>
          <p:cNvPr id="301" name="Google Shape;301;p41"/>
          <p:cNvSpPr txBox="1"/>
          <p:nvPr/>
        </p:nvSpPr>
        <p:spPr>
          <a:xfrm>
            <a:off x="505475" y="3380375"/>
            <a:ext cx="22524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no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linealmente separable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4836759" y="1101683"/>
            <a:ext cx="1994700" cy="1250400"/>
          </a:xfrm>
          <a:prstGeom prst="rect">
            <a:avLst/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Computadora</a:t>
            </a:r>
            <a:endParaRPr b="1" sz="1800"/>
          </a:p>
        </p:txBody>
      </p:sp>
      <p:cxnSp>
        <p:nvCxnSpPr>
          <p:cNvPr id="86" name="Google Shape;86;p15"/>
          <p:cNvCxnSpPr/>
          <p:nvPr/>
        </p:nvCxnSpPr>
        <p:spPr>
          <a:xfrm>
            <a:off x="6831448" y="1722458"/>
            <a:ext cx="515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/>
          <p:nvPr/>
        </p:nvCxnSpPr>
        <p:spPr>
          <a:xfrm>
            <a:off x="3958648" y="1485308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/>
          <p:nvPr/>
        </p:nvCxnSpPr>
        <p:spPr>
          <a:xfrm>
            <a:off x="3958648" y="1996058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 txBox="1"/>
          <p:nvPr/>
        </p:nvSpPr>
        <p:spPr>
          <a:xfrm>
            <a:off x="7435365" y="1489713"/>
            <a:ext cx="14829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Salida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(predicción)</a:t>
            </a:r>
            <a:endParaRPr b="1"/>
          </a:p>
        </p:txBody>
      </p:sp>
      <p:sp>
        <p:nvSpPr>
          <p:cNvPr id="90" name="Google Shape;90;p15"/>
          <p:cNvSpPr txBox="1"/>
          <p:nvPr/>
        </p:nvSpPr>
        <p:spPr>
          <a:xfrm>
            <a:off x="2843486" y="1722458"/>
            <a:ext cx="1046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Programa</a:t>
            </a:r>
            <a:br>
              <a:rPr b="1" lang="es"/>
            </a:br>
            <a:r>
              <a:rPr b="1" lang="es"/>
              <a:t>(modelo)</a:t>
            </a:r>
            <a:endParaRPr b="1"/>
          </a:p>
        </p:txBody>
      </p:sp>
      <p:sp>
        <p:nvSpPr>
          <p:cNvPr id="91" name="Google Shape;91;p15"/>
          <p:cNvSpPr txBox="1"/>
          <p:nvPr/>
        </p:nvSpPr>
        <p:spPr>
          <a:xfrm>
            <a:off x="3020350" y="1248175"/>
            <a:ext cx="938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Datos</a:t>
            </a:r>
            <a:endParaRPr b="1"/>
          </a:p>
        </p:txBody>
      </p:sp>
      <p:sp>
        <p:nvSpPr>
          <p:cNvPr id="92" name="Google Shape;92;p15"/>
          <p:cNvSpPr txBox="1"/>
          <p:nvPr/>
        </p:nvSpPr>
        <p:spPr>
          <a:xfrm>
            <a:off x="2369486" y="2935975"/>
            <a:ext cx="1994700" cy="1250400"/>
          </a:xfrm>
          <a:prstGeom prst="rect">
            <a:avLst/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Computadora</a:t>
            </a:r>
            <a:endParaRPr b="1" sz="1800"/>
          </a:p>
        </p:txBody>
      </p:sp>
      <p:cxnSp>
        <p:nvCxnSpPr>
          <p:cNvPr id="93" name="Google Shape;93;p15"/>
          <p:cNvCxnSpPr>
            <a:stCxn id="92" idx="0"/>
          </p:cNvCxnSpPr>
          <p:nvPr/>
        </p:nvCxnSpPr>
        <p:spPr>
          <a:xfrm rot="10800000">
            <a:off x="3366836" y="2258575"/>
            <a:ext cx="0" cy="67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/>
          <p:nvPr/>
        </p:nvCxnSpPr>
        <p:spPr>
          <a:xfrm>
            <a:off x="1491375" y="331960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/>
          <p:nvPr/>
        </p:nvCxnSpPr>
        <p:spPr>
          <a:xfrm>
            <a:off x="1491375" y="3830350"/>
            <a:ext cx="87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 txBox="1"/>
          <p:nvPr/>
        </p:nvSpPr>
        <p:spPr>
          <a:xfrm>
            <a:off x="747888" y="3556750"/>
            <a:ext cx="743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Salida</a:t>
            </a:r>
            <a:endParaRPr b="1"/>
          </a:p>
        </p:txBody>
      </p:sp>
      <p:sp>
        <p:nvSpPr>
          <p:cNvPr id="97" name="Google Shape;97;p15"/>
          <p:cNvSpPr txBox="1"/>
          <p:nvPr/>
        </p:nvSpPr>
        <p:spPr>
          <a:xfrm>
            <a:off x="747988" y="3082450"/>
            <a:ext cx="743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Datos</a:t>
            </a:r>
            <a:endParaRPr b="1"/>
          </a:p>
        </p:txBody>
      </p:sp>
      <p:sp>
        <p:nvSpPr>
          <p:cNvPr id="98" name="Google Shape;98;p15"/>
          <p:cNvSpPr txBox="1"/>
          <p:nvPr/>
        </p:nvSpPr>
        <p:spPr>
          <a:xfrm>
            <a:off x="76200" y="0"/>
            <a:ext cx="9067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Aprendizaje automático: entrenamiento</a:t>
            </a:r>
            <a:r>
              <a:rPr b="1" lang="es" sz="2400">
                <a:solidFill>
                  <a:srgbClr val="980000"/>
                </a:solidFill>
              </a:rPr>
              <a:t> vs. evaluación</a:t>
            </a:r>
            <a:endParaRPr b="1" sz="2400">
              <a:solidFill>
                <a:srgbClr val="980000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618646" y="3035321"/>
            <a:ext cx="878100" cy="110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385500" y="4143221"/>
            <a:ext cx="14829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Muestras de entrenamiento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2911254" y="1248175"/>
            <a:ext cx="1046700" cy="47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2748100" y="630775"/>
            <a:ext cx="14829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Muestras de evaluación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Clasificadores lineales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entrada es un vector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/>
              <a:t> de dimensionalidad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salida es una etiqueta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ϵ{-1, +1}</a:t>
            </a:r>
            <a:r>
              <a:rPr lang="es" sz="1800"/>
              <a:t> 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Clasificador = función de predicción + función de decisión</a:t>
            </a:r>
            <a:endParaRPr sz="18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s" sz="1800"/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/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/>
              <a:t>)) → {-1, +1}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Función de predicción </a:t>
            </a:r>
            <a:r>
              <a:rPr b="1" lang="es" sz="1800"/>
              <a:t>lineal</a:t>
            </a:r>
            <a:endParaRPr b="1"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Función de decisión</a:t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sign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)) =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sign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3"/>
          <p:cNvPicPr preferRelativeResize="0"/>
          <p:nvPr/>
        </p:nvPicPr>
        <p:blipFill rotWithShape="1">
          <a:blip r:embed="rId3">
            <a:alphaModFix/>
          </a:blip>
          <a:srcRect b="3331" l="1179" r="2108" t="3619"/>
          <a:stretch/>
        </p:blipFill>
        <p:spPr>
          <a:xfrm>
            <a:off x="3172950" y="189575"/>
            <a:ext cx="5677900" cy="450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650" y="1710050"/>
            <a:ext cx="4104400" cy="29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984729" y="2141521"/>
            <a:ext cx="3002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puntos en la frontera de decisión (FS)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4" name="Google Shape;314;p43"/>
          <p:cNvSpPr txBox="1"/>
          <p:nvPr/>
        </p:nvSpPr>
        <p:spPr>
          <a:xfrm>
            <a:off x="2466025" y="3115850"/>
            <a:ext cx="1937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es ortogonal a la FS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5" name="Google Shape;315;p43"/>
          <p:cNvSpPr txBox="1"/>
          <p:nvPr/>
        </p:nvSpPr>
        <p:spPr>
          <a:xfrm>
            <a:off x="117569" y="3688904"/>
            <a:ext cx="332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si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6" name="Google Shape;316;p43"/>
          <p:cNvSpPr txBox="1"/>
          <p:nvPr/>
        </p:nvSpPr>
        <p:spPr>
          <a:xfrm>
            <a:off x="108008" y="4232148"/>
            <a:ext cx="332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si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7" name="Google Shape;317;p43"/>
          <p:cNvSpPr txBox="1"/>
          <p:nvPr/>
        </p:nvSpPr>
        <p:spPr>
          <a:xfrm>
            <a:off x="651000" y="3688625"/>
            <a:ext cx="8787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en la FS,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8" name="Google Shape;318;p43"/>
          <p:cNvSpPr txBox="1"/>
          <p:nvPr/>
        </p:nvSpPr>
        <p:spPr>
          <a:xfrm>
            <a:off x="3013169" y="4232148"/>
            <a:ext cx="332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algoritmo del "perceptrón"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Propuesto por Rosemblatt en 1958</a:t>
            </a:r>
            <a:endParaRPr sz="1800"/>
          </a:p>
          <a:p>
            <a:pPr indent="-342900" lvl="0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objetivo es encontrar un hiperplano de separación. </a:t>
            </a:r>
            <a:r>
              <a:rPr b="1" lang="es" sz="1800"/>
              <a:t>Si los datos son linealmente separables, lo encuentra.</a:t>
            </a:r>
            <a:endParaRPr sz="1800"/>
          </a:p>
          <a:p>
            <a:pPr indent="-342900" lvl="0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Es un algoritmo </a:t>
            </a:r>
            <a:r>
              <a:rPr i="1" lang="es" sz="1800"/>
              <a:t>online</a:t>
            </a:r>
            <a:r>
              <a:rPr lang="es" sz="1800"/>
              <a:t> (procesa un ejemplo a la vez)</a:t>
            </a:r>
            <a:endParaRPr sz="1800"/>
          </a:p>
          <a:p>
            <a:pPr indent="-342900" lvl="0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Muchas variantes ...</a:t>
            </a:r>
            <a:endParaRPr sz="1800"/>
          </a:p>
        </p:txBody>
      </p:sp>
      <p:pic>
        <p:nvPicPr>
          <p:cNvPr id="324" name="Google Shape;3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94" y="1108990"/>
            <a:ext cx="2782100" cy="27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algoritmo del "perceptrón"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Entrada: 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una secuencia de pares de entrenamiento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), 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 ...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/>
              <a:t>Una tasa de aprendizaje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s" sz="1800"/>
              <a:t>(número pequeño y menor a 1)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Algoritmo: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Inicializar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(0)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ϵℝ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Para cada ejemplo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Predecir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=sign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Si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' ≠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(t+1)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← 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algoritmo del "perceptrón"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Entrada: 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una secuencia de pares de entrenamiento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), 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 ...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/>
              <a:t>Una tasa de aprendizaje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s" sz="1800"/>
              <a:t>(número pequeño y menor a 1)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Algoritmo: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Inicializar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(0)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ϵℝ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Para cada ejemplo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Predecir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=sign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Si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' ≠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(t+1)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← 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algoritmo del "perceptrón"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Entrada: 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una secuencia de pares de entrenamiento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), 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 ...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/>
              <a:t>Una tasa de aprendizaje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i="1" lang="es" sz="1800"/>
              <a:t> </a:t>
            </a:r>
            <a:r>
              <a:rPr lang="es" sz="1800"/>
              <a:t>(número pequeño y menor a 1)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Algoritmo: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Inicializar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(0)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ϵℝ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Para cada ejemplo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Predecir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=sign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Si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' ≠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(t+1)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← 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47"/>
          <p:cNvSpPr txBox="1"/>
          <p:nvPr/>
        </p:nvSpPr>
        <p:spPr>
          <a:xfrm>
            <a:off x="4806500" y="2412125"/>
            <a:ext cx="4141500" cy="25983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Actualiza solo cuando comete un error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Error en positivos: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(t+1)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← 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Error en negativos: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(t+1)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← 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Si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≤ 0</a:t>
            </a:r>
            <a:r>
              <a:rPr lang="es" sz="1800"/>
              <a:t> → error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Dinámica de actualización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Error en ejemplo </a:t>
            </a:r>
            <a:r>
              <a:rPr b="1" lang="es" sz="1800"/>
              <a:t>positivo</a:t>
            </a:r>
            <a:r>
              <a:rPr lang="es" sz="1800"/>
              <a:t>:</a:t>
            </a:r>
            <a:endParaRPr sz="1800"/>
          </a:p>
        </p:txBody>
      </p:sp>
      <p:pic>
        <p:nvPicPr>
          <p:cNvPr id="346" name="Google Shape;3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840113"/>
            <a:ext cx="69342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Dinámica de actualización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Error en ejemplo </a:t>
            </a:r>
            <a:r>
              <a:rPr b="1" lang="es" sz="1800"/>
              <a:t>negativo</a:t>
            </a:r>
            <a:r>
              <a:rPr lang="es" sz="1800"/>
              <a:t>:</a:t>
            </a:r>
            <a:endParaRPr sz="1800"/>
          </a:p>
        </p:txBody>
      </p:sp>
      <p:pic>
        <p:nvPicPr>
          <p:cNvPr id="352" name="Google Shape;3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875" y="1821500"/>
            <a:ext cx="6978224" cy="31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algoritmo "estándar"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Dado un conjunto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s" sz="1800"/>
              <a:t>={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, i=1, ..., N},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/>
              <a:t>i </a:t>
            </a:r>
            <a:r>
              <a:rPr lang="es" sz="1800"/>
              <a:t>∊ {-1, +1}, taza de entrenamiento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s" sz="1800"/>
              <a:t> y número de épocas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Inicializar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(0)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Para época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s" sz="1800"/>
              <a:t>=1, …,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i="1" lang="es" sz="1800"/>
              <a:t>barajar</a:t>
            </a:r>
            <a:r>
              <a:rPr lang="es" sz="1800"/>
              <a:t> el conjunto de entrenamiento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s" sz="1800"/>
              <a:t>Para cada muestra de entrenamiento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∊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1800"/>
              <a:t>si 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(t)T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≤ 0</a:t>
            </a:r>
            <a:r>
              <a:rPr lang="es" sz="1800"/>
              <a:t>, actualizar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(t+1)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← 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Retornar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Predicción:</a:t>
            </a:r>
            <a:r>
              <a:rPr lang="es" sz="1800"/>
              <a:t> </a:t>
            </a:r>
            <a:r>
              <a:rPr i="1" lang="es" sz="1800"/>
              <a:t>sgn</a:t>
            </a:r>
            <a:r>
              <a:rPr lang="es" sz="1800"/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x)</a:t>
            </a:r>
            <a:endParaRPr sz="1800"/>
          </a:p>
        </p:txBody>
      </p:sp>
      <p:sp>
        <p:nvSpPr>
          <p:cNvPr id="358" name="Google Shape;358;p50"/>
          <p:cNvSpPr txBox="1"/>
          <p:nvPr/>
        </p:nvSpPr>
        <p:spPr>
          <a:xfrm>
            <a:off x="6160050" y="1932300"/>
            <a:ext cx="1899600" cy="400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Average"/>
                <a:ea typeface="Average"/>
                <a:cs typeface="Average"/>
                <a:sym typeface="Average"/>
              </a:rPr>
              <a:t>r</a:t>
            </a:r>
            <a:r>
              <a:rPr lang="es"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i="1" lang="es">
                <a:latin typeface="Average"/>
                <a:ea typeface="Average"/>
                <a:cs typeface="Average"/>
                <a:sym typeface="Average"/>
              </a:rPr>
              <a:t>T</a:t>
            </a:r>
            <a:r>
              <a:rPr lang="es"/>
              <a:t> : hiperparámetros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/>
          <p:nvPr/>
        </p:nvSpPr>
        <p:spPr>
          <a:xfrm>
            <a:off x="896089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¿Cuál es el mejor </a:t>
            </a:r>
            <a:r>
              <a:rPr b="1" i="1" lang="es" sz="24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lang="es" sz="2400">
                <a:solidFill>
                  <a:srgbClr val="980000"/>
                </a:solidFill>
              </a:rPr>
              <a:t>?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/>
            </a:br>
            <a:r>
              <a:rPr lang="es" sz="1600"/>
              <a:t>Solución de </a:t>
            </a:r>
            <a:r>
              <a:rPr b="1" lang="es" sz="1600"/>
              <a:t>margen máximo</a:t>
            </a:r>
            <a:r>
              <a:rPr lang="es" sz="1600"/>
              <a:t>: el hiperplano más estable ante perturbaciones de la entrada</a:t>
            </a:r>
            <a:endParaRPr sz="1600"/>
          </a:p>
        </p:txBody>
      </p:sp>
      <p:pic>
        <p:nvPicPr>
          <p:cNvPr id="364" name="Google Shape;364;p51"/>
          <p:cNvPicPr preferRelativeResize="0"/>
          <p:nvPr/>
        </p:nvPicPr>
        <p:blipFill rotWithShape="1">
          <a:blip r:embed="rId3">
            <a:alphaModFix/>
          </a:blip>
          <a:srcRect b="16646" l="9683" r="22744" t="12607"/>
          <a:stretch/>
        </p:blipFill>
        <p:spPr>
          <a:xfrm>
            <a:off x="2168588" y="964650"/>
            <a:ext cx="4806826" cy="30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Sobre "aprendizaje"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/>
              <a:t>Se puede ver como la utilización directa o indirecta de la experiencia para aproximar una determinada función.</a:t>
            </a:r>
            <a:br>
              <a:rPr lang="es" sz="1800"/>
            </a:b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aproximación de dicha función corresponde a una búsqueda en un espacio de hipótesis (espacio de funciones) por aquella que mejor prediga el comportamiento de </a:t>
            </a:r>
            <a:r>
              <a:rPr b="1" lang="es" sz="1800"/>
              <a:t>datos nuevos</a:t>
            </a:r>
            <a:r>
              <a:rPr lang="es" sz="1800"/>
              <a:t>.</a:t>
            </a:r>
            <a:br>
              <a:rPr lang="es" sz="1800"/>
            </a:b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Distintos métodos de aprendizaje automático asumen distintos espacios de hipótesis o utilizan distintas estrategias de búsqueda.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Generalización en clasificación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Complejidad del modelo ⇔ complejidad de la frontera de decisión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70" name="Google Shape;370;p52"/>
          <p:cNvPicPr preferRelativeResize="0"/>
          <p:nvPr/>
        </p:nvPicPr>
        <p:blipFill rotWithShape="1">
          <a:blip r:embed="rId3">
            <a:alphaModFix/>
          </a:blip>
          <a:srcRect b="34677" l="19601" r="0" t="17714"/>
          <a:stretch/>
        </p:blipFill>
        <p:spPr>
          <a:xfrm>
            <a:off x="1929500" y="1659475"/>
            <a:ext cx="5285000" cy="321792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2"/>
          <p:cNvSpPr txBox="1"/>
          <p:nvPr/>
        </p:nvSpPr>
        <p:spPr>
          <a:xfrm>
            <a:off x="902400" y="2278350"/>
            <a:ext cx="10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Regresión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2" name="Google Shape;372;p52"/>
          <p:cNvSpPr txBox="1"/>
          <p:nvPr/>
        </p:nvSpPr>
        <p:spPr>
          <a:xfrm>
            <a:off x="742250" y="3863775"/>
            <a:ext cx="11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Clasificación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Tipos de problemas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Aprendizaje supervisado (inductivo)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Datos de entrenamiento + salida esperada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Aprendizaje no supervisado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Datos de entrenamiento (sin salida esperada)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Aprendizaje semi-supervisado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Datos de entrenamiento + </a:t>
            </a:r>
            <a:r>
              <a:rPr b="1" lang="es" sz="1800"/>
              <a:t>pocas</a:t>
            </a:r>
            <a:r>
              <a:rPr lang="es" sz="1800"/>
              <a:t> salida esperadas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Aprendizaje auto-supervisado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Datos de entrenamiento auto generados (</a:t>
            </a:r>
            <a:r>
              <a:rPr i="1" lang="es" sz="1800"/>
              <a:t>tareas pretexto</a:t>
            </a:r>
            <a:r>
              <a:rPr lang="es" sz="1800"/>
              <a:t>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Aprendizaje por refuerzo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"Recompensas" por secuencias de acciones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</a:t>
            </a:r>
            <a:r>
              <a:rPr b="1" lang="es" sz="2400">
                <a:solidFill>
                  <a:srgbClr val="980000"/>
                </a:solidFill>
              </a:rPr>
              <a:t>prendizaje supervisado: regresión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Dados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Aprender una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r>
              <a:rPr lang="es" sz="1800"/>
              <a:t> que permita predecir y a partir de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Si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/>
              <a:t> está en         →    </a:t>
            </a:r>
            <a:r>
              <a:rPr b="1" lang="es" sz="1800"/>
              <a:t>regresión</a:t>
            </a:r>
            <a:endParaRPr b="1" sz="18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032" y="1117573"/>
            <a:ext cx="2791625" cy="2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789" y="1967429"/>
            <a:ext cx="291000" cy="1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8275" y="2485575"/>
            <a:ext cx="3264971" cy="24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4903925" y="2906350"/>
            <a:ext cx="450000" cy="27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Aprendizaje supervisado: clasificación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Dados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Aprender una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r>
              <a:rPr lang="es" sz="1800"/>
              <a:t> que permita predecir y a partir de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Si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/>
              <a:t> es categórica   →    </a:t>
            </a:r>
            <a:r>
              <a:rPr b="1" lang="es" sz="1800"/>
              <a:t>clasificación</a:t>
            </a:r>
            <a:endParaRPr b="1" sz="180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032" y="1117573"/>
            <a:ext cx="2791625" cy="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1658325" y="4983875"/>
            <a:ext cx="1605000" cy="12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425" y="2659205"/>
            <a:ext cx="7351800" cy="2448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Aprendizaje no supervisado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Dados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Aprender la estructura interna de los datos</a:t>
            </a:r>
            <a:endParaRPr sz="1800"/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p.ej. </a:t>
            </a:r>
            <a:r>
              <a:rPr i="1" lang="es" sz="1800"/>
              <a:t>clustering</a:t>
            </a:r>
            <a:endParaRPr sz="180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591" y="1152857"/>
            <a:ext cx="1572071" cy="3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575" y="2571750"/>
            <a:ext cx="5092100" cy="25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>
            <a:off x="2399675" y="2963725"/>
            <a:ext cx="267600" cy="27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4942175" y="2963725"/>
            <a:ext cx="267600" cy="27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4482700" y="3603700"/>
            <a:ext cx="267600" cy="27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20"/>
          <p:cNvCxnSpPr/>
          <p:nvPr/>
        </p:nvCxnSpPr>
        <p:spPr>
          <a:xfrm>
            <a:off x="4177896" y="3728833"/>
            <a:ext cx="7647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Aprendizaje auto supervisado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Dados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Utilizar estructura interna para generar </a:t>
            </a:r>
            <a:r>
              <a:rPr i="1" lang="es" sz="1800"/>
              <a:t>tareas pretexto</a:t>
            </a:r>
            <a:endParaRPr sz="1800"/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p.ej.: predecir siguiente elemento en una secuencia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(pre)entrenar para aprender a representar bien los datos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Adaptar a la tarea de interés (regresión, clasificación, …)</a:t>
            </a:r>
            <a:endParaRPr sz="180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591" y="1152857"/>
            <a:ext cx="1572071" cy="3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498" y="3195606"/>
            <a:ext cx="7027800" cy="18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