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Average"/>
      <p:regular r:id="rId63"/>
    </p:embeddedFont>
    <p:embeddedFont>
      <p:font typeface="Oswald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B6E6AD-191C-4D3D-A88E-C623108D739D}">
  <a:tblStyle styleId="{61B6E6AD-191C-4D3D-A88E-C623108D73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Oswald-regular.fntdata"/><Relationship Id="rId63" Type="http://schemas.openxmlformats.org/officeDocument/2006/relationships/font" Target="fonts/Average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Oswa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0ddf7efe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0ddf7efe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0ddf7ef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0ddf7ef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ddf7efe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0ddf7ef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ddf7ef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ddf7ef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0ddf7efe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0ddf7efe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0ddf7efe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0ddf7ef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0ddf7efe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0ddf7ef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5d209d97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5d209d97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5d209d97_1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5d209d97_1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5d209d97_1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5d209d97_1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853cc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853cc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5d209d97_1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5d209d97_1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5d209d97_1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5d209d97_1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95d209d97_1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95d209d97_1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5d209d97_1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95d209d97_1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6de66c7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6de66c7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6de66c7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6de66c7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6de66c7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6de66c7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6de66c7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6de66c7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6de66c73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6de66c7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6de66c73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6de66c73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853cc8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853cc8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6de66c73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6de66c7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0f208a7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0f208a7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0f208a7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0f208a7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0f208a7a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0f208a7a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0f208a7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0f208a7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f208a7a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f208a7a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0f208a7a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0f208a7a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0f208a7a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0f208a7a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0f208a7a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0f208a7a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b5a5ef34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b5a5ef34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b853cc8e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b853cc8e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0ddf7efe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0ddf7efe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0ddf7efe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0ddf7efe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ddf7efe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ddf7efe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b5a5ef34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b5a5ef34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b5a5ef34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b5a5ef34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0ddf7efe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0ddf7efe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0ddf7efe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0ddf7efe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0ddf7ef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0ddf7ef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0ddf7efe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0ddf7efe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0ddf7efe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0ddf7efe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853cc8e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853cc8e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25c5a934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25c5a934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25c5a934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25c5a934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25c5a93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25c5a93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25c5a934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25c5a934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25c5a934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25c5a934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25c5a934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25c5a934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0ddf7efe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0ddf7efe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b5a5ef34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b5a5ef34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b5a5ef3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b5a5ef3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b853cc8e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b853cc8e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b5a5ef34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b5a5ef34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aprendizaje automático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#2. Modelos probabilísticos y no paramétricos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442075" y="266100"/>
            <a:ext cx="8275200" cy="4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logística. Función de costo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¿Y si usamos error cuadrático?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pero el modelo de regresión logística no es lineal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problema de optimización no tiene solución en forma cerrada</a:t>
            </a:r>
            <a:endParaRPr sz="1800"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61072" l="21170" r="22985" t="21024"/>
          <a:stretch/>
        </p:blipFill>
        <p:spPr>
          <a:xfrm>
            <a:off x="2479825" y="1527525"/>
            <a:ext cx="3800776" cy="8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38039" l="29115" r="31427" t="46966"/>
          <a:stretch/>
        </p:blipFill>
        <p:spPr>
          <a:xfrm>
            <a:off x="2912975" y="2913575"/>
            <a:ext cx="2685451" cy="7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442075" y="266100"/>
            <a:ext cx="8275200" cy="4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logística. Función de costo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Conjunto de entrenamiento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: observaciones discretas ￫ muestras de una distribución Bernoulli</a:t>
            </a:r>
            <a:br>
              <a:rPr lang="es" sz="1800"/>
            </a:br>
            <a:br>
              <a:rPr lang="es" sz="1800"/>
            </a:br>
            <a:br>
              <a:rPr lang="es" sz="1800"/>
            </a:br>
            <a:br>
              <a:rPr lang="es" sz="1800"/>
            </a:b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Encontrar el 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/>
              <a:t> que maximice la verosimilitud de las etiquetas en el conjunto de entrenamiento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79683" l="24278" r="7467" t="10693"/>
          <a:stretch/>
        </p:blipFill>
        <p:spPr>
          <a:xfrm>
            <a:off x="3833646" y="996904"/>
            <a:ext cx="4948600" cy="4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46660" l="23072" r="20321" t="28721"/>
          <a:stretch/>
        </p:blipFill>
        <p:spPr>
          <a:xfrm>
            <a:off x="2447335" y="2003582"/>
            <a:ext cx="3827316" cy="11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8185" l="1258" r="5545" t="67196"/>
          <a:stretch/>
        </p:blipFill>
        <p:spPr>
          <a:xfrm>
            <a:off x="978675" y="3888100"/>
            <a:ext cx="6879700" cy="1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041" y="2062683"/>
            <a:ext cx="2753091" cy="28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442075" y="266100"/>
            <a:ext cx="8275200" cy="4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Función de costo. Intuición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función de costo:</a:t>
            </a:r>
            <a:br>
              <a:rPr lang="es" sz="1800"/>
            </a:br>
            <a:br>
              <a:rPr lang="es" sz="1800"/>
            </a:br>
            <a:br>
              <a:rPr lang="es" sz="1800"/>
            </a:br>
            <a:br>
              <a:rPr lang="es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podemos expresar como: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donde: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70682" l="0" r="0" t="9707"/>
          <a:stretch/>
        </p:blipFill>
        <p:spPr>
          <a:xfrm>
            <a:off x="1263369" y="1446050"/>
            <a:ext cx="6660575" cy="9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45410" l="7030" r="9566" t="37134"/>
          <a:stretch/>
        </p:blipFill>
        <p:spPr>
          <a:xfrm>
            <a:off x="1412825" y="4135975"/>
            <a:ext cx="5554976" cy="8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17421" l="18757" r="25317" t="64228"/>
          <a:stretch/>
        </p:blipFill>
        <p:spPr>
          <a:xfrm>
            <a:off x="2327825" y="2870650"/>
            <a:ext cx="3724974" cy="88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442075" y="266100"/>
            <a:ext cx="8275200" cy="4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Función de costo. Intuición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Caso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=1</a:t>
            </a:r>
            <a:br>
              <a:rPr lang="es" sz="1800"/>
            </a:br>
            <a:endParaRPr sz="1800"/>
          </a:p>
          <a:p>
            <a:pPr indent="-342900" lvl="0" marL="3200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Costo 0 si la predicción es correcta</a:t>
            </a:r>
            <a:br>
              <a:rPr lang="es" sz="1800"/>
            </a:br>
            <a:endParaRPr sz="1800"/>
          </a:p>
          <a:p>
            <a:pPr indent="-342900" lvl="0" marL="3200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br>
              <a:rPr lang="es" sz="1800"/>
            </a:br>
            <a:endParaRPr sz="1800"/>
          </a:p>
          <a:p>
            <a:pPr indent="-342900" lvl="0" marL="3200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Captura la intuición de que mayores errores deben recibir mayores penalizaciones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65838" l="0" r="0" t="11606"/>
          <a:stretch/>
        </p:blipFill>
        <p:spPr>
          <a:xfrm>
            <a:off x="1197825" y="790075"/>
            <a:ext cx="6763700" cy="10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59894" t="54035"/>
          <a:stretch/>
        </p:blipFill>
        <p:spPr>
          <a:xfrm>
            <a:off x="442075" y="2411175"/>
            <a:ext cx="2712775" cy="22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34169" l="50641" r="10697" t="55781"/>
          <a:stretch/>
        </p:blipFill>
        <p:spPr>
          <a:xfrm>
            <a:off x="3749675" y="3203125"/>
            <a:ext cx="2614975" cy="48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442075" y="266100"/>
            <a:ext cx="8275200" cy="4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Función de costo. Intuición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Caso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=0</a:t>
            </a:r>
            <a:br>
              <a:rPr lang="es" sz="1800"/>
            </a:br>
            <a:endParaRPr sz="1800"/>
          </a:p>
          <a:p>
            <a:pPr indent="-342900" lvl="0" marL="3200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Costo 0 si la predicción es correcta</a:t>
            </a:r>
            <a:br>
              <a:rPr lang="es" sz="1800"/>
            </a:br>
            <a:endParaRPr sz="1800"/>
          </a:p>
          <a:p>
            <a:pPr indent="-342900" lvl="0" marL="3200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br>
              <a:rPr lang="es" sz="1800"/>
            </a:br>
            <a:endParaRPr sz="1800"/>
          </a:p>
          <a:p>
            <a:pPr indent="-342900" lvl="0" marL="3200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Captura la intuición de que mayores errores deben recibir mayores penalizaciones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59982" t="54926"/>
          <a:stretch/>
        </p:blipFill>
        <p:spPr>
          <a:xfrm>
            <a:off x="424918" y="2378175"/>
            <a:ext cx="2733274" cy="21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66632" l="7890" r="6996" t="14057"/>
          <a:stretch/>
        </p:blipFill>
        <p:spPr>
          <a:xfrm>
            <a:off x="1620974" y="935750"/>
            <a:ext cx="5813451" cy="9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33601" l="50584" r="5435" t="56795"/>
          <a:stretch/>
        </p:blipFill>
        <p:spPr>
          <a:xfrm>
            <a:off x="3706474" y="3212237"/>
            <a:ext cx="3003976" cy="4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442075" y="266100"/>
            <a:ext cx="8275200" cy="4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Regularización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 igual que con regresión lineal: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68075" l="0" r="0" t="12048"/>
          <a:stretch/>
        </p:blipFill>
        <p:spPr>
          <a:xfrm>
            <a:off x="1170625" y="964100"/>
            <a:ext cx="6802774" cy="9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30616" l="22555" r="23276" t="45099"/>
          <a:stretch/>
        </p:blipFill>
        <p:spPr>
          <a:xfrm>
            <a:off x="2517851" y="2813000"/>
            <a:ext cx="3684724" cy="117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988" y="4356625"/>
            <a:ext cx="21050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6278775" y="4158025"/>
            <a:ext cx="1972200" cy="61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0000"/>
                </a:solidFill>
              </a:rPr>
              <a:t>[1:d] ￫ excluir el término constante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169" name="Google Shape;169;p27"/>
          <p:cNvCxnSpPr/>
          <p:nvPr/>
        </p:nvCxnSpPr>
        <p:spPr>
          <a:xfrm>
            <a:off x="5793975" y="3887947"/>
            <a:ext cx="484800" cy="35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442075" y="266100"/>
            <a:ext cx="8275200" cy="4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lineal vs. regresión logística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15626"/>
          <a:stretch/>
        </p:blipFill>
        <p:spPr>
          <a:xfrm>
            <a:off x="951775" y="767900"/>
            <a:ext cx="6765000" cy="40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1123925" y="886775"/>
            <a:ext cx="3144600" cy="47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Naïve Bayes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896089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Regla de Bayes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Dos formas de factorizar una distribución en dos variables: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Operando: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¿Porqué es útil?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Nos permite "revertir" el condicional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 veces una dirección es difícil de calcular, pero la otra no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Es la base de muchos modelos </a:t>
            </a:r>
            <a:endParaRPr sz="1800"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150" y="1671466"/>
            <a:ext cx="4073700" cy="39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691" y="2495544"/>
            <a:ext cx="2522626" cy="72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2213" y="2081450"/>
            <a:ext cx="14763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/>
        </p:nvSpPr>
        <p:spPr>
          <a:xfrm>
            <a:off x="896089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clasificador de Bayes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Distribución conjunta sobre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… 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Podemos definir una función de predicción de la forma: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por ejemplo: ¿cuál es la probabilidad de que una imagen represente un "5" dado el valor de sus píxeles?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Problema: ¿cómo computamos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… 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? … 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00" y="2472559"/>
            <a:ext cx="2650600" cy="4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984350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Disponemos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pares de entrenamiento (observaciones)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problema de regresión consiste en estimar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s" sz="1800"/>
              <a:t> a partir de estos datos</a:t>
            </a:r>
            <a:endParaRPr sz="1800"/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863" y="2571748"/>
            <a:ext cx="3104775" cy="23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000" y="1511850"/>
            <a:ext cx="3922000" cy="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896089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clasificador de Bayes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/>
              <a:t>… ¡Usando regla de Bayes!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Ahora podemos pensar en modelar cómo los píxeles de la imágen son "generados" dado el número "5".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800" y="1829825"/>
            <a:ext cx="4814401" cy="14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896089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Naïve Bayes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/>
              <a:t>Hipótesis: los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 son independientes dado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 en forma más general: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 los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 consisten en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valores binarios, ¿cuántos parámetros necesito especificar para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?</a:t>
            </a:r>
            <a:endParaRPr sz="1800"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900" y="1569924"/>
            <a:ext cx="4051750" cy="67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201" y="2844456"/>
            <a:ext cx="3035155" cy="53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clasificador naïve Bayes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/>
              <a:t>Dado: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Distribución a priori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 features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s" sz="1800"/>
              <a:t>condicionalmente independientes dada la clase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cada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, especificar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decisión:</a:t>
            </a:r>
            <a:endParaRPr sz="1800"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475" y="4086125"/>
            <a:ext cx="4806150" cy="9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725" y="2377550"/>
            <a:ext cx="1632225" cy="14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Estimación de parámetros por MV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 un conjunto de datos, obtener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Count(A=a, B=b)</a:t>
            </a:r>
            <a:r>
              <a:rPr lang="es" sz="1800"/>
              <a:t> , es decir, el número de ejemplos en donde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A=a</a:t>
            </a:r>
            <a:r>
              <a:rPr lang="es" sz="1800"/>
              <a:t> y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B=b</a:t>
            </a:r>
            <a:r>
              <a:rPr lang="es" sz="1800"/>
              <a:t>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MV para naïve Bayes sobre variables discretas: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Prior: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Distribución condicionales (observación):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095" y="2750349"/>
            <a:ext cx="3428719" cy="65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825" y="4153624"/>
            <a:ext cx="4878750" cy="6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Ejemplo: Clasificación de texto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Clasificación temática de artículos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¿Habla de política o de deportes? ¿Es un paper de microbiología o de física cuántica?</a:t>
            </a:r>
            <a:br>
              <a:rPr lang="es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Atribución de autoría / detección de plagio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¿Quién escribió esto? ¿Es quien dice ser?</a:t>
            </a:r>
            <a:br>
              <a:rPr lang="es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Análisis de Sentimiento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¿Habla a favor o en contra? ¿Le gustó o no le gustó?</a:t>
            </a:r>
            <a:br>
              <a:rPr lang="es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Detección de discurso de odio/discriminatorio/toxicidad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¿Es discriminatorio? ¿A qué grupo discrimina? ¿Llama a la acción?</a:t>
            </a:r>
            <a:br>
              <a:rPr lang="es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Identificación de idioma / región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¿Es castellano o portugués? ¿Es jujeño o cordobés?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Representación con Bolsas de Palabras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Forma tradicional en PLN de codificar texto</a:t>
            </a:r>
            <a:br>
              <a:rPr lang="es"/>
            </a:br>
            <a:r>
              <a:rPr lang="es"/>
              <a:t>en vectores (pre word embeddings)</a:t>
            </a:r>
            <a:br>
              <a:rPr lang="es"/>
            </a:b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Cada palabra es un feature: el valor indica la</a:t>
            </a:r>
            <a:br>
              <a:rPr lang="es"/>
            </a:br>
            <a:r>
              <a:rPr lang="es"/>
              <a:t>cantidad de veces que aparece</a:t>
            </a:r>
            <a:br>
              <a:rPr lang="es"/>
            </a:b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Alta dimensionalidad: vectores del tamaño del </a:t>
            </a:r>
            <a:br>
              <a:rPr lang="es"/>
            </a:br>
            <a:r>
              <a:rPr lang="es"/>
              <a:t>vocabulario</a:t>
            </a:r>
            <a:br>
              <a:rPr lang="es"/>
            </a:b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Dispersos: muchísimos ceros</a:t>
            </a:r>
            <a:endParaRPr sz="1200"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381075"/>
            <a:ext cx="3999900" cy="2381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Bolsas de Palabras: Ejemplo</a:t>
            </a:r>
            <a:br>
              <a:rPr lang="es"/>
            </a:br>
            <a:endParaRPr sz="1200"/>
          </a:p>
        </p:txBody>
      </p:sp>
      <p:graphicFrame>
        <p:nvGraphicFramePr>
          <p:cNvPr id="239" name="Google Shape;239;p38"/>
          <p:cNvGraphicFramePr/>
          <p:nvPr/>
        </p:nvGraphicFramePr>
        <p:xfrm>
          <a:off x="952500" y="152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{61B6E6AD-191C-4D3D-A88E-C623108D739D}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Índice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“el mejor guión”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“no es buena”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“de lo mejor”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buena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mejor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patética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guión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Regla de Bayes con Documentos y Clases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un documento d y una clase c:</a:t>
            </a:r>
            <a:br>
              <a:rPr lang="es" sz="1800"/>
            </a:br>
            <a:endParaRPr sz="1600"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550" y="1818475"/>
            <a:ext cx="5148900" cy="20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Clasificador Naive Bayes 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endParaRPr sz="1600"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49" y="1286525"/>
            <a:ext cx="4371924" cy="30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/>
          <p:nvPr/>
        </p:nvSpPr>
        <p:spPr>
          <a:xfrm>
            <a:off x="6117900" y="1371125"/>
            <a:ext cx="876900" cy="86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6208400" y="1489100"/>
            <a:ext cx="2603100" cy="615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MAP: “Maximum a posteriori”</a:t>
            </a:r>
            <a:br>
              <a:rPr lang="es">
                <a:latin typeface="Average"/>
                <a:ea typeface="Average"/>
                <a:cs typeface="Average"/>
                <a:sym typeface="Average"/>
              </a:rPr>
            </a:br>
            <a:r>
              <a:rPr lang="es">
                <a:latin typeface="Average"/>
                <a:ea typeface="Average"/>
                <a:cs typeface="Average"/>
                <a:sym typeface="Average"/>
              </a:rPr>
              <a:t>= clase más probable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6661525" y="2492550"/>
            <a:ext cx="1599300" cy="40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Regla de Bayes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6661525" y="3151075"/>
            <a:ext cx="1599300" cy="83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¡El denominador no depende de c!</a:t>
            </a:r>
            <a:br>
              <a:rPr lang="es">
                <a:latin typeface="Average"/>
                <a:ea typeface="Average"/>
                <a:cs typeface="Average"/>
                <a:sym typeface="Average"/>
              </a:rPr>
            </a:br>
            <a:r>
              <a:rPr lang="es">
                <a:latin typeface="Average"/>
                <a:ea typeface="Average"/>
                <a:cs typeface="Average"/>
                <a:sym typeface="Average"/>
              </a:rPr>
              <a:t>Lo descarto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Clasificador Naive Bayes (cont.)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endParaRPr sz="1600"/>
          </a:p>
        </p:txBody>
      </p:sp>
      <p:sp>
        <p:nvSpPr>
          <p:cNvPr id="261" name="Google Shape;261;p41"/>
          <p:cNvSpPr/>
          <p:nvPr/>
        </p:nvSpPr>
        <p:spPr>
          <a:xfrm>
            <a:off x="6117900" y="1371125"/>
            <a:ext cx="876900" cy="86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50" y="1539725"/>
            <a:ext cx="5956300" cy="20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 txBox="1"/>
          <p:nvPr/>
        </p:nvSpPr>
        <p:spPr>
          <a:xfrm>
            <a:off x="6711950" y="2393900"/>
            <a:ext cx="1600800" cy="1046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Documento d</a:t>
            </a:r>
            <a:br>
              <a:rPr lang="es">
                <a:latin typeface="Average"/>
                <a:ea typeface="Average"/>
                <a:cs typeface="Average"/>
                <a:sym typeface="Average"/>
              </a:rPr>
            </a:br>
            <a:r>
              <a:rPr lang="es">
                <a:latin typeface="Average"/>
                <a:ea typeface="Average"/>
                <a:cs typeface="Average"/>
                <a:sym typeface="Average"/>
              </a:rPr>
              <a:t>representado</a:t>
            </a:r>
            <a:br>
              <a:rPr lang="es">
                <a:latin typeface="Average"/>
                <a:ea typeface="Average"/>
                <a:cs typeface="Average"/>
                <a:sym typeface="Average"/>
              </a:rPr>
            </a:br>
            <a:r>
              <a:rPr lang="es">
                <a:latin typeface="Average"/>
                <a:ea typeface="Average"/>
                <a:cs typeface="Average"/>
                <a:sym typeface="Average"/>
              </a:rPr>
              <a:t>como features </a:t>
            </a:r>
            <a:br>
              <a:rPr lang="es">
                <a:latin typeface="Average"/>
                <a:ea typeface="Average"/>
                <a:cs typeface="Average"/>
                <a:sym typeface="Average"/>
              </a:rPr>
            </a:br>
            <a:r>
              <a:rPr lang="es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s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s">
                <a:latin typeface="Average"/>
                <a:ea typeface="Average"/>
                <a:cs typeface="Average"/>
                <a:sym typeface="Average"/>
              </a:rPr>
              <a:t>, … , x</a:t>
            </a:r>
            <a:r>
              <a:rPr baseline="-25000" lang="es">
                <a:latin typeface="Average"/>
                <a:ea typeface="Average"/>
                <a:cs typeface="Average"/>
                <a:sym typeface="Average"/>
              </a:rPr>
              <a:t>n</a:t>
            </a:r>
            <a:endParaRPr baseline="-25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Función de predicción lineal: </a:t>
            </a:r>
            <a:endParaRPr b="1" sz="16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F</a:t>
            </a:r>
            <a:r>
              <a:rPr b="1" lang="es" sz="1600"/>
              <a:t>unción de costo</a:t>
            </a:r>
            <a:r>
              <a:rPr lang="es" sz="1600"/>
              <a:t>: error cuadrático</a:t>
            </a:r>
            <a:br>
              <a:rPr lang="es" sz="1600"/>
            </a:br>
            <a:r>
              <a:rPr lang="es" sz="1600"/>
              <a:t>medida del error en la predicción de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s" sz="1600"/>
              <a:t> mediante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y(x; w)</a:t>
            </a: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¿Se podría aplicar lo mismo en clasificación?</a:t>
            </a:r>
            <a:endParaRPr sz="16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00" y="3042725"/>
            <a:ext cx="3023794" cy="80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21697" t="0"/>
          <a:stretch/>
        </p:blipFill>
        <p:spPr>
          <a:xfrm>
            <a:off x="1386277" y="1366225"/>
            <a:ext cx="422180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649" y="525400"/>
            <a:ext cx="2669424" cy="196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108" y="2654071"/>
            <a:ext cx="2613965" cy="196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Clasificador Naive Bayes (cont.)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endParaRPr sz="1600"/>
          </a:p>
        </p:txBody>
      </p:sp>
      <p:sp>
        <p:nvSpPr>
          <p:cNvPr id="269" name="Google Shape;269;p42"/>
          <p:cNvSpPr/>
          <p:nvPr/>
        </p:nvSpPr>
        <p:spPr>
          <a:xfrm>
            <a:off x="6117900" y="1371125"/>
            <a:ext cx="876900" cy="86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 txBox="1"/>
          <p:nvPr/>
        </p:nvSpPr>
        <p:spPr>
          <a:xfrm>
            <a:off x="4027700" y="2074150"/>
            <a:ext cx="2183100" cy="43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|X|</a:t>
            </a:r>
            <a:r>
              <a:rPr baseline="30000" lang="es" sz="1600"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* C parámetros!!</a:t>
            </a:r>
            <a:endParaRPr baseline="30000" sz="16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75" y="899850"/>
            <a:ext cx="6847150" cy="1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/>
          <p:nvPr/>
        </p:nvSpPr>
        <p:spPr>
          <a:xfrm rot="5400000">
            <a:off x="4915550" y="340750"/>
            <a:ext cx="407400" cy="294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2"/>
          <p:cNvSpPr/>
          <p:nvPr/>
        </p:nvSpPr>
        <p:spPr>
          <a:xfrm rot="5400000">
            <a:off x="6902600" y="1364225"/>
            <a:ext cx="407400" cy="87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2"/>
          <p:cNvSpPr txBox="1"/>
          <p:nvPr/>
        </p:nvSpPr>
        <p:spPr>
          <a:xfrm>
            <a:off x="4027700" y="2665025"/>
            <a:ext cx="2183100" cy="14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sólo se podría estimar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con un número muy muy grande de ejemplos de entrenamiento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6994800" y="2120300"/>
            <a:ext cx="1322400" cy="92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¿qué tan frecuente es la clase?</a:t>
            </a:r>
            <a:endParaRPr baseline="30000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6994800" y="3147600"/>
            <a:ext cx="1322400" cy="923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simplemente frecuencia relativa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Clasificador Naive Bayes (cont.)</a:t>
            </a:r>
            <a:br>
              <a:rPr b="1" lang="es" sz="2400">
                <a:solidFill>
                  <a:srgbClr val="980000"/>
                </a:solidFill>
              </a:rPr>
            </a:br>
            <a:r>
              <a:rPr b="1" lang="es" sz="2400">
                <a:solidFill>
                  <a:srgbClr val="980000"/>
                </a:solidFill>
              </a:rPr>
              <a:t>  Suposiciones de independencia</a:t>
            </a:r>
            <a:br>
              <a:rPr b="1" lang="es" sz="2400">
                <a:solidFill>
                  <a:srgbClr val="980000"/>
                </a:solidFill>
              </a:rPr>
            </a:b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Bag of Words:</a:t>
            </a:r>
            <a:r>
              <a:rPr lang="es" sz="1800"/>
              <a:t> el orden de las palabras no importa.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Independencia condicional “inocente” (naive):</a:t>
            </a:r>
            <a:br>
              <a:rPr b="1" lang="es" sz="1800"/>
            </a:br>
            <a:r>
              <a:rPr lang="es" sz="1800"/>
              <a:t>Las probabilidades de los features son independientes entre sí: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50" y="3373325"/>
            <a:ext cx="8044299" cy="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Clasificador Naive Bayes (cont.)</a:t>
            </a:r>
            <a:br>
              <a:rPr b="1" lang="es" sz="2400">
                <a:solidFill>
                  <a:srgbClr val="980000"/>
                </a:solidFill>
              </a:rPr>
            </a:br>
            <a:r>
              <a:rPr b="1" lang="es" sz="2400">
                <a:solidFill>
                  <a:srgbClr val="980000"/>
                </a:solidFill>
              </a:rPr>
              <a:t>  Entonces queda:</a:t>
            </a:r>
            <a:endParaRPr b="1" sz="2400">
              <a:solidFill>
                <a:srgbClr val="980000"/>
              </a:solidFill>
            </a:endParaRPr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25" y="1630500"/>
            <a:ext cx="5761399" cy="21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4"/>
          <p:cNvSpPr/>
          <p:nvPr/>
        </p:nvSpPr>
        <p:spPr>
          <a:xfrm rot="5400000">
            <a:off x="4333500" y="3459200"/>
            <a:ext cx="407400" cy="87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"/>
          <p:cNvSpPr/>
          <p:nvPr/>
        </p:nvSpPr>
        <p:spPr>
          <a:xfrm rot="5400000">
            <a:off x="5590125" y="3114200"/>
            <a:ext cx="407400" cy="156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4"/>
          <p:cNvSpPr txBox="1"/>
          <p:nvPr/>
        </p:nvSpPr>
        <p:spPr>
          <a:xfrm>
            <a:off x="4098750" y="4145700"/>
            <a:ext cx="876900" cy="43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Prior</a:t>
            </a:r>
            <a:endParaRPr baseline="30000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5150450" y="4145700"/>
            <a:ext cx="1286700" cy="43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Likelihood</a:t>
            </a:r>
            <a:endParaRPr baseline="30000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3" name="Google Shape;293;p44"/>
          <p:cNvSpPr/>
          <p:nvPr/>
        </p:nvSpPr>
        <p:spPr>
          <a:xfrm>
            <a:off x="4677175" y="3159875"/>
            <a:ext cx="139200" cy="22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Aprendizaje: Máxima Verosimilitud</a:t>
            </a:r>
            <a:br>
              <a:rPr b="1" lang="es" sz="2400">
                <a:solidFill>
                  <a:srgbClr val="980000"/>
                </a:solidFill>
              </a:rPr>
            </a:b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Simplemente calcular frecuencias relativas: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00" y="2073350"/>
            <a:ext cx="3910000" cy="23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 txBox="1"/>
          <p:nvPr/>
        </p:nvSpPr>
        <p:spPr>
          <a:xfrm>
            <a:off x="4690025" y="2263950"/>
            <a:ext cx="2603100" cy="615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Prior: frecuencia relativa de cada clase.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4690025" y="3272450"/>
            <a:ext cx="2603100" cy="83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Likelihood</a:t>
            </a:r>
            <a:r>
              <a:rPr lang="es">
                <a:latin typeface="Average"/>
                <a:ea typeface="Average"/>
                <a:cs typeface="Average"/>
                <a:sym typeface="Average"/>
              </a:rPr>
              <a:t>: frecuencia relativa de la palabra w</a:t>
            </a:r>
            <a:r>
              <a:rPr baseline="-25000" lang="es"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s">
                <a:latin typeface="Average"/>
                <a:ea typeface="Average"/>
                <a:cs typeface="Average"/>
                <a:sym typeface="Average"/>
              </a:rPr>
              <a:t> en todos los documentos de clase c</a:t>
            </a:r>
            <a:r>
              <a:rPr baseline="-25000" lang="es">
                <a:latin typeface="Average"/>
                <a:ea typeface="Average"/>
                <a:cs typeface="Average"/>
                <a:sym typeface="Average"/>
              </a:rPr>
              <a:t>j</a:t>
            </a:r>
            <a:r>
              <a:rPr lang="es">
                <a:latin typeface="Average"/>
                <a:ea typeface="Average"/>
                <a:cs typeface="Average"/>
                <a:sym typeface="Average"/>
              </a:rPr>
              <a:t>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Problema con</a:t>
            </a:r>
            <a:r>
              <a:rPr b="1" lang="es" sz="2400">
                <a:solidFill>
                  <a:srgbClr val="980000"/>
                </a:solidFill>
              </a:rPr>
              <a:t> Máxima Verosimilitud</a:t>
            </a:r>
            <a:br>
              <a:rPr b="1" lang="es" sz="2400">
                <a:solidFill>
                  <a:srgbClr val="980000"/>
                </a:solidFill>
              </a:rPr>
            </a:b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¿Qué pasa si nunca vimos en entrenamiento una palabra en particular en los documentos de una clase? Ejemplo: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Alcanza con un término cero para que todo sea cero:</a:t>
            </a:r>
            <a:endParaRPr b="1" sz="2400">
              <a:solidFill>
                <a:srgbClr val="980000"/>
              </a:solidFill>
            </a:endParaRPr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300" y="2251975"/>
            <a:ext cx="6318201" cy="11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6"/>
          <p:cNvPicPr preferRelativeResize="0"/>
          <p:nvPr/>
        </p:nvPicPr>
        <p:blipFill rotWithShape="1">
          <a:blip r:embed="rId4">
            <a:alphaModFix/>
          </a:blip>
          <a:srcRect b="0" l="0" r="0" t="47813"/>
          <a:stretch/>
        </p:blipFill>
        <p:spPr>
          <a:xfrm>
            <a:off x="2338575" y="3967575"/>
            <a:ext cx="4592101" cy="9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“Add-1”: Suavizado de Laplace para Naive Bayes</a:t>
            </a:r>
            <a:br>
              <a:rPr b="1" lang="es" sz="2000">
                <a:solidFill>
                  <a:srgbClr val="980000"/>
                </a:solidFill>
              </a:rPr>
            </a:br>
            <a:endParaRPr b="1" sz="20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Hacemos de cuenta que vimos al menos una vez todas las palabras: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¡Ya no hay más ceros!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425" y="2051175"/>
            <a:ext cx="3241850" cy="22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/>
        </p:nvSpPr>
        <p:spPr>
          <a:xfrm>
            <a:off x="4389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 Detallado: ¿Habla de china o de japón?</a:t>
            </a:r>
            <a:endParaRPr b="1" sz="2400">
              <a:solidFill>
                <a:srgbClr val="980000"/>
              </a:solidFill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00" y="827600"/>
            <a:ext cx="7292600" cy="431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Otro e</a:t>
            </a:r>
            <a:r>
              <a:rPr b="1" lang="es" sz="2400">
                <a:solidFill>
                  <a:srgbClr val="980000"/>
                </a:solidFill>
              </a:rPr>
              <a:t>jemplo: reconocimiento de dígitos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Pregunta: ¿cuán realista es la hipótesis del clasificador naïve Bayes en este ejemplo? </a:t>
            </a:r>
            <a:endParaRPr/>
          </a:p>
        </p:txBody>
      </p:sp>
      <p:pic>
        <p:nvPicPr>
          <p:cNvPr id="326" name="Google Shape;326;p49"/>
          <p:cNvPicPr preferRelativeResize="0"/>
          <p:nvPr/>
        </p:nvPicPr>
        <p:blipFill rotWithShape="1">
          <a:blip r:embed="rId3">
            <a:alphaModFix/>
          </a:blip>
          <a:srcRect b="10776" l="0" r="0" t="16459"/>
          <a:stretch/>
        </p:blipFill>
        <p:spPr>
          <a:xfrm>
            <a:off x="1551925" y="930489"/>
            <a:ext cx="6040149" cy="306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Otro ejempl</a:t>
            </a:r>
            <a:r>
              <a:rPr b="1" lang="es" sz="2400">
                <a:solidFill>
                  <a:srgbClr val="980000"/>
                </a:solidFill>
              </a:rPr>
              <a:t>o: reconocimiento de dígitos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32" name="Google Shape;332;p50"/>
          <p:cNvPicPr preferRelativeResize="0"/>
          <p:nvPr/>
        </p:nvPicPr>
        <p:blipFill rotWithShape="1">
          <a:blip r:embed="rId3">
            <a:alphaModFix/>
          </a:blip>
          <a:srcRect b="10041" l="0" r="0" t="20131"/>
          <a:stretch/>
        </p:blipFill>
        <p:spPr>
          <a:xfrm>
            <a:off x="1086788" y="1017375"/>
            <a:ext cx="6970425" cy="33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no paramétricos: vecinos más cercanos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Error cuadrático en 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Mínimo global único y solución en forma cerrada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Pero, ¿es una medida del error de clasificación? ¿es adecuada?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450" y="2132000"/>
            <a:ext cx="4491300" cy="25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Clasificación (binaria)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 un conjunto de datos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={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, i=1, ..., N},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/>
              <a:t>i</a:t>
            </a:r>
            <a:r>
              <a:rPr lang="es" sz="1800"/>
              <a:t>∊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/>
              <a:t>i </a:t>
            </a:r>
            <a:r>
              <a:rPr lang="es" sz="1800"/>
              <a:t>∊ {-1, +1}.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Encontrar una función a partir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 tal que </a:t>
            </a:r>
            <a:r>
              <a:rPr i="1" lang="es" sz="1800"/>
              <a:t>f</a:t>
            </a:r>
            <a:r>
              <a:rPr lang="es" sz="1800"/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/>
              <a:t>i</a:t>
            </a:r>
            <a:r>
              <a:rPr lang="es" sz="1800"/>
              <a:t>)≈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/>
              <a:t>i</a:t>
            </a:r>
            <a:endParaRPr baseline="-25000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3" name="Google Shape;343;p52"/>
          <p:cNvPicPr preferRelativeResize="0"/>
          <p:nvPr/>
        </p:nvPicPr>
        <p:blipFill rotWithShape="1">
          <a:blip r:embed="rId3">
            <a:alphaModFix/>
          </a:blip>
          <a:srcRect b="35023" l="25894" r="35754" t="16515"/>
          <a:stretch/>
        </p:blipFill>
        <p:spPr>
          <a:xfrm>
            <a:off x="3080273" y="2449525"/>
            <a:ext cx="2614976" cy="23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Clasificador k vecinos más próximos (</a:t>
            </a:r>
            <a:r>
              <a:rPr b="1" i="1" lang="es" sz="2400">
                <a:solidFill>
                  <a:srgbClr val="980000"/>
                </a:solidFill>
              </a:rPr>
              <a:t>k</a:t>
            </a:r>
            <a:r>
              <a:rPr b="1" lang="es" sz="2400">
                <a:solidFill>
                  <a:srgbClr val="980000"/>
                </a:solidFill>
              </a:rPr>
              <a:t>-NN)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 un conjunto de datos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={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, i=1, ..., N},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/>
              <a:t>i</a:t>
            </a:r>
            <a:r>
              <a:rPr lang="es" sz="1800"/>
              <a:t>∊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/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/>
              <a:t>i </a:t>
            </a:r>
            <a:r>
              <a:rPr lang="es" sz="1800"/>
              <a:t>∊ {-1, +1}.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 un punto de test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, encontrar sus </a:t>
            </a:r>
            <a:r>
              <a:rPr i="1" lang="es" sz="1800"/>
              <a:t>k</a:t>
            </a:r>
            <a:r>
              <a:rPr lang="es" sz="1800"/>
              <a:t> vecinos más próximos en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.</a:t>
            </a:r>
            <a:endParaRPr sz="1800"/>
          </a:p>
          <a:p>
            <a:pPr indent="-34290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Asignar la clase mayoritaria en el conjunto de vecinos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9" name="Google Shape;349;p53"/>
          <p:cNvPicPr preferRelativeResize="0"/>
          <p:nvPr/>
        </p:nvPicPr>
        <p:blipFill rotWithShape="1">
          <a:blip r:embed="rId3">
            <a:alphaModFix/>
          </a:blip>
          <a:srcRect b="1300" l="32908" r="29203" t="39295"/>
          <a:stretch/>
        </p:blipFill>
        <p:spPr>
          <a:xfrm>
            <a:off x="421550" y="2231675"/>
            <a:ext cx="2517726" cy="24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3"/>
          <p:cNvSpPr txBox="1"/>
          <p:nvPr/>
        </p:nvSpPr>
        <p:spPr>
          <a:xfrm>
            <a:off x="1945163" y="2371650"/>
            <a:ext cx="6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(k=3)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Caso especial </a:t>
            </a:r>
            <a:r>
              <a:rPr b="1" i="1" lang="es" sz="2400">
                <a:solidFill>
                  <a:srgbClr val="980000"/>
                </a:solidFill>
              </a:rPr>
              <a:t>k</a:t>
            </a:r>
            <a:r>
              <a:rPr b="1" lang="es" sz="2400">
                <a:solidFill>
                  <a:srgbClr val="980000"/>
                </a:solidFill>
              </a:rPr>
              <a:t>=1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56" name="Google Shape;356;p54"/>
          <p:cNvPicPr preferRelativeResize="0"/>
          <p:nvPr/>
        </p:nvPicPr>
        <p:blipFill rotWithShape="1">
          <a:blip r:embed="rId3">
            <a:alphaModFix/>
          </a:blip>
          <a:srcRect b="30557" l="7234" r="11485" t="15397"/>
          <a:stretch/>
        </p:blipFill>
        <p:spPr>
          <a:xfrm>
            <a:off x="1512925" y="745175"/>
            <a:ext cx="5813450" cy="26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4"/>
          <p:cNvSpPr txBox="1"/>
          <p:nvPr/>
        </p:nvSpPr>
        <p:spPr>
          <a:xfrm>
            <a:off x="1307600" y="3458525"/>
            <a:ext cx="3479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Diagramas</a:t>
            </a:r>
            <a:r>
              <a:rPr b="1" lang="es"/>
              <a:t> de Voronoi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Partición del espacio en regiones disjuntas.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Frontera entre regiones definidas por puntos equidistantes a puntos de entrenamiento.</a:t>
            </a:r>
            <a:endParaRPr/>
          </a:p>
        </p:txBody>
      </p:sp>
      <p:sp>
        <p:nvSpPr>
          <p:cNvPr id="358" name="Google Shape;358;p54"/>
          <p:cNvSpPr txBox="1"/>
          <p:nvPr/>
        </p:nvSpPr>
        <p:spPr>
          <a:xfrm>
            <a:off x="4787250" y="3458525"/>
            <a:ext cx="305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Clasificación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Frontera de decisión no lineal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Extensión a multiclase trivial (con algunas heurísticas)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Análisis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Asumimos que los conjuntos de entrenamiento y test son muestras independientes de la misma distribución (universal)</a:t>
            </a:r>
            <a:br>
              <a:rPr lang="es" sz="1800"/>
            </a:br>
            <a:endParaRPr sz="10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Medida del error de clasificación: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4" name="Google Shape;3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900" y="1935250"/>
            <a:ext cx="1869650" cy="7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5"/>
          <p:cNvPicPr preferRelativeResize="0"/>
          <p:nvPr/>
        </p:nvPicPr>
        <p:blipFill rotWithShape="1">
          <a:blip r:embed="rId4">
            <a:alphaModFix/>
          </a:blip>
          <a:srcRect b="1974" l="9455" r="10274" t="51576"/>
          <a:stretch/>
        </p:blipFill>
        <p:spPr>
          <a:xfrm>
            <a:off x="1772250" y="2800500"/>
            <a:ext cx="5543325" cy="22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6"/>
          <p:cNvPicPr preferRelativeResize="0"/>
          <p:nvPr/>
        </p:nvPicPr>
        <p:blipFill rotWithShape="1">
          <a:blip r:embed="rId3">
            <a:alphaModFix/>
          </a:blip>
          <a:srcRect b="11128" l="9675" r="15725" t="34157"/>
          <a:stretch/>
        </p:blipFill>
        <p:spPr>
          <a:xfrm>
            <a:off x="1962438" y="1248050"/>
            <a:ext cx="5219125" cy="26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6"/>
          <p:cNvSpPr txBox="1"/>
          <p:nvPr/>
        </p:nvSpPr>
        <p:spPr>
          <a:xfrm>
            <a:off x="896100" y="266100"/>
            <a:ext cx="75729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rgbClr val="980000"/>
                </a:solidFill>
              </a:rPr>
              <a:t>k</a:t>
            </a:r>
            <a:r>
              <a:rPr b="1" lang="es" sz="2400">
                <a:solidFill>
                  <a:srgbClr val="980000"/>
                </a:solidFill>
              </a:rPr>
              <a:t>=1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/>
        </p:nvSpPr>
        <p:spPr>
          <a:xfrm>
            <a:off x="896100" y="266100"/>
            <a:ext cx="75729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rgbClr val="980000"/>
                </a:solidFill>
              </a:rPr>
              <a:t>k</a:t>
            </a:r>
            <a:r>
              <a:rPr b="1" lang="es" sz="2400">
                <a:solidFill>
                  <a:srgbClr val="980000"/>
                </a:solidFill>
              </a:rPr>
              <a:t>=3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77" name="Google Shape;377;p57"/>
          <p:cNvPicPr preferRelativeResize="0"/>
          <p:nvPr/>
        </p:nvPicPr>
        <p:blipFill rotWithShape="1">
          <a:blip r:embed="rId3">
            <a:alphaModFix/>
          </a:blip>
          <a:srcRect b="7776" l="10495" r="15066" t="35501"/>
          <a:stretch/>
        </p:blipFill>
        <p:spPr>
          <a:xfrm>
            <a:off x="1990525" y="1239025"/>
            <a:ext cx="5162951" cy="266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/>
        </p:nvSpPr>
        <p:spPr>
          <a:xfrm>
            <a:off x="896100" y="266100"/>
            <a:ext cx="75729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rgbClr val="980000"/>
                </a:solidFill>
              </a:rPr>
              <a:t>k</a:t>
            </a:r>
            <a:r>
              <a:rPr b="1" lang="es" sz="2400">
                <a:solidFill>
                  <a:srgbClr val="980000"/>
                </a:solidFill>
              </a:rPr>
              <a:t>=7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83" name="Google Shape;383;p58"/>
          <p:cNvPicPr preferRelativeResize="0"/>
          <p:nvPr/>
        </p:nvPicPr>
        <p:blipFill rotWithShape="1">
          <a:blip r:embed="rId3">
            <a:alphaModFix/>
          </a:blip>
          <a:srcRect b="11352" l="10991" r="17215" t="34382"/>
          <a:stretch/>
        </p:blipFill>
        <p:spPr>
          <a:xfrm>
            <a:off x="1946225" y="1258862"/>
            <a:ext cx="5251549" cy="26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/>
        </p:nvSpPr>
        <p:spPr>
          <a:xfrm>
            <a:off x="896100" y="266100"/>
            <a:ext cx="75729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rgbClr val="980000"/>
                </a:solidFill>
              </a:rPr>
              <a:t>k</a:t>
            </a:r>
            <a:r>
              <a:rPr b="1" lang="es" sz="2400">
                <a:solidFill>
                  <a:srgbClr val="980000"/>
                </a:solidFill>
              </a:rPr>
              <a:t>=21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89" name="Google Shape;389;p59"/>
          <p:cNvPicPr preferRelativeResize="0"/>
          <p:nvPr/>
        </p:nvPicPr>
        <p:blipFill rotWithShape="1">
          <a:blip r:embed="rId3">
            <a:alphaModFix/>
          </a:blip>
          <a:srcRect b="9339" l="10604" r="16264" t="35946"/>
          <a:stretch/>
        </p:blipFill>
        <p:spPr>
          <a:xfrm>
            <a:off x="1962200" y="1277413"/>
            <a:ext cx="5219600" cy="258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/>
        </p:nvSpPr>
        <p:spPr>
          <a:xfrm>
            <a:off x="896100" y="266100"/>
            <a:ext cx="45798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Ventajas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 sz="1800"/>
              <a:t>k</a:t>
            </a:r>
            <a:r>
              <a:rPr lang="es" sz="1800"/>
              <a:t>-NN es un método simple y efectivo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aplicable a problemas multiclase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Frontera de decisión no lineal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calidad de las predicciones mejora con más datos de entrenamiento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Solo un hiperparámetro, K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95" name="Google Shape;395;p60"/>
          <p:cNvPicPr preferRelativeResize="0"/>
          <p:nvPr/>
        </p:nvPicPr>
        <p:blipFill rotWithShape="1">
          <a:blip r:embed="rId3">
            <a:alphaModFix/>
          </a:blip>
          <a:srcRect b="4205" l="33842" r="30642" t="54034"/>
          <a:stretch/>
        </p:blipFill>
        <p:spPr>
          <a:xfrm>
            <a:off x="5475900" y="1092150"/>
            <a:ext cx="3096651" cy="25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/>
          <p:nvPr/>
        </p:nvSpPr>
        <p:spPr>
          <a:xfrm>
            <a:off x="896100" y="266100"/>
            <a:ext cx="78243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Desv</a:t>
            </a:r>
            <a:r>
              <a:rPr b="1" lang="es" sz="2400">
                <a:solidFill>
                  <a:srgbClr val="980000"/>
                </a:solidFill>
              </a:rPr>
              <a:t>entajas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Necesidad de definir una métrica/distancia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Costo computacional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Se deben almacenar los ejemplos de entrenamiento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Cada muestra se debe comparar con todas las de entrenamiento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Búsqueda aproximada, estructuras de datos, </a:t>
            </a:r>
            <a:r>
              <a:rPr i="1" lang="es" sz="1800"/>
              <a:t>thining</a:t>
            </a:r>
            <a:r>
              <a:rPr lang="es" sz="1800"/>
              <a:t>, ...</a:t>
            </a:r>
            <a:endParaRPr sz="1800"/>
          </a:p>
        </p:txBody>
      </p:sp>
      <p:pic>
        <p:nvPicPr>
          <p:cNvPr id="401" name="Google Shape;401;p61"/>
          <p:cNvPicPr preferRelativeResize="0"/>
          <p:nvPr/>
        </p:nvPicPr>
        <p:blipFill rotWithShape="1">
          <a:blip r:embed="rId3">
            <a:alphaModFix/>
          </a:blip>
          <a:srcRect b="4872" l="15671" r="22166" t="45102"/>
          <a:stretch/>
        </p:blipFill>
        <p:spPr>
          <a:xfrm>
            <a:off x="2736575" y="3090425"/>
            <a:ext cx="3509250" cy="19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Error cuadrático en 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 es robusta frente a </a:t>
            </a:r>
            <a:r>
              <a:rPr i="1" lang="es" sz="1800"/>
              <a:t>outliers</a:t>
            </a:r>
            <a:endParaRPr i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Penaliza predicciones que son muy buenas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122" y="1079250"/>
            <a:ext cx="3339350" cy="30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298" y="1959483"/>
            <a:ext cx="2032102" cy="149021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8328800" y="981700"/>
            <a:ext cx="319200" cy="2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050" y="1959483"/>
            <a:ext cx="948314" cy="37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3245" y="1378450"/>
            <a:ext cx="1303932" cy="38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multiclase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Clasificación multiclase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muestra puede pertenecer a 1 (o más) de K clases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Datos de entrenamiento {(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)},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=1,…, K</a:t>
            </a:r>
            <a:br>
              <a:rPr lang="es" sz="1800"/>
            </a:b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Distintos tipos de problemas: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multiclase: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s" sz="1800"/>
              <a:t>pertenece solo a una categoría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multietiqueta: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 puede pertenecer a más de una categoría</a:t>
            </a:r>
            <a:br>
              <a:rPr lang="es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 veces es más fácil descomponer el problema multiclase en una serie de problemas binarios.</a:t>
            </a:r>
            <a:r>
              <a:rPr b="1" lang="es" sz="1800"/>
              <a:t> Distintas estrategias: OVA, AVA, ... </a:t>
            </a:r>
            <a:endParaRPr b="1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Estrategia uno contra todos (OVA)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Asumimos que cada clase es separable del resto</a:t>
            </a:r>
            <a:endParaRPr b="1"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 un conjunto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={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},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/>
              <a:t>i </a:t>
            </a:r>
            <a:r>
              <a:rPr lang="es" sz="1800"/>
              <a:t>=1,...,K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Descomponer el problema en K problemas binarios. Para la clase </a:t>
            </a:r>
            <a:r>
              <a:rPr i="1" lang="es" sz="1800"/>
              <a:t>k</a:t>
            </a:r>
            <a:r>
              <a:rPr lang="es" sz="1800"/>
              <a:t>, crear un problema tal que: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Ejemplos cuya etiqueta es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/>
              <a:t>i </a:t>
            </a:r>
            <a:r>
              <a:rPr lang="es" sz="1800"/>
              <a:t>=k son ejemplos positivos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Ejemplos cuya etiqueta es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/>
              <a:t>i </a:t>
            </a:r>
            <a:r>
              <a:rPr lang="es" sz="1800"/>
              <a:t>≠k son ejemplos negativos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Generar K clasificadores binarios con </a:t>
            </a:r>
            <a:r>
              <a:rPr b="1" lang="es" sz="1800"/>
              <a:t>función de predicción</a:t>
            </a:r>
            <a:r>
              <a:rPr lang="es" sz="1800"/>
              <a:t>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lang="es" sz="1800"/>
              <a:t>k</a:t>
            </a:r>
            <a:r>
              <a:rPr lang="es" sz="1800"/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), k=1,...,K.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Predicción (</a:t>
            </a:r>
            <a:r>
              <a:rPr i="1" lang="es" sz="1800"/>
              <a:t>winner takes all</a:t>
            </a:r>
            <a:r>
              <a:rPr lang="es" sz="1800"/>
              <a:t>): k* = argmax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lang="es" sz="1800"/>
              <a:t>k</a:t>
            </a:r>
            <a:r>
              <a:rPr lang="es" sz="1800"/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5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Estrategia uno contra todos (OVA)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22" name="Google Shape;42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750" y="1081275"/>
            <a:ext cx="3982500" cy="3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6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Estrategia todos contra todos (AVA)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Asumimos que cada clase par de clases es separable</a:t>
            </a:r>
            <a:endParaRPr b="1"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 un conjunto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={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},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/>
              <a:t>i </a:t>
            </a:r>
            <a:r>
              <a:rPr lang="es" sz="1800"/>
              <a:t>=1,...,K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Descomponer el problema en K(K-1)/2 problemas binarios. Para el par de clases </a:t>
            </a:r>
            <a:r>
              <a:rPr i="1" lang="es" sz="1800"/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s" sz="1800"/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i="1" lang="es" sz="1800"/>
              <a:t>),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≠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s" sz="1800"/>
              <a:t>, crear un problema tal que: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Ejemplos cuya etiqueta es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/>
              <a:t>i </a:t>
            </a:r>
            <a:r>
              <a:rPr lang="es" sz="1800"/>
              <a:t>=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 son ejemplos positivos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Ejemplos cuya etiqueta es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/>
              <a:t>i </a:t>
            </a:r>
            <a:r>
              <a:rPr lang="es" sz="1800"/>
              <a:t>=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s" sz="1800"/>
              <a:t> son ejemplos negativos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Generar K(K-1)/2 clasificadores binarios con </a:t>
            </a:r>
            <a:r>
              <a:rPr b="1" lang="es" sz="1800"/>
              <a:t>función de decisión</a:t>
            </a:r>
            <a:r>
              <a:rPr lang="es" sz="1800"/>
              <a:t>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-25000" lang="es" sz="1800"/>
              <a:t>(i, j)</a:t>
            </a:r>
            <a:r>
              <a:rPr lang="es" sz="1800"/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Predicción (</a:t>
            </a:r>
            <a:r>
              <a:rPr i="1" lang="es" sz="1800"/>
              <a:t>voting</a:t>
            </a:r>
            <a:r>
              <a:rPr lang="es" sz="1800"/>
              <a:t>): cada clase recibe K-1 “votos”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7"/>
          <p:cNvSpPr txBox="1"/>
          <p:nvPr/>
        </p:nvSpPr>
        <p:spPr>
          <a:xfrm>
            <a:off x="975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Estrategia todos contra todos (AVA)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33" name="Google Shape;43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900" y="1196125"/>
            <a:ext cx="3840200" cy="32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68"/>
          <p:cNvPicPr preferRelativeResize="0"/>
          <p:nvPr/>
        </p:nvPicPr>
        <p:blipFill rotWithShape="1">
          <a:blip r:embed="rId3">
            <a:alphaModFix/>
          </a:blip>
          <a:srcRect b="43732" l="0" r="0" t="22768"/>
          <a:stretch/>
        </p:blipFill>
        <p:spPr>
          <a:xfrm>
            <a:off x="858488" y="1427050"/>
            <a:ext cx="7427024" cy="162084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8"/>
          <p:cNvSpPr txBox="1"/>
          <p:nvPr/>
        </p:nvSpPr>
        <p:spPr>
          <a:xfrm>
            <a:off x="442075" y="266100"/>
            <a:ext cx="8275200" cy="4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logística multiclase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dos clases:</a:t>
            </a:r>
            <a:br>
              <a:rPr lang="es" sz="1800"/>
            </a:br>
            <a:br>
              <a:rPr lang="es" sz="1800"/>
            </a:br>
            <a:br>
              <a:rPr lang="es" sz="1800"/>
            </a:br>
            <a:br>
              <a:rPr lang="es" sz="1800"/>
            </a:br>
            <a:br>
              <a:rPr lang="es" sz="1800"/>
            </a:b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</a:t>
            </a:r>
            <a:r>
              <a:rPr i="1" lang="es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s" sz="1800"/>
              <a:t> clases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s" sz="1800"/>
              <a:t>=1,...,</a:t>
            </a:r>
            <a:r>
              <a:rPr i="1" lang="es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s" sz="1800"/>
              <a:t>): </a:t>
            </a:r>
            <a:br>
              <a:rPr lang="es" sz="1800"/>
            </a:br>
            <a:br>
              <a:rPr lang="es" sz="1800"/>
            </a:br>
            <a:br>
              <a:rPr lang="es" sz="1800"/>
            </a:br>
            <a:br>
              <a:rPr lang="es" sz="1800"/>
            </a:br>
            <a:br>
              <a:rPr lang="es" sz="1800"/>
            </a:br>
            <a:r>
              <a:rPr lang="es" sz="1800"/>
              <a:t>						(función </a:t>
            </a:r>
            <a:r>
              <a:rPr b="1" lang="es" sz="1800"/>
              <a:t>softmax</a:t>
            </a:r>
            <a:r>
              <a:rPr lang="es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40" name="Google Shape;440;p68"/>
          <p:cNvPicPr preferRelativeResize="0"/>
          <p:nvPr/>
        </p:nvPicPr>
        <p:blipFill rotWithShape="1">
          <a:blip r:embed="rId3">
            <a:alphaModFix/>
          </a:blip>
          <a:srcRect b="14722" l="12875" r="12049" t="66294"/>
          <a:stretch/>
        </p:blipFill>
        <p:spPr>
          <a:xfrm>
            <a:off x="1912725" y="3360700"/>
            <a:ext cx="5575726" cy="91847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8"/>
          <p:cNvSpPr txBox="1"/>
          <p:nvPr/>
        </p:nvSpPr>
        <p:spPr>
          <a:xfrm>
            <a:off x="4668175" y="2486000"/>
            <a:ext cx="14913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55CC"/>
                </a:solidFill>
              </a:rPr>
              <a:t>peso asignado 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55CC"/>
                </a:solidFill>
              </a:rPr>
              <a:t>a y=0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442" name="Google Shape;442;p68"/>
          <p:cNvSpPr txBox="1"/>
          <p:nvPr/>
        </p:nvSpPr>
        <p:spPr>
          <a:xfrm>
            <a:off x="6603525" y="2486000"/>
            <a:ext cx="14913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55CC"/>
                </a:solidFill>
              </a:rPr>
              <a:t>peso asignado 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55CC"/>
                </a:solidFill>
              </a:rPr>
              <a:t>a y=1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Regresión logística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Clasificación basada en probabilidades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Objetivo: dar una estimación de probabilidad de que una instancia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s" sz="1800"/>
              <a:t>sea de una clase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, es decir,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Recordar: </a:t>
            </a:r>
            <a:endParaRPr sz="1800"/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0 ≤ 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evento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≤ 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evento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+ p(¬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evento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= 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600" y="1748900"/>
            <a:ext cx="3211550" cy="31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logística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Aproximación probabilística al problema de clasificación</a:t>
            </a:r>
            <a:endParaRPr i="1"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función de predicción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debe dar una aproximación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=1|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0 ≤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 ≤ 1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663" y="2360763"/>
            <a:ext cx="30003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98" y="3233200"/>
            <a:ext cx="4128100" cy="6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13807"/>
          <a:stretch/>
        </p:blipFill>
        <p:spPr>
          <a:xfrm>
            <a:off x="1363350" y="896900"/>
            <a:ext cx="6417325" cy="41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42075" y="266100"/>
            <a:ext cx="82752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logística</a:t>
            </a:r>
            <a:endParaRPr sz="1800"/>
          </a:p>
        </p:txBody>
      </p:sp>
      <p:sp>
        <p:nvSpPr>
          <p:cNvPr id="117" name="Google Shape;117;p21"/>
          <p:cNvSpPr txBox="1"/>
          <p:nvPr/>
        </p:nvSpPr>
        <p:spPr>
          <a:xfrm>
            <a:off x="1851775" y="1007357"/>
            <a:ext cx="8988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Dados</a:t>
            </a:r>
            <a:endParaRPr sz="1800"/>
          </a:p>
        </p:txBody>
      </p:sp>
      <p:sp>
        <p:nvSpPr>
          <p:cNvPr id="118" name="Google Shape;118;p21"/>
          <p:cNvSpPr txBox="1"/>
          <p:nvPr/>
        </p:nvSpPr>
        <p:spPr>
          <a:xfrm>
            <a:off x="1917150" y="1508272"/>
            <a:ext cx="8334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donde</a:t>
            </a:r>
            <a:endParaRPr sz="1800"/>
          </a:p>
        </p:txBody>
      </p:sp>
      <p:sp>
        <p:nvSpPr>
          <p:cNvPr id="119" name="Google Shape;119;p21"/>
          <p:cNvSpPr txBox="1"/>
          <p:nvPr/>
        </p:nvSpPr>
        <p:spPr>
          <a:xfrm>
            <a:off x="1841351" y="2259447"/>
            <a:ext cx="10383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Modelo: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