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Economica"/>
      <p:regular r:id="rId64"/>
      <p:bold r:id="rId65"/>
      <p:italic r:id="rId66"/>
      <p:boldItalic r:id="rId67"/>
    </p:embeddedFont>
    <p:embeddedFont>
      <p:font typeface="Spectral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6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5.xml"/><Relationship Id="rId74" Type="http://schemas.openxmlformats.org/officeDocument/2006/relationships/font" Target="fonts/OpenSans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Spectral-boldItalic.fntdata"/><Relationship Id="rId70" Type="http://schemas.openxmlformats.org/officeDocument/2006/relationships/font" Target="fonts/Spectral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Economica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Economica-italic.fntdata"/><Relationship Id="rId21" Type="http://schemas.openxmlformats.org/officeDocument/2006/relationships/slide" Target="slides/slide16.xml"/><Relationship Id="rId65" Type="http://schemas.openxmlformats.org/officeDocument/2006/relationships/font" Target="fonts/Economica-bold.fntdata"/><Relationship Id="rId24" Type="http://schemas.openxmlformats.org/officeDocument/2006/relationships/slide" Target="slides/slide19.xml"/><Relationship Id="rId68" Type="http://schemas.openxmlformats.org/officeDocument/2006/relationships/font" Target="fonts/Spectral-regular.fntdata"/><Relationship Id="rId23" Type="http://schemas.openxmlformats.org/officeDocument/2006/relationships/slide" Target="slides/slide18.xml"/><Relationship Id="rId67" Type="http://schemas.openxmlformats.org/officeDocument/2006/relationships/font" Target="fonts/Economica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pectral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introduction-to-logistic-regression-66248243c148" TargetMode="External"/><Relationship Id="rId3" Type="http://schemas.openxmlformats.org/officeDocument/2006/relationships/hyperlink" Target="https://towardsdatascience.com/gradient-descent-demystified-bc30b26e432a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l-cheatsheet.readthedocs.io/en/latest/logistic_regression.html#cost-function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dilip990/spam-ham-detection-using-naive-bayes-classifier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support-vector-machine-introduction-to-machine-learning-algorithms-934a444fca47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26045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26045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53b51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53b51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68f6eef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68f6eef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68f6e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68f6e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336dc6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336dc6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336dc6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336dc6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8f6ee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68f6ee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2604522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2604522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2604522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2604522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53b51a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53b51a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68f6eef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68f6eef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670ec7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670ec7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68f6eef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68f6eef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68f6eef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68f6eef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ce3112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ce3112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demo nos muestra ciertos "problemas" con el perceptrón que intentaremos corregir luego con las SVMs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68f6eef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68f6eef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68f6eefd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68f6eef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68f6eefd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68f6eefd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68f6eefd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68f6eefd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Descenso por gradientes: </a:t>
            </a: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https://towardsdatascience.com/introduction-to-logistic-regression-66248243c148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https://towardsdatascience.com/gradient-descent-demystified-bc30b26e432a</a:t>
            </a:r>
            <a:r>
              <a:rPr lang="en"/>
              <a:t>,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b1b97e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b1b97e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qué esa función de costo?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https://ml-cheatsheet.readthedocs.io/en/latest/logistic_regression.html#cost-function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ce311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ce311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demo nos muestra ciertos "problemas" con el perceptrón que intentaremos corregir luego con las SVMs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8f6ee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8f6ee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670ec7b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670ec7b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94ff5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b94ff5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68f6eef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68f6eef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68f6eef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68f6eef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c68f6ee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c68f6ee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c68f6ee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c68f6ee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68f6ee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68f6ee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68f6ee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c68f6ee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c68f6eef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c68f6eef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si tenemos tiempo: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https://www.kaggle.com/dilip990/spam-ham-detection-using-naive-bayes-classifier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d21b0aa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d21b0a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https://www.research.ed.ac.uk/portal/files/10482724/crftut_fnt.pdf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670ec7b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a670ec7b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670ec7b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670ec7b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68f6eef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68f6eef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a2604522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a2604522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a2604522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a2604522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68f6eef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c68f6ee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a2604522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a2604522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la demo: https://www.youtube.com/watch?time_continue=23&amp;v=vGwemZhPlsA&amp;feature=emb_logo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demo nos muestra ciertos "problemas" con el perceptrón que intentaremos corregir luego con las SVMs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a670ec7b1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a670ec7b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670ec7b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a670ec7b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a670ec7b1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a670ec7b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a670ec7b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a670ec7b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a670ec7b1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a670ec7b1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68f6eef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68f6eef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a670ec7b1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a670ec7b1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a670ec7b1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a670ec7b1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a670ec7b1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a670ec7b1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736032ac8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736032ac8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736032ac8_1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736032ac8_1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Intuitivamente, si algo está del lado correcto del hiperplano, no se castiga, no importa que tan lejos o cerca esté (se podría castigar los que están cerca con un margen de error más chico). Sin embargo, si algo está del lado contrario del hiperplano si se castiga, y es proporcional a qué tan lejos esté del hiperplano.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736032ac8_1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736032ac8_1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736032ac8_1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736032ac8_1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quien le interese, acá tenemos una implementación en python: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https://towardsdatascience.com/support-vector-machine-introduction-to-machine-learning-algorithms-934a444fca47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736032ac8_1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736032ac8_1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c68f6eef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c68f6eef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e3ad876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e3ad876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68f6eef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68f6eef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b4ce03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b4ce03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b4ce03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b4ce03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scardellino.ar" TargetMode="External"/><Relationship Id="rId4" Type="http://schemas.openxmlformats.org/officeDocument/2006/relationships/hyperlink" Target="mailto:ccardellino@unc.edu.ar" TargetMode="External"/><Relationship Id="rId9" Type="http://schemas.openxmlformats.org/officeDocument/2006/relationships/image" Target="../media/image1.jpg"/><Relationship Id="rId5" Type="http://schemas.openxmlformats.org/officeDocument/2006/relationships/hyperlink" Target="https://twitter.com/crscardellino" TargetMode="External"/><Relationship Id="rId6" Type="http://schemas.openxmlformats.org/officeDocument/2006/relationships/hyperlink" Target="https://github.com/crscardellino" TargetMode="External"/><Relationship Id="rId7" Type="http://schemas.openxmlformats.org/officeDocument/2006/relationships/hyperlink" Target="https://linkedin.com/in/crscardellino" TargetMode="External"/><Relationship Id="rId8" Type="http://schemas.openxmlformats.org/officeDocument/2006/relationships/hyperlink" Target="https://medium.com/@crscardellin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Relationship Id="rId4" Type="http://schemas.openxmlformats.org/officeDocument/2006/relationships/hyperlink" Target="https://blog.statsbot.co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blog.statsbot.co/" TargetMode="External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blog.statsbot.co/" TargetMode="External"/><Relationship Id="rId4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blog.statsbot.co/" TargetMode="External"/><Relationship Id="rId4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12350" y="3422625"/>
            <a:ext cx="35193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 Cardellino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problema: Aprendizaje supervisado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Datos:</a:t>
            </a:r>
            <a:r>
              <a:rPr lang="en"/>
              <a:t> Se dispone de un </a:t>
            </a:r>
            <a:r>
              <a:rPr lang="en">
                <a:highlight>
                  <a:srgbClr val="FFE599"/>
                </a:highlight>
              </a:rPr>
              <a:t>conjunto de registros</a:t>
            </a:r>
            <a:r>
              <a:rPr lang="en"/>
              <a:t> (o ejemplos, o instancias) descritos por </a:t>
            </a:r>
            <a:r>
              <a:rPr i="1" lang="en"/>
              <a:t>n</a:t>
            </a:r>
            <a:r>
              <a:rPr lang="en"/>
              <a:t> atributos: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</a:t>
            </a:r>
            <a:r>
              <a:rPr lang="en"/>
              <a:t>...</a:t>
            </a:r>
            <a:r>
              <a:rPr lang="en"/>
              <a:t> , A</a:t>
            </a:r>
            <a:r>
              <a:rPr baseline="-25000" lang="en"/>
              <a:t>n</a:t>
            </a:r>
            <a:r>
              <a:rPr lang="en"/>
              <a:t> y </a:t>
            </a:r>
            <a:r>
              <a:rPr lang="en">
                <a:highlight>
                  <a:srgbClr val="FFE599"/>
                </a:highlight>
              </a:rPr>
              <a:t>cada instancia está anotada</a:t>
            </a:r>
            <a:r>
              <a:rPr lang="en"/>
              <a:t> con una etiqueta, pudiendo ser una clase (e.g. Spam / No Spam), o un valor numérico (e.g. score crediticio).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/>
              <a:t>Objetivo:</a:t>
            </a:r>
            <a:r>
              <a:rPr lang="en"/>
              <a:t> Aprender un </a:t>
            </a:r>
            <a:r>
              <a:rPr lang="en">
                <a:highlight>
                  <a:srgbClr val="FFE599"/>
                </a:highlight>
              </a:rPr>
              <a:t>modelo (o función) a partir de los datos</a:t>
            </a:r>
            <a:r>
              <a:rPr lang="en"/>
              <a:t>, buscando predecir sus etiquetas a partir de los atributos. Este modelo puede ser utilizado para predecir las etiquetas de nuevos registros sin anotar.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…, 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una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f(x)</a:t>
            </a:r>
            <a:r>
              <a:rPr lang="en"/>
              <a:t> que permita predecir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a partir de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</a:t>
            </a:r>
            <a:r>
              <a:rPr i="1" lang="en" sz="14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ϵ ℝ</a:t>
            </a:r>
            <a:r>
              <a:rPr baseline="30000" lang="en" sz="1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400"/>
              <a:t>: Es un </a:t>
            </a:r>
            <a:r>
              <a:rPr lang="en" sz="1400">
                <a:highlight>
                  <a:srgbClr val="FFE599"/>
                </a:highlight>
              </a:rPr>
              <a:t>problema de </a:t>
            </a:r>
            <a:r>
              <a:rPr b="1" lang="en" sz="1400">
                <a:highlight>
                  <a:srgbClr val="FFE599"/>
                </a:highlight>
              </a:rPr>
              <a:t>regresión</a:t>
            </a:r>
            <a:r>
              <a:rPr lang="en" sz="1400"/>
              <a:t>.</a:t>
            </a:r>
            <a:endParaRPr sz="140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00" y="2399875"/>
            <a:ext cx="4605201" cy="26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…, 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una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f(x)</a:t>
            </a:r>
            <a:r>
              <a:rPr lang="en"/>
              <a:t> que permita predecir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a partir de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</a:t>
            </a:r>
            <a:r>
              <a:rPr i="1" lang="en" sz="14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400"/>
              <a:t> es categórica: Es un </a:t>
            </a:r>
            <a:r>
              <a:rPr lang="en" sz="1400">
                <a:highlight>
                  <a:srgbClr val="FFE599"/>
                </a:highlight>
              </a:rPr>
              <a:t>problema de </a:t>
            </a:r>
            <a:r>
              <a:rPr b="1" lang="en" sz="1400">
                <a:highlight>
                  <a:srgbClr val="FFE599"/>
                </a:highlight>
              </a:rPr>
              <a:t>clasificación</a:t>
            </a:r>
            <a:r>
              <a:rPr lang="en" sz="1400"/>
              <a:t>.</a:t>
            </a:r>
            <a:endParaRPr b="1" sz="1400"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31441" l="0" r="0" t="0"/>
          <a:stretch/>
        </p:blipFill>
        <p:spPr>
          <a:xfrm>
            <a:off x="2134175" y="2416200"/>
            <a:ext cx="4875650" cy="18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…, (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una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f(x)</a:t>
            </a:r>
            <a:r>
              <a:rPr lang="en"/>
              <a:t> que permita predecir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a partir de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</a:t>
            </a:r>
            <a:r>
              <a:rPr i="1" lang="en" sz="14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400"/>
              <a:t> es categórica: Es un </a:t>
            </a:r>
            <a:r>
              <a:rPr lang="en" sz="1400">
                <a:highlight>
                  <a:srgbClr val="FFE599"/>
                </a:highlight>
              </a:rPr>
              <a:t>problema de </a:t>
            </a:r>
            <a:r>
              <a:rPr b="1" lang="en" sz="1400">
                <a:highlight>
                  <a:srgbClr val="FFE599"/>
                </a:highlight>
              </a:rPr>
              <a:t>clasificación</a:t>
            </a:r>
            <a:r>
              <a:rPr lang="en" sz="1400"/>
              <a:t>.</a:t>
            </a:r>
            <a:endParaRPr b="1" sz="1400"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31441" l="0" r="0" t="0"/>
          <a:stretch/>
        </p:blipFill>
        <p:spPr>
          <a:xfrm>
            <a:off x="2134175" y="2416200"/>
            <a:ext cx="4875650" cy="18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1390" l="21526" r="2381" t="69578"/>
          <a:stretch/>
        </p:blipFill>
        <p:spPr>
          <a:xfrm>
            <a:off x="2780650" y="4257425"/>
            <a:ext cx="3709949" cy="7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</a:t>
            </a:r>
            <a:r>
              <a:rPr lang="en"/>
              <a:t>Supervisado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variable </a:t>
            </a:r>
            <a:r>
              <a:rPr b="1" i="1" lang="en" sz="14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400"/>
              <a:t> puede ser multidimensional.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Cada dimensión corresponde a un atributo: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Edad del paciente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Tamaño del tumor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Uniformidad en la forma de la célula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Etcétera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</a:t>
            </a:r>
            <a:r>
              <a:rPr lang="en" sz="1400">
                <a:highlight>
                  <a:srgbClr val="FFE599"/>
                </a:highlight>
              </a:rPr>
              <a:t>regresión busca “acercar” los datos</a:t>
            </a:r>
            <a:r>
              <a:rPr lang="en" sz="1400"/>
              <a:t> a una función (lineal, polinomial,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</a:t>
            </a:r>
            <a:r>
              <a:rPr lang="en" sz="1400">
                <a:highlight>
                  <a:srgbClr val="FFE599"/>
                </a:highlight>
              </a:rPr>
              <a:t>clasificación busca separar los datos</a:t>
            </a:r>
            <a:r>
              <a:rPr lang="en" sz="1400"/>
              <a:t> mediante ciertos “bordes”.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11442" l="3969" r="47681" t="39131"/>
          <a:stretch/>
        </p:blipFill>
        <p:spPr>
          <a:xfrm>
            <a:off x="311700" y="1225225"/>
            <a:ext cx="3999900" cy="31319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Aprendizaje supervisado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3991" l="10771" r="11510" t="18663"/>
          <a:stretch/>
        </p:blipFill>
        <p:spPr>
          <a:xfrm>
            <a:off x="1640675" y="1126125"/>
            <a:ext cx="5666700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Elección de </a:t>
            </a:r>
            <a:r>
              <a:rPr i="1" lang="en" sz="4200">
                <a:latin typeface="Economica"/>
                <a:ea typeface="Economica"/>
                <a:cs typeface="Economica"/>
                <a:sym typeface="Economica"/>
              </a:rPr>
              <a:t>hiperparámetros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Dividir el conjunto total de ejemplos en tres subconjuntos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Entrenamiento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: aprendizaje de variables del modelo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Validación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: ajuste/elección de hiperparámetros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Evaluación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: estimación </a:t>
            </a:r>
            <a:r>
              <a:rPr lang="en" sz="1600" u="sng">
                <a:latin typeface="Open Sans"/>
                <a:ea typeface="Open Sans"/>
                <a:cs typeface="Open Sans"/>
                <a:sym typeface="Open Sans"/>
              </a:rPr>
              <a:t>final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del desempeño del modelo entrenado (y con hiperparámetros elegidos adecuadamente)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1996300" y="3117975"/>
            <a:ext cx="5151300" cy="6030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907100" y="4183800"/>
            <a:ext cx="1240500" cy="603000"/>
          </a:xfrm>
          <a:prstGeom prst="rect">
            <a:avLst/>
          </a:prstGeom>
          <a:solidFill>
            <a:srgbClr val="E6B8A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Evaluación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996350" y="4183800"/>
            <a:ext cx="2575500" cy="6030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Entrenamiento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4571850" y="4183800"/>
            <a:ext cx="1335300" cy="6030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Validación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9"/>
          <p:cNvSpPr/>
          <p:nvPr/>
        </p:nvSpPr>
        <p:spPr>
          <a:xfrm rot="5400000">
            <a:off x="4434600" y="3823838"/>
            <a:ext cx="2748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 y Polinomial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ajustar los datos de entrenamiento </a:t>
            </a:r>
            <a:r>
              <a:rPr lang="en"/>
              <a:t>mediante una </a:t>
            </a:r>
            <a:r>
              <a:rPr lang="en">
                <a:highlight>
                  <a:srgbClr val="FFE599"/>
                </a:highlight>
              </a:rPr>
              <a:t>función que sea un hiperplano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Los valores 𝜃 son los pesos de los atributos (o </a:t>
            </a:r>
            <a:r>
              <a:rPr i="1" lang="en"/>
              <a:t>features</a:t>
            </a:r>
            <a:r>
              <a:rPr lang="en"/>
              <a:t> en inglés).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entrena </a:t>
            </a:r>
            <a:r>
              <a:rPr lang="en">
                <a:highlight>
                  <a:srgbClr val="FFE599"/>
                </a:highlight>
              </a:rPr>
              <a:t>minimizando la suma del error cuadrático</a:t>
            </a:r>
            <a:r>
              <a:rPr lang="en"/>
              <a:t>.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54772" l="5109" r="3658" t="16431"/>
          <a:stretch/>
        </p:blipFill>
        <p:spPr>
          <a:xfrm>
            <a:off x="1163600" y="1932375"/>
            <a:ext cx="6816825" cy="14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1058950" y="1932375"/>
            <a:ext cx="1944900" cy="4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2225975" y="2723025"/>
            <a:ext cx="2651100" cy="6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Lineal: Función de costo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0" l="5248" r="5033" t="16022"/>
          <a:stretch/>
        </p:blipFill>
        <p:spPr>
          <a:xfrm>
            <a:off x="1399713" y="1147225"/>
            <a:ext cx="6344576" cy="378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1290600" y="1147225"/>
            <a:ext cx="20172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objetivo: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1290600" y="2176675"/>
            <a:ext cx="20172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resuelve mediante: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Polinomial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ajustar los datos de entrenamiento mediante una </a:t>
            </a:r>
            <a:r>
              <a:rPr lang="en">
                <a:highlight>
                  <a:srgbClr val="FFE599"/>
                </a:highlight>
              </a:rPr>
              <a:t>función polinomial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Mientras </a:t>
            </a:r>
            <a:r>
              <a:rPr lang="en">
                <a:highlight>
                  <a:srgbClr val="FFE599"/>
                </a:highlight>
              </a:rPr>
              <a:t>más alto el grado del polinomio</a:t>
            </a:r>
            <a:r>
              <a:rPr lang="en"/>
              <a:t>, más se ajusta a los datos (pero se vuelve más complejo y </a:t>
            </a:r>
            <a:r>
              <a:rPr lang="en">
                <a:highlight>
                  <a:srgbClr val="FFE599"/>
                </a:highlight>
              </a:rPr>
              <a:t>tiende a sobreajustar</a:t>
            </a:r>
            <a:r>
              <a:rPr lang="en"/>
              <a:t>).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88" y="1653993"/>
            <a:ext cx="5391825" cy="83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490250" y="450150"/>
            <a:ext cx="8132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(demo_1_linear_regression)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 un </a:t>
            </a:r>
            <a:r>
              <a:rPr lang="en">
                <a:highlight>
                  <a:srgbClr val="FFE599"/>
                </a:highlight>
              </a:rPr>
              <a:t>enfoque probabilístico</a:t>
            </a:r>
            <a:r>
              <a:rPr lang="en"/>
              <a:t>.</a:t>
            </a: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2225975" y="2723025"/>
            <a:ext cx="2651100" cy="6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61449" l="9813" r="35361" t="29898"/>
          <a:stretch/>
        </p:blipFill>
        <p:spPr>
          <a:xfrm>
            <a:off x="1167026" y="1622150"/>
            <a:ext cx="4069376" cy="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>
            <a:off x="1923400" y="1692900"/>
            <a:ext cx="1505700" cy="31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debería ser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4">
            <a:alphaModFix/>
          </a:blip>
          <a:srcRect b="0" l="8596" r="2133" t="51630"/>
          <a:stretch/>
        </p:blipFill>
        <p:spPr>
          <a:xfrm>
            <a:off x="311712" y="2308937"/>
            <a:ext cx="6072375" cy="24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/>
          <p:nvPr/>
        </p:nvSpPr>
        <p:spPr>
          <a:xfrm>
            <a:off x="396200" y="2269200"/>
            <a:ext cx="331380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Modelo de regresión logística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 b="0" l="0" r="0" t="14864"/>
          <a:stretch/>
        </p:blipFill>
        <p:spPr>
          <a:xfrm>
            <a:off x="1383125" y="1147225"/>
            <a:ext cx="6194201" cy="3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/>
          <p:nvPr/>
        </p:nvSpPr>
        <p:spPr>
          <a:xfrm>
            <a:off x="1062400" y="2708541"/>
            <a:ext cx="71823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𝜭</a:t>
            </a:r>
            <a:r>
              <a:rPr baseline="30000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debería tener </a:t>
            </a: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valores </a:t>
            </a:r>
            <a:r>
              <a:rPr b="1"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negativos</a:t>
            </a: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grandes para instancias negativas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valores </a:t>
            </a:r>
            <a:r>
              <a:rPr b="1"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positivos</a:t>
            </a: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grandes para instancias positivas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1684925" y="3359850"/>
            <a:ext cx="2824500" cy="47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Definir un umbral y...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1803200" y="3809825"/>
            <a:ext cx="11463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Predecir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3486625" y="3838650"/>
            <a:ext cx="2955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1803200" y="4176425"/>
            <a:ext cx="11463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Predecir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3486625" y="4176425"/>
            <a:ext cx="2955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Logística: Función de costo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16172" l="1751" r="1461" t="14981"/>
          <a:stretch/>
        </p:blipFill>
        <p:spPr>
          <a:xfrm>
            <a:off x="1083437" y="1147225"/>
            <a:ext cx="6977126" cy="37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691200" y="3604525"/>
            <a:ext cx="5844000" cy="4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 reescribe la función de coste como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691200" y="2007125"/>
            <a:ext cx="5844000" cy="5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Costo de una sola instancia de los datos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esta función de costo?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25" y="1331500"/>
            <a:ext cx="3856582" cy="30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7000"/>
            <a:ext cx="4014775" cy="29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90250" y="450150"/>
            <a:ext cx="8075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(demo_2_logistic_regression)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¿Quién Soy?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1744325" y="1147225"/>
            <a:ext cx="54477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Cristian Cardellino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Profesor en FAMAF-UNC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Scientist en Mercado Libre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en Ciencias de la Computación, en Aprendizaje Semi-Supervisado y Aprendizaje Profundo para Procesamiento de Lenguaje Natural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https://crscardellino.ar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ccardellino@unc.edu.ar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Twitter</a:t>
            </a: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6"/>
              </a:rPr>
              <a:t>GitHub</a:t>
            </a: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LinkedIn</a:t>
            </a: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8"/>
              </a:rPr>
              <a:t>Medium</a:t>
            </a:r>
            <a:r>
              <a:rPr lang="en"/>
              <a:t>: @crscardellino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24513" y="1629300"/>
            <a:ext cx="1094975" cy="10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</a:t>
            </a:r>
            <a:r>
              <a:rPr lang="en">
                <a:highlight>
                  <a:srgbClr val="FFE599"/>
                </a:highlight>
              </a:rPr>
              <a:t>clasificador basado en el teorema de Bayes</a:t>
            </a:r>
            <a:r>
              <a:rPr lang="en"/>
              <a:t>, con una asunción “naive” sobre los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 muy sencillo de programar y entender.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Sirve mucho como baseline y, aunque simplista, puede tener resultados que sobrepasan a algoritmos mucho más complejos.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 rápido de entrenar y funciona con datos de mucha dimensionalidad (e.g. es muy útil a la hora de clasificar documentos).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Teorema de Bayes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algoritmo de “Naive Bayes”  está fuertemente ligado al teorema de Bayes.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Teorema de Bayes establece: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 teorema establece que se puede encontrar la probabilidad de </a:t>
            </a:r>
            <a:r>
              <a:rPr b="1" lang="en"/>
              <a:t>A</a:t>
            </a:r>
            <a:r>
              <a:rPr lang="en"/>
              <a:t> (e.g. una clase objetivo) dada la ocurrencia de </a:t>
            </a:r>
            <a:r>
              <a:rPr b="1" lang="en"/>
              <a:t>B</a:t>
            </a:r>
            <a:r>
              <a:rPr lang="en"/>
              <a:t> (e.g. un conjunto de features). Es decir, </a:t>
            </a:r>
            <a:r>
              <a:rPr b="1" lang="en"/>
              <a:t>B</a:t>
            </a:r>
            <a:r>
              <a:rPr lang="en"/>
              <a:t> es la evidencia y </a:t>
            </a:r>
            <a:r>
              <a:rPr b="1" lang="en"/>
              <a:t>A</a:t>
            </a:r>
            <a:r>
              <a:rPr lang="en"/>
              <a:t> es la hipótesis.</a:t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279825"/>
            <a:ext cx="48577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Asunciones 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Bajo el teorema de Bayes, la principal asunción es que los </a:t>
            </a:r>
            <a:r>
              <a:rPr lang="en">
                <a:highlight>
                  <a:srgbClr val="FFE599"/>
                </a:highlight>
              </a:rPr>
              <a:t>atributos son independientes entre </a:t>
            </a:r>
            <a:r>
              <a:rPr lang="en">
                <a:highlight>
                  <a:srgbClr val="FFE599"/>
                </a:highlight>
              </a:rPr>
              <a:t>sí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presencia de un feature no afecta a los otros. Esta asunción es “naive”, por eso el nombre del algoritmo.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Una segunda asunción, es que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todos los atributos tienen el mismo efecto</a:t>
            </a:r>
            <a:r>
              <a:rPr lang="en"/>
              <a:t> en la salida del algoritmo.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Utilizando el Teorema de Bayes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225225"/>
            <a:ext cx="85206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a lo establecido, se puede utilizar el teorema de Bayes para calcular la probabilidad de una clase </a:t>
            </a:r>
            <a:r>
              <a:rPr b="1"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de la siguiente manera: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Donde </a:t>
            </a:r>
            <a:r>
              <a:rPr b="1" i="1"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/>
              <a:t>representa la clase y </a:t>
            </a:r>
            <a:r>
              <a:rPr b="1" i="1" lang="en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/>
              <a:t> representa el vector de atributos: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057400"/>
            <a:ext cx="46101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3481575"/>
            <a:ext cx="51816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Utilizando el Teorema de Bayes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sustitución en la fórmula anterior obtenemos: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Dado que el denominador es estático para todas las entradas del conjunto de datos se puede ignorar y se establece una proporcionalidad: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5" y="1840425"/>
            <a:ext cx="8181550" cy="9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3625750"/>
            <a:ext cx="7848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Predicción de la clase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 base a lo visto previamente, la predicción de la clase objetivo es sencillamente aquella con mayor probabilidad:</a:t>
            </a:r>
            <a:endParaRPr/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502175"/>
            <a:ext cx="7124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Algoritmo 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Calcular la probabilidad para cada clase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P(y) / ∀ y ∈ 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Calcular la probabilidad condicional de cada atributo dada cada clase: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P(x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|y) / 0 ≤ i ≤ n, ∀ y ∈ 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Calcular la clase de acuerdo a la que maximice la probabilidad (o, en este caso la proporción):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y = argmax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y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P(y) ∏</a:t>
            </a:r>
            <a:r>
              <a:rPr baseline="30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i=1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P(x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|y)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Tipos de algoritmos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Bernoulli</a:t>
            </a:r>
            <a:r>
              <a:rPr b="1" lang="en"/>
              <a:t> Naive Bayes:</a:t>
            </a:r>
            <a:r>
              <a:rPr lang="en"/>
              <a:t> Para casos donde los atributos son variables binarias (e.g. si una palabra ocurre o no en un documento).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Multinomial Naive Bayes:</a:t>
            </a:r>
            <a:r>
              <a:rPr lang="en"/>
              <a:t> Para casos donde los atributos representan frecuencias (e.g. la cantidad de veces que una palabra ocurre en un documento).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Gaussian Naive Bayes:</a:t>
            </a:r>
            <a:r>
              <a:rPr lang="en"/>
              <a:t> Para casos donde los atributos toman valores continuos, se asume que los valores son muestras de una distribución gaussiana (esto se usa para calcular las probabilidades condicionales en el algoritmo).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es un modelo </a:t>
            </a:r>
            <a:r>
              <a:rPr b="1" lang="en"/>
              <a:t>generativo</a:t>
            </a:r>
            <a:r>
              <a:rPr lang="en"/>
              <a:t>, es decir, que intenta modelar la probabilidad </a:t>
            </a:r>
            <a:r>
              <a:rPr i="1" lang="en"/>
              <a:t>p(y,</a:t>
            </a:r>
            <a:r>
              <a:rPr b="1" i="1" lang="en"/>
              <a:t>x</a:t>
            </a:r>
            <a:r>
              <a:rPr i="1" lang="en"/>
              <a:t>)</a:t>
            </a:r>
            <a:r>
              <a:rPr lang="en"/>
              <a:t> donde "</a:t>
            </a:r>
            <a:r>
              <a:rPr i="1" lang="en"/>
              <a:t>y</a:t>
            </a:r>
            <a:r>
              <a:rPr lang="en"/>
              <a:t>"</a:t>
            </a:r>
            <a:r>
              <a:rPr lang="en"/>
              <a:t> representa la etiqueta y "</a:t>
            </a:r>
            <a:r>
              <a:rPr b="1" i="1" lang="en"/>
              <a:t>x</a:t>
            </a:r>
            <a:r>
              <a:rPr lang="en"/>
              <a:t>" representa los atributos. A grandes rasgos, trata de generar los atributos del modelo dada la etiqueta.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Regresión Logística es un modelo </a:t>
            </a:r>
            <a:r>
              <a:rPr b="1" lang="en"/>
              <a:t>discriminativo</a:t>
            </a:r>
            <a:r>
              <a:rPr lang="en"/>
              <a:t>, es decir, que intenta modelar la probabilidad </a:t>
            </a:r>
            <a:r>
              <a:rPr i="1" lang="en"/>
              <a:t>p(y|</a:t>
            </a:r>
            <a:r>
              <a:rPr b="1" i="1" lang="en"/>
              <a:t>x</a:t>
            </a:r>
            <a:r>
              <a:rPr i="1" lang="en"/>
              <a:t>)</a:t>
            </a:r>
            <a:r>
              <a:rPr lang="en"/>
              <a:t>. A grandes rasgos, determina la etiqueta "</a:t>
            </a:r>
            <a:r>
              <a:rPr i="1" lang="en"/>
              <a:t>y</a:t>
            </a:r>
            <a:r>
              <a:rPr lang="en"/>
              <a:t>" a partir del vector de atributos "</a:t>
            </a:r>
            <a:r>
              <a:rPr b="1" i="1" lang="en"/>
              <a:t>x</a:t>
            </a:r>
            <a:r>
              <a:rPr lang="en"/>
              <a:t>". Esto quiere decir que no le hace falta hacer ninguna asunción sobre </a:t>
            </a:r>
            <a:r>
              <a:rPr i="1" lang="en"/>
              <a:t>p(</a:t>
            </a:r>
            <a:r>
              <a:rPr b="1" i="1" lang="en"/>
              <a:t>x</a:t>
            </a:r>
            <a:r>
              <a:rPr i="1" lang="en"/>
              <a:t>)</a:t>
            </a:r>
            <a:r>
              <a:rPr lang="en"/>
              <a:t> ya que no es necesaria para modelar.</a:t>
            </a:r>
            <a:endParaRPr/>
          </a:p>
        </p:txBody>
      </p:sp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Relación con Regresión Logística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(demo_3_naive_bayes)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del perceptrón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El algoritmo del "perceptrón"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Propuesto por Frank Rosenblatt en 1958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El objetivo es </a:t>
            </a:r>
            <a:r>
              <a:rPr lang="en" sz="1800">
                <a:highlight>
                  <a:srgbClr val="FFE599"/>
                </a:highlight>
                <a:latin typeface="Open Sans"/>
                <a:ea typeface="Open Sans"/>
                <a:cs typeface="Open Sans"/>
                <a:sym typeface="Open Sans"/>
              </a:rPr>
              <a:t>encontrar un hiperplano de separación</a:t>
            </a:r>
            <a:endParaRPr sz="1800">
              <a:highlight>
                <a:srgbClr val="FFE59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Sólo encuentra la solución si los datos son linealmente separables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Es un algoritmo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online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(procesa un ejemplo a la vez)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El algoritmo del "perceptrón"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Entrada: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conjunto de entrenamiento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…,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tasa de aprendizaje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Algoritmo: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Inicializar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(0)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ϵ ℝ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Para cada ejemplo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Predecir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= signo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+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≠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+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54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El algoritmo del "perceptrón"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Entrada: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conjunto de entrenamiento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…,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tasa de aprendizaje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Algoritmo: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Inicializar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(0)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ϵ ℝ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Para cada ejemplo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Predecir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= signo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+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-25000" lang="en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≠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+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4806600" y="2446875"/>
            <a:ext cx="4337400" cy="2598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Actualiza solo cuando comete un error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Error en positivos: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+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Error en negativos: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-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endParaRPr baseline="-25000" i="1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baseline="30000" lang="en" sz="1800"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i="1" lang="en" sz="1800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baseline="-25000" i="1" lang="en" sz="18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≤ 0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→ error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(demo_4_perceptron)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</a:t>
            </a:r>
            <a:r>
              <a:rPr lang="en"/>
              <a:t>Support Vector Machines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Fronteras de decisión en clasificación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clasificador busca </a:t>
            </a:r>
            <a:r>
              <a:rPr lang="en">
                <a:highlight>
                  <a:srgbClr val="FFE599"/>
                </a:highlight>
              </a:rPr>
              <a:t>separar los datos</a:t>
            </a:r>
            <a:r>
              <a:rPr lang="en"/>
              <a:t> de una y otra clase de la mejor manera.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Esta separación se da mediante una </a:t>
            </a:r>
            <a:r>
              <a:rPr lang="en">
                <a:highlight>
                  <a:srgbClr val="FFE599"/>
                </a:highlight>
              </a:rPr>
              <a:t>frontera de decisión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¿Qué determina que tan “buena” es una frontera de decisión?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“buena” frontera de decisión?</a:t>
            </a:r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 rotWithShape="1">
          <a:blip r:embed="rId3">
            <a:alphaModFix/>
          </a:blip>
          <a:srcRect b="5433" l="4194" r="694" t="889"/>
          <a:stretch/>
        </p:blipFill>
        <p:spPr>
          <a:xfrm>
            <a:off x="2114912" y="1147225"/>
            <a:ext cx="4914174" cy="3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“buena” frontera de decisión?</a:t>
            </a:r>
            <a:endParaRPr/>
          </a:p>
        </p:txBody>
      </p:sp>
      <p:sp>
        <p:nvSpPr>
          <p:cNvPr id="376" name="Google Shape;376;p60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7" name="Google Shape;377;p60"/>
          <p:cNvPicPr preferRelativeResize="0"/>
          <p:nvPr/>
        </p:nvPicPr>
        <p:blipFill rotWithShape="1">
          <a:blip r:embed="rId4">
            <a:alphaModFix/>
          </a:blip>
          <a:srcRect b="8330" l="3621" r="4694" t="7692"/>
          <a:stretch/>
        </p:blipFill>
        <p:spPr>
          <a:xfrm>
            <a:off x="0" y="1147225"/>
            <a:ext cx="9144000" cy="345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Margen de la frontera</a:t>
            </a:r>
            <a:endParaRPr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gráfico anterior, cualquiera de las líneas separan los datos correctamente.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Buscamos una línea que capture el </a:t>
            </a:r>
            <a:r>
              <a:rPr lang="en">
                <a:highlight>
                  <a:srgbClr val="FFE599"/>
                </a:highlight>
              </a:rPr>
              <a:t>patrón general entre los datos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el gráfico de la izquierda, la línea de separación está algo sesgada. Tiene menos margen entre ella y ambos clústeres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línea en el gráfico de la derecha, en cambio, se encuentra bien a la mitad de ambos clústeres.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del Curso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es aprendizaje supervisado?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Aprendizaje supervisado.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Regresión Lineal y Polinomial, Regresión Logística, Naive Bayes.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Perceptrón.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SVC/SVR. Datos no linealmente separables. Función de costo.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learning.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Forest, Bagging, Boosting, Voting.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 neuronales.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Perceptrón multicapa.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Sistemas de recomendación.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Filtrado colaborativo.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Prácticas de reproducibilidad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al clasificar nuevos datos?</a:t>
            </a:r>
            <a:endParaRPr/>
          </a:p>
        </p:txBody>
      </p:sp>
      <p:sp>
        <p:nvSpPr>
          <p:cNvPr id="389" name="Google Shape;389;p62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0" name="Google Shape;390;p62"/>
          <p:cNvPicPr preferRelativeResize="0"/>
          <p:nvPr/>
        </p:nvPicPr>
        <p:blipFill rotWithShape="1">
          <a:blip r:embed="rId4">
            <a:alphaModFix/>
          </a:blip>
          <a:srcRect b="8330" l="3621" r="4694" t="7692"/>
          <a:stretch/>
        </p:blipFill>
        <p:spPr>
          <a:xfrm>
            <a:off x="0" y="1147225"/>
            <a:ext cx="9144000" cy="345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2"/>
          <p:cNvSpPr txBox="1"/>
          <p:nvPr/>
        </p:nvSpPr>
        <p:spPr>
          <a:xfrm>
            <a:off x="824900" y="175897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2660075" y="375527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62"/>
          <p:cNvSpPr txBox="1"/>
          <p:nvPr/>
        </p:nvSpPr>
        <p:spPr>
          <a:xfrm>
            <a:off x="5465725" y="169302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2"/>
          <p:cNvSpPr txBox="1"/>
          <p:nvPr/>
        </p:nvSpPr>
        <p:spPr>
          <a:xfrm>
            <a:off x="7522675" y="381062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algoritmo que busca separar los datos mediante la mejor frontera de decisión. Esta frontera de decisión es conocida como </a:t>
            </a:r>
            <a:r>
              <a:rPr b="1" lang="en"/>
              <a:t>hiperplano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este caso, “mejor” se refiere a aquella que esté lo más separada posible de los puntos más cercanos a ella. Estos puntos son conocidos como </a:t>
            </a:r>
            <a:r>
              <a:rPr b="1" lang="en"/>
              <a:t>vectores de soporte</a:t>
            </a:r>
            <a:r>
              <a:rPr lang="en"/>
              <a:t>, y el espacio entre ellos y el hiperplano se conoce como </a:t>
            </a:r>
            <a:r>
              <a:rPr b="1" lang="en"/>
              <a:t>margen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términos más técnicos, </a:t>
            </a:r>
            <a:r>
              <a:rPr lang="en">
                <a:highlight>
                  <a:srgbClr val="FFE599"/>
                </a:highlight>
              </a:rPr>
              <a:t>un algoritmo de SVM encuentra el hiperplano que devuelva el mayor margen entre sí mismo y los vectores de soporte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Este tipo de clasificador a veces es conocido como “clasificador por márgenes” (margin classifier).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406" name="Google Shape;406;p64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7" name="Google Shape;40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113" y="1147225"/>
            <a:ext cx="4839785" cy="3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Función de Costo y Entrenamiento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Función de costo</a:t>
            </a:r>
            <a:endParaRPr/>
          </a:p>
        </p:txBody>
      </p:sp>
      <p:sp>
        <p:nvSpPr>
          <p:cNvPr id="418" name="Google Shape;418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SVM utilizan una función de costo conocida como </a:t>
            </a:r>
            <a:r>
              <a:rPr lang="en">
                <a:highlight>
                  <a:srgbClr val="FFE599"/>
                </a:highlight>
              </a:rPr>
              <a:t>hinge loss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diferencia de regresión logística, los datos se anotan con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{-1, 1}</a:t>
            </a:r>
            <a:r>
              <a:rPr lang="en"/>
              <a:t> de acuerdo al valor de la etiqueta.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función de costo de Hinge se define como: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Donde el costo es 0 si el valor real y el predicho tienen el mismo signo y están dentro del margen de error (por lo general 1).</a:t>
            </a:r>
            <a:endParaRPr/>
          </a:p>
        </p:txBody>
      </p:sp>
      <p:pic>
        <p:nvPicPr>
          <p:cNvPr id="419" name="Google Shape;4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13" y="3287425"/>
            <a:ext cx="8607375" cy="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Función a optimizar</a:t>
            </a:r>
            <a:endParaRPr/>
          </a:p>
        </p:txBody>
      </p:sp>
      <p:sp>
        <p:nvSpPr>
          <p:cNvPr id="425" name="Google Shape;425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que buscamos minimizar es la siguiente: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Dónde </a:t>
            </a:r>
            <a:r>
              <a:rPr i="1" lang="en">
                <a:latin typeface="Spectral"/>
                <a:ea typeface="Spectral"/>
                <a:cs typeface="Spectral"/>
                <a:sym typeface="Spectral"/>
              </a:rPr>
              <a:t>λ||w||</a:t>
            </a:r>
            <a:r>
              <a:rPr baseline="30000" i="1" lang="en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/>
              <a:t> es el parámetro de regularización. </a:t>
            </a:r>
            <a:endParaRPr/>
          </a:p>
        </p:txBody>
      </p:sp>
      <p:pic>
        <p:nvPicPr>
          <p:cNvPr id="426" name="Google Shape;4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0687"/>
            <a:ext cx="8520601" cy="135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Gradientes</a:t>
            </a:r>
            <a:endParaRPr/>
          </a:p>
        </p:txBody>
      </p:sp>
      <p:sp>
        <p:nvSpPr>
          <p:cNvPr id="432" name="Google Shape;432;p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dos factores en la función de costo que hay que derivar: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309" y="1738799"/>
            <a:ext cx="3457375" cy="9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3278350"/>
            <a:ext cx="8832276" cy="113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Actualización de los pesos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actualizar los pesos, de acuerdo al signo de la predicción, tendremos para el caso donde el signo sea el mismo: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Mientras que cuando el signo entre la predicción y el valor real es diferente:</a:t>
            </a:r>
            <a:endParaRPr/>
          </a:p>
        </p:txBody>
      </p:sp>
      <p:pic>
        <p:nvPicPr>
          <p:cNvPr id="441" name="Google Shape;44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087" y="2010799"/>
            <a:ext cx="3401825" cy="4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774" y="3348895"/>
            <a:ext cx="4802421" cy="4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 la p</a:t>
            </a:r>
            <a:r>
              <a:rPr lang="en"/>
              <a:t>rimera clase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Clase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 la Clase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es aprendizaje supervisado?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Aprendizaje supervisado.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Regresión Lineal y Polinomial, Regresión Logística, Naive Bayes.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Perceptrón.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SVC/SVR. Datos no linealmente separables. Función de costo.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Ensemble learning.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Decision Trees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Random Forest, Bagging, Boosting, Voting.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Redes neuronales.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Perceptrón multicapa. Redes convolucionales. Redes recurrentes.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Sistemas de recomendación.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Filtrado colaborativo.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Prácticas de reproducibilidad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aprendizaje supervisado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banco recibe nuevos pedidos para acceder a una tarjeta de crédito. Cada pedido tiene información acerca del aplicante: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Recibo de sueldo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Estado Civil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Informe de Veraz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Situación crediticia según el BCRA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Problema:</a:t>
            </a:r>
            <a:r>
              <a:rPr lang="en"/>
              <a:t> Determinar si aceptar o rechazar el pedido.</a:t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servicio de correo de una universidad recibe cientos de mails por día.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Problema:</a:t>
            </a:r>
            <a:r>
              <a:rPr lang="en"/>
              <a:t> Clasificar cada mail como correo basura (spam) o correo deseado, para filtrar y aligerar el servicio.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