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Economica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bold.fntdata"/><Relationship Id="rId12" Type="http://schemas.openxmlformats.org/officeDocument/2006/relationships/slide" Target="slides/slide7.xml"/><Relationship Id="rId56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59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58" Type="http://schemas.openxmlformats.org/officeDocument/2006/relationships/font" Target="fonts/Economic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what-to-do-when-your-training-and-testing-data-come-from-different-distributions-d89674c6ecd8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what-to-do-when-your-training-and-testing-data-come-from-different-distributions-d89674c6ecd8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generated/sklearn.dummy.DummyClassifier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eremyjordan.me/testing-ml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28eb193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28eb193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28eb19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28eb19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8eb193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8eb193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28eb193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28eb193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28eb193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28eb19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https://scikit-learn.org/stable/modules/generated/sklearn.dummy.DummyClassifier.html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28eb193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28eb193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28eb193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28eb193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8eb193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8eb193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8eb193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8eb193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28eb193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28eb193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3ad876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3ad876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28eb193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28eb193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28eb193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28eb193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28eb193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28eb193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28eb193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28eb193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28eb193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28eb193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28eb193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28eb193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8eb19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8eb19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a28eb193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a28eb193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28eb193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28eb193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28eb193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28eb193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ebcdca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ebcdca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28eb193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a28eb193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28eb193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28eb193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8eb193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8eb193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28eb193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28eb193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28eb193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28eb193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28eb19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28eb19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28eb193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28eb193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28eb193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28eb193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28eb193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28eb193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28eb193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28eb193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b6a21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b6a21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a28eb193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a28eb193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267d70043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267d70043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267d70043_2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267d70043_2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267d70043_2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267d70043_2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https://www.jeremyjordan.me/testing-ml/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267d70043_2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267d70043_2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267d70043_2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267d70043_2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267d70043_2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267d70043_2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267d70043_2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267d70043_2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267d70043_2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267d70043_2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267d70043_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267d70043_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8eb19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8eb19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d9213ae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d9213ae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8eb19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8eb19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8eb19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8eb19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28eb19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28eb19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28eb193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28eb193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lyearning.org/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Cardellino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Preparación de los Conjuntos de Datos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Entrenamiento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(validación): Para ajustar hiperparámetros, seleccionar features, analizar errores,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Para obtener números finales de evaluación. </a:t>
            </a:r>
            <a:r>
              <a:rPr b="1" lang="en"/>
              <a:t>Nunca </a:t>
            </a:r>
            <a:r>
              <a:rPr lang="en"/>
              <a:t>para tomar decisiones.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y test </a:t>
            </a:r>
            <a:r>
              <a:rPr b="1" lang="en"/>
              <a:t>deben </a:t>
            </a:r>
            <a:r>
              <a:rPr lang="en"/>
              <a:t>responder a la misma distribución.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no necesariamente.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Tamaño de los datasets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clásico: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~70/10/20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cantidades de datos: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unos pocos miles para dev/test.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Resolución: El tamaño del dataset indica la “resolución” de la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elementos: 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500: 0.2%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1000: 0.1%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10000: 0.01%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Poco informativa para problemas desbalanceados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Precision/recall/F1: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Binaria: Focalizar el problema en una de las dos clases.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Multiclase: Permite regular la importancia de cada clase (weighted macro-average).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Balanced Accuracy (Recall Macro Average)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AUC y AUCPR: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Más expresiva: evalúa probs/scores asignadas a todas las clases, no la predicción.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 de optimización vs. satisfacción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Establecer una </a:t>
            </a:r>
            <a:r>
              <a:rPr b="1" lang="en"/>
              <a:t>única </a:t>
            </a:r>
            <a:r>
              <a:rPr lang="en"/>
              <a:t>métrica numérica, cuyo objetivo es optimizar.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Métricas secundarias: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Instancias sensibles que no pueden ser etiquetadas incorrectamente.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Valores mínimos de precision/recall para clases específicas.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criterios de “satisfacción” para las métricas secundarias.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Baselines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Clasificadores “bobos” para calcular valores mínimos para las métricas.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Clase mayoritaria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uniforme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respetando distribución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veces también se pueden calcular upper bounds teóricas.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Rápido!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rápidamente los conjuntos de datos y las métricas objetivo.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iniciar el ciclo iterativo.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Luego, los resultados y su análisis pueden indicar la necesidad de modificaciones: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 datos no reflejan la aplicación real: actualizar dev/test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Overfitting en dev: se iteró muchas veces, actualizar dev.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 métricas no reflejan los objetivos.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Registro de Experimentos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Historial de experimentos realizados.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Registrar información necesaria para la reproducibilidad: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Fecha del experimento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Configuración del modelo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Resultado de las evaluación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79" name="Google Shape;179;p29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Sistema Básico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empezar tratando de construir el sistema perfecto.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Construir y entrenar un sistema básico lo más rápido posible.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Evaluarlo y estudiarlo para decidir en qué direcciones avanzar.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Modelo de Clasificación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probar varios modelos de clasificación (DT, MNB, LR, SVM, etc.)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eligiendo el que mejor ande sin ninguna configuración.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No</a:t>
            </a:r>
            <a:r>
              <a:rPr b="1" lang="en">
                <a:highlight>
                  <a:srgbClr val="FFD966"/>
                </a:highlight>
              </a:rPr>
              <a:t> </a:t>
            </a:r>
            <a:r>
              <a:rPr lang="en">
                <a:highlight>
                  <a:srgbClr val="FFD966"/>
                </a:highlight>
              </a:rPr>
              <a:t>empezar </a:t>
            </a:r>
            <a:r>
              <a:rPr b="1" lang="en">
                <a:highlight>
                  <a:srgbClr val="FFD966"/>
                </a:highlight>
              </a:rPr>
              <a:t>NUNCA</a:t>
            </a:r>
            <a:r>
              <a:rPr lang="en">
                <a:highlight>
                  <a:srgbClr val="FFD966"/>
                </a:highlight>
              </a:rPr>
              <a:t> con redes neuronales.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casarse con un único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Cuarta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Ajuste de Hiperparámetros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606375"/>
            <a:ext cx="30453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</a:t>
            </a:r>
            <a:r>
              <a:rPr b="1" lang="en"/>
              <a:t>Hyperparameter tuning</a:t>
            </a:r>
            <a:endParaRPr b="1"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04" name="Google Shape;204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1263284" y="3224412"/>
            <a:ext cx="1142135" cy="1126381"/>
            <a:chOff x="3162303" y="1550000"/>
            <a:chExt cx="2804850" cy="2766162"/>
          </a:xfrm>
        </p:grpSpPr>
        <p:sp>
          <p:nvSpPr>
            <p:cNvPr id="209" name="Google Shape;209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manual.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exhaustiva (grid-search): todas las combinaciones posibles de valores.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Aleatoria (randomized): sampleando valores o combinaciones.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vs. Cross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Estrategias: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¡Leer documentación!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con búsqueda manual. Elegir parámetros más relevantes.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aleatoria, con un espectro mayor.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con búsqueda exhaustiva. Probar pocas combinaciones.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Guardar </a:t>
            </a:r>
            <a:r>
              <a:rPr lang="en">
                <a:highlight>
                  <a:srgbClr val="FFE599"/>
                </a:highlight>
              </a:rPr>
              <a:t>mejores</a:t>
            </a:r>
            <a:r>
              <a:rPr lang="en"/>
              <a:t> configuraciones (no sólo la mejor).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347375" y="1982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38" name="Google Shape;238;p3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 y Varianza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(bias):</a:t>
            </a:r>
            <a:r>
              <a:rPr lang="en"/>
              <a:t> Error en el conjunto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Varianza (variance):</a:t>
            </a:r>
            <a:r>
              <a:rPr lang="en"/>
              <a:t> Error en el conjunto de development.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Error total:</a:t>
            </a:r>
            <a:r>
              <a:rPr lang="en"/>
              <a:t> bias + variance.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Machine Learning  =  Bajar el error total.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alto: </a:t>
            </a:r>
            <a:r>
              <a:rPr lang="en"/>
              <a:t>el clasificador </a:t>
            </a:r>
            <a:r>
              <a:rPr b="1" lang="en"/>
              <a:t>ni siquiera </a:t>
            </a:r>
            <a:r>
              <a:rPr lang="en"/>
              <a:t>es capaz de aprender los datos de entrenamiento.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peor que un sistema que memoriza los puntos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quiere decir alto?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del problema y de los valores a los que aspiramos.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el sesgo </a:t>
            </a:r>
            <a:r>
              <a:rPr b="1" lang="en"/>
              <a:t>se puede reducir a cero. Se puede pero no necesariamente se quiere.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PRIMER OBJETIVO DEL ML: CONTROLAR EL SESGO.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aprender el conjunto de entrenamiento. No es lo suficientemente “expresivo” (underfitting).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más grande: agregar parámetros, capas, componentes, etc.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menos regularizado: salir del underfitting.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Features más expresivos: más dimensiones.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Sesgo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bajo control: </a:t>
            </a:r>
            <a:r>
              <a:rPr lang="en"/>
              <a:t>Puedo hacerlo tan bajo como quiera.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Varianza alta:</a:t>
            </a:r>
            <a:r>
              <a:rPr lang="en"/>
              <a:t> No generaliza. No “aprende”. Memoriza. (overfitting)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es varianza alta?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Nuevamente, depende del problema y de nuestros objetivos.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la varianza es directamente proporcional al error total.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</a:t>
            </a:r>
            <a:r>
              <a:rPr b="1" lang="en"/>
              <a:t>varianza cero = sistema perfecto.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NUEVO OBJETIVO: Baja</a:t>
            </a:r>
            <a:r>
              <a:rPr lang="en"/>
              <a:t>r la varianza tanto como se pueda</a:t>
            </a:r>
            <a:r>
              <a:rPr b="1" lang="en"/>
              <a:t> </a:t>
            </a:r>
            <a:r>
              <a:rPr lang="en"/>
              <a:t>= </a:t>
            </a:r>
            <a:r>
              <a:rPr b="1" lang="en"/>
              <a:t>HACER ML.</a:t>
            </a:r>
            <a:endParaRPr/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Varianza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generalizar a partir del conjunto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Posibles soluciones: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Más datos de entrenamiento. No hay de dónde aprender.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Mejores features: Facilitar al modelo el acceso a información valiosa.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Bajar expresividad: Regularización, early stopping, menos params., etc.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Varianza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Análisis de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131400" y="1459075"/>
            <a:ext cx="2316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Error analysis</a:t>
            </a:r>
            <a:endParaRPr b="1"/>
          </a:p>
        </p:txBody>
      </p:sp>
      <p:sp>
        <p:nvSpPr>
          <p:cNvPr id="281" name="Google Shape;281;p41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83" name="Google Shape;283;p41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¿Qué es aprendizaje supervisado?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Aprendizaje supervisado.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Regresión Lineal y Polinomial, Regresión Logística, Naive Bayes.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Support Vector Machines.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Perceptrón.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Prácticas de reproducibilidad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¿En qué se equivoca el modelo?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mal clasificados.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¿Porqué se clasifica mal?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la probabilidad / score de la clase correcta.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features activos. Ver valores cercanos en instancias de entrenamiento.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qué modificaciones del elemento hacen que se clasifique bien.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</a:t>
            </a:r>
            <a:r>
              <a:rPr b="1" lang="en"/>
              <a:t>peor </a:t>
            </a:r>
            <a:r>
              <a:rPr lang="en"/>
              <a:t>clasificados (en base a prob/score)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una lista de ejemplos mal clasificados. (e.g., 50 de dev)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Inspeccionar cada ejemplo. Identificar fuentes de error.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cada fuente de error, identificar importancia y costo estimado.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50" y="2936825"/>
            <a:ext cx="614770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Subdivisón de development: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Eyeball dev set  (~100 instancias)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Blackbox dev set  (el resto)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Rotar cada tanto!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Errores en el dataset: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Evaluar su impacto.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es importante, corregir en </a:t>
            </a:r>
            <a:r>
              <a:rPr b="1" lang="en"/>
              <a:t>todos </a:t>
            </a:r>
            <a:r>
              <a:rPr lang="en"/>
              <a:t>los datasets.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Inspección del Modelo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312" name="Google Shape;312;p4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813825" y="1459075"/>
            <a:ext cx="2474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 Error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5.2. Model inspection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316" name="Google Shape;316;p4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17" name="Google Shape;317;p4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Estudiar los parámetros del modelo una vez aprendido.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más influyentes para cada clase.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Fronteras de decisión.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fácilmente inspeccionables: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Decision Trees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Naive Bayes:</a:t>
            </a:r>
            <a:r>
              <a:rPr lang="en"/>
              <a:t> probabilidad de cada feature dada la clase  (y prior de la clase)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Logistic Regressions:</a:t>
            </a:r>
            <a:r>
              <a:rPr lang="en"/>
              <a:t>  score de cada feature para cada clase  (y bias o intercept)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Más complicado: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Random Forests:</a:t>
            </a:r>
            <a:r>
              <a:rPr lang="en"/>
              <a:t> son muchos árboles para ver!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SVMs:</a:t>
            </a:r>
            <a:r>
              <a:rPr lang="en"/>
              <a:t> ver con qué features está más alineado el hiperplano.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Redes Neuronales:</a:t>
            </a:r>
            <a:r>
              <a:rPr lang="en"/>
              <a:t> usar inputs para ver cómo reacciona la 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Fork (Bifurcación)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38" name="Google Shape;338;p48"/>
          <p:cNvGrpSpPr/>
          <p:nvPr/>
        </p:nvGrpSpPr>
        <p:grpSpPr>
          <a:xfrm>
            <a:off x="-405225" y="1278150"/>
            <a:ext cx="5299175" cy="3231275"/>
            <a:chOff x="-24225" y="1278150"/>
            <a:chExt cx="5299175" cy="3231275"/>
          </a:xfrm>
        </p:grpSpPr>
        <p:sp>
          <p:nvSpPr>
            <p:cNvPr id="339" name="Google Shape;33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40" name="Google Shape;34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41" name="Google Shape;34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SVM</a:t>
              </a:r>
              <a:endParaRPr/>
            </a:p>
          </p:txBody>
        </p:sp>
        <p:grpSp>
          <p:nvGrpSpPr>
            <p:cNvPr id="343" name="Google Shape;34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44" name="Google Shape;34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fmla="val 1630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48"/>
          <p:cNvGrpSpPr/>
          <p:nvPr/>
        </p:nvGrpSpPr>
        <p:grpSpPr>
          <a:xfrm>
            <a:off x="4266800" y="1278150"/>
            <a:ext cx="5299175" cy="3231275"/>
            <a:chOff x="-24225" y="1278150"/>
            <a:chExt cx="5299175" cy="3231275"/>
          </a:xfrm>
        </p:grpSpPr>
        <p:sp>
          <p:nvSpPr>
            <p:cNvPr id="349" name="Google Shape;34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50" name="Google Shape;35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51" name="Google Shape;35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MLP</a:t>
              </a:r>
              <a:endParaRPr/>
            </a:p>
          </p:txBody>
        </p:sp>
        <p:grpSp>
          <p:nvGrpSpPr>
            <p:cNvPr id="353" name="Google Shape;35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54" name="Google Shape;35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fmla="val 1630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Bifurcación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a mantener dos o más sistemas diferentes en simultáneo.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uno tiene su ciclo de experimentación.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el tiempo, las configuraciones divergen.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/ LR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neuronal: MLP / RNN / CNN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Retrospectivas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Idea:</a:t>
            </a:r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4975125" y="846275"/>
            <a:ext cx="2572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Retune hiperparameters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Reconsider Old Ideas</a:t>
            </a:r>
            <a:endParaRPr/>
          </a:p>
        </p:txBody>
      </p:sp>
      <p:grpSp>
        <p:nvGrpSpPr>
          <p:cNvPr id="374" name="Google Shape;374;p5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75" name="Google Shape;375;p5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Revisar ideas previas, tanto las aceptadas como las rechazadas.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Tests: medir el impacto de cada componente del sistema actual.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Hiperparameter retuning: Volver a hacer ajuste de hiperparámetros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Reconsiderar viejas ideas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Aumentación de Datos (Data Augmentation)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Generar datos artificiales en base a los datos que tenemos.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transformaciones deben preservar las etiquetas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Imágenes: rotación, escala, espejado, cambio de color,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Texto: más dificil! sinónimos, traducción bidireccional,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</a:t>
            </a:r>
            <a:r>
              <a:rPr lang="en"/>
              <a:t> Machine Learning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con los sistemas tradicionales</a:t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50" y="1276050"/>
            <a:ext cx="4940299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Pedro Domingos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software tradicional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3082175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de tests: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25"/>
            <a:ext cx="883920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machine learning</a:t>
            </a:r>
            <a:endParaRPr/>
          </a:p>
        </p:txBody>
      </p:sp>
      <p:sp>
        <p:nvSpPr>
          <p:cNvPr id="416" name="Google Shape;416;p56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595725"/>
            <a:ext cx="8952049" cy="1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 txBox="1"/>
          <p:nvPr/>
        </p:nvSpPr>
        <p:spPr>
          <a:xfrm>
            <a:off x="5102050" y="3603450"/>
            <a:ext cx="25248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(MLFlow)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Hyperparams 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evaluation:</a:t>
            </a:r>
            <a:r>
              <a:rPr lang="en"/>
              <a:t> métricas, gráficos, estadísticas que resumen el comportamiento del modelo en los conjuntos de dev/test.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testing:</a:t>
            </a:r>
            <a:r>
              <a:rPr lang="en"/>
              <a:t> verificación explícita de comportamientos que esperamos de nuestro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Pre-train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Post-train tests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</a:t>
            </a:r>
            <a:r>
              <a:rPr lang="en"/>
              <a:t> machine learning?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que se pueden ejecutar sin la necesidad de entrenar el modelo sobre todo el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Tamaño del output del modelo:</a:t>
            </a:r>
            <a:r>
              <a:rPr lang="en"/>
              <a:t> verificar que la longitud del vector? de salida del modelo esté alineado al tamaño de los labels del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Rangos de salida: </a:t>
            </a:r>
            <a:r>
              <a:rPr lang="en"/>
              <a:t>validar tipos y rangos de valores según las expectativas. Por ejemplo, si el output es una probabilidad, asegurarse de que la suma será 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 ejecución del modelo tiene sentido: </a:t>
            </a:r>
            <a:r>
              <a:rPr lang="en"/>
              <a:t>por ejemplo, asegurarse de que los pasos en gradient descent produzcan un descenso en el costo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Verificar data leakage</a:t>
            </a:r>
            <a:endParaRPr b="1"/>
          </a:p>
        </p:txBody>
      </p:sp>
      <p:sp>
        <p:nvSpPr>
          <p:cNvPr id="430" name="Google Shape;430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Testing: tests de pre-train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Invariance Tests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Describen perturbaciones en la entrada del modelo que no deberían modificar la salida.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al concepto de </a:t>
            </a:r>
            <a:r>
              <a:rPr i="1" lang="en"/>
              <a:t>data augmentation</a:t>
            </a:r>
            <a:r>
              <a:rPr lang="en"/>
              <a:t>, donde se modifica la entrada durante el training pero se preservan las etiquetas.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 para un modelo de análisis de sentimiento: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Juan es un buen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José es un buen tipo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Tests de expectativa direccional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permiten definir perturbaciones en la entrada que deberían afectar de cierta forma la salida del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ejemplo, para un modelo que predice el precio de inmuebles: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Aumentar el número de habitaciones que tiene una casa, manteniendo constante el resto de sus atributos, no debería causar un descenso de su precio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Reducir la superficie cubierta (m</a:t>
            </a:r>
            <a:r>
              <a:rPr baseline="30000" lang="en"/>
              <a:t>2</a:t>
            </a:r>
            <a:r>
              <a:rPr lang="en"/>
              <a:t>) de una propiedad, no debería aumentarle su valor</a:t>
            </a:r>
            <a:endParaRPr b="1"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w</a:t>
            </a:r>
            <a:r>
              <a:rPr lang="en"/>
              <a:t>orkflow de desarrollo de machine learning</a:t>
            </a:r>
            <a:endParaRPr/>
          </a:p>
        </p:txBody>
      </p:sp>
      <p:sp>
        <p:nvSpPr>
          <p:cNvPr id="448" name="Google Shape;448;p61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0075"/>
            <a:ext cx="8839200" cy="216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Ng. “Machine Learning Yearning”. Draft, 2018.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http://www.mlyearning.org/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Experiencia personal.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Estrategias para Machine Learning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175" y="1730075"/>
            <a:ext cx="2514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Machine Learning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39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Cantidades astronómicas</a:t>
            </a:r>
            <a:br>
              <a:rPr lang="en" sz="1800"/>
            </a:br>
            <a:r>
              <a:rPr lang="en" sz="1800"/>
              <a:t>de datos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Ejércitos de ingenieros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Hectáreas de GPUs,</a:t>
            </a:r>
            <a:br>
              <a:rPr lang="en" sz="1800"/>
            </a:br>
            <a:r>
              <a:rPr lang="en" sz="1800"/>
              <a:t>memoria, etc.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723750" y="1439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1500 datos ruidosos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fracción de tu tiempo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notebook del año 2016</a:t>
            </a:r>
            <a:endParaRPr sz="1800"/>
          </a:p>
        </p:txBody>
      </p:sp>
      <p:sp>
        <p:nvSpPr>
          <p:cNvPr id="94" name="Google Shape;94;p18"/>
          <p:cNvSpPr/>
          <p:nvPr/>
        </p:nvSpPr>
        <p:spPr>
          <a:xfrm>
            <a:off x="3607050" y="2698875"/>
            <a:ext cx="1265700" cy="37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Queremos aplicar ML sobre un problema, de manera rápida y exitosa.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Lamentablemente, nuestro algoritmo anda mal. ¿Qué hacer? 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Recolectar más datos, o datos más diversos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Preprocesamiento: ingeniería de features, reducción de dimensionalidad, normalización,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Parámetros / arquitectura: modelos más simples, o más complejos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que saber elegir!!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10" name="Google Shape;110;p2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60800" y="1059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44275" y="426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Setup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234000" y="1550000"/>
            <a:ext cx="2676000" cy="2676000"/>
          </a:xfrm>
          <a:prstGeom prst="donut">
            <a:avLst>
              <a:gd fmla="val 163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4" name="Google Shape;124;p21"/>
          <p:cNvSpPr/>
          <p:nvPr/>
        </p:nvSpPr>
        <p:spPr>
          <a:xfrm rot="2265753">
            <a:off x="5114629" y="1905613"/>
            <a:ext cx="724048" cy="6673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4210052" y="3648662"/>
            <a:ext cx="723900" cy="667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6" name="Google Shape;126;p21"/>
          <p:cNvSpPr/>
          <p:nvPr/>
        </p:nvSpPr>
        <p:spPr>
          <a:xfrm rot="-3134247">
            <a:off x="3285829" y="1905613"/>
            <a:ext cx="724048" cy="6673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7" name="Google Shape;127;p21"/>
          <p:cNvSpPr/>
          <p:nvPr/>
        </p:nvSpPr>
        <p:spPr>
          <a:xfrm rot="3059275">
            <a:off x="3376217" y="837364"/>
            <a:ext cx="723926" cy="667376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