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6CD39-1294-4458-940C-AF4853DAA58E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96AE7-4CA7-45B8-A4ED-FE163CA6E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1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2226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Current mainstream caption decoder </a:t>
            </a:r>
            <a:r>
              <a:rPr lang="en-US" altLang="zh-CN" smtClean="0"/>
              <a:t>(The traditional LSTM model) </a:t>
            </a:r>
            <a:r>
              <a:rPr lang="zh-CN" altLang="en-US" smtClean="0"/>
              <a:t>is weak in handling this kind of long-term dependency in sequential sentence,</a:t>
            </a:r>
          </a:p>
        </p:txBody>
      </p:sp>
    </p:spTree>
    <p:extLst>
      <p:ext uri="{BB962C8B-B14F-4D97-AF65-F5344CB8AC3E}">
        <p14:creationId xmlns:p14="http://schemas.microsoft.com/office/powerpoint/2010/main" val="241701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427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>
                <a:sym typeface="宋体" panose="02010600030101010101" pitchFamily="2" charset="-122"/>
              </a:rPr>
              <a:t>Attention-based Recurrent Module</a:t>
            </a:r>
            <a:r>
              <a:rPr lang="en-US" altLang="zh-CN" smtClean="0">
                <a:sym typeface="宋体" panose="02010600030101010101" pitchFamily="2" charset="-122"/>
              </a:rPr>
              <a:t>: </a:t>
            </a:r>
            <a:r>
              <a:rPr lang="zh-CN" altLang="en-US" smtClean="0"/>
              <a:t>to selectively attend to the detected regional features</a:t>
            </a:r>
            <a:r>
              <a:rPr lang="en-US" altLang="zh-CN" smtClean="0"/>
              <a:t>.</a:t>
            </a:r>
          </a:p>
          <a:p>
            <a:r>
              <a:rPr lang="zh-CN" altLang="en-US" smtClean="0">
                <a:sym typeface="宋体" panose="02010600030101010101" pitchFamily="2" charset="-122"/>
              </a:rPr>
              <a:t>Reflective Attention Module</a:t>
            </a:r>
            <a:r>
              <a:rPr lang="en-US" altLang="zh-CN" smtClean="0">
                <a:sym typeface="宋体" panose="02010600030101010101" pitchFamily="2" charset="-122"/>
              </a:rPr>
              <a:t>: </a:t>
            </a:r>
            <a:r>
              <a:rPr lang="zh-CN" altLang="en-US" smtClean="0"/>
              <a:t>to model the compatibility between current and past decoding hidden states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Reflective Position Module:  to perceive the syntactic structure of sentences.</a:t>
            </a:r>
          </a:p>
          <a:p>
            <a:r>
              <a:rPr lang="en-US" altLang="zh-CN" smtClean="0"/>
              <a:t>utilize the annotated object and attribute data from the VGto pretrain the object-level encoder</a:t>
            </a:r>
            <a:endParaRPr lang="en-US" altLang="zh-CN" smtClean="0"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7794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632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8499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8370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8882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4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9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25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1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56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0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44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12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67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93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86A69-A24F-487B-9DA3-F649B24E6A8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9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3073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zh-CN" altLang="zh-CN" sz="4400" dirty="0"/>
              <a:t>Reflective Decoding Network for Image Captioning</a:t>
            </a:r>
          </a:p>
        </p:txBody>
      </p:sp>
      <p:sp>
        <p:nvSpPr>
          <p:cNvPr id="50178" name="副标题 3074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r>
              <a:rPr lang="zh-CN" altLang="zh-CN" sz="3200"/>
              <a:t>Lei Ke </a:t>
            </a:r>
            <a:r>
              <a:rPr lang="en-US" altLang="zh-CN" sz="3200"/>
              <a:t>et al.  iccv 2019</a:t>
            </a:r>
          </a:p>
        </p:txBody>
      </p:sp>
    </p:spTree>
    <p:extLst>
      <p:ext uri="{BB962C8B-B14F-4D97-AF65-F5344CB8AC3E}">
        <p14:creationId xmlns:p14="http://schemas.microsoft.com/office/powerpoint/2010/main" val="150213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Problems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/>
              <a:t>long-term dependency </a:t>
            </a:r>
            <a:r>
              <a:rPr lang="en-US" altLang="zh-CN" noProof="1"/>
              <a:t>problem</a:t>
            </a:r>
          </a:p>
          <a:p>
            <a:pPr marL="0" indent="0">
              <a:buNone/>
            </a:pPr>
            <a:endParaRPr lang="en-US" altLang="zh-CN" noProof="1"/>
          </a:p>
        </p:txBody>
      </p:sp>
      <p:pic>
        <p:nvPicPr>
          <p:cNvPr id="51203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2543175"/>
            <a:ext cx="654685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68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42863"/>
            <a:ext cx="8229600" cy="1143000"/>
          </a:xfrm>
        </p:spPr>
        <p:txBody>
          <a:bodyPr/>
          <a:lstStyle/>
          <a:p>
            <a:r>
              <a:rPr lang="zh-CN" altLang="en-US" smtClean="0"/>
              <a:t>Reflective Decoding Network</a:t>
            </a:r>
          </a:p>
        </p:txBody>
      </p:sp>
      <p:pic>
        <p:nvPicPr>
          <p:cNvPr id="53250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3689" y="1114426"/>
            <a:ext cx="6523037" cy="5622925"/>
          </a:xfrm>
        </p:spPr>
      </p:pic>
    </p:spTree>
    <p:extLst>
      <p:ext uri="{BB962C8B-B14F-4D97-AF65-F5344CB8AC3E}">
        <p14:creationId xmlns:p14="http://schemas.microsoft.com/office/powerpoint/2010/main" val="346066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Attention-based Recurrent Module</a:t>
            </a:r>
          </a:p>
        </p:txBody>
      </p:sp>
      <p:pic>
        <p:nvPicPr>
          <p:cNvPr id="5529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3" y="4311650"/>
            <a:ext cx="730091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38" y="5087939"/>
            <a:ext cx="5287962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图片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63" y="6321426"/>
            <a:ext cx="21971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内容占位符 9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62364" y="1512888"/>
            <a:ext cx="4867275" cy="2798762"/>
          </a:xfrm>
        </p:spPr>
      </p:pic>
      <p:sp>
        <p:nvSpPr>
          <p:cNvPr id="55302" name="文本框 10"/>
          <p:cNvSpPr txBox="1">
            <a:spLocks noChangeArrowheads="1"/>
          </p:cNvSpPr>
          <p:nvPr/>
        </p:nvSpPr>
        <p:spPr bwMode="auto">
          <a:xfrm>
            <a:off x="1644651" y="4464050"/>
            <a:ext cx="162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LSTM layer: </a:t>
            </a:r>
          </a:p>
        </p:txBody>
      </p:sp>
      <p:sp>
        <p:nvSpPr>
          <p:cNvPr id="55303" name="文本框 11"/>
          <p:cNvSpPr txBox="1">
            <a:spLocks noChangeArrowheads="1"/>
          </p:cNvSpPr>
          <p:nvPr/>
        </p:nvSpPr>
        <p:spPr bwMode="auto">
          <a:xfrm>
            <a:off x="1698625" y="5087938"/>
            <a:ext cx="1512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Att</a:t>
            </a:r>
            <a:r>
              <a:rPr lang="en-US" altLang="zh-CN" sz="2000" b="1" baseline="-25000"/>
              <a:t>vis</a:t>
            </a:r>
            <a:r>
              <a:rPr lang="en-US" altLang="zh-CN" sz="2000" b="1"/>
              <a:t> layer: </a:t>
            </a:r>
          </a:p>
        </p:txBody>
      </p:sp>
    </p:spTree>
    <p:extLst>
      <p:ext uri="{BB962C8B-B14F-4D97-AF65-F5344CB8AC3E}">
        <p14:creationId xmlns:p14="http://schemas.microsoft.com/office/powerpoint/2010/main" val="175363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Reflective Attention Module</a:t>
            </a:r>
          </a:p>
        </p:txBody>
      </p:sp>
      <p:pic>
        <p:nvPicPr>
          <p:cNvPr id="57346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3076" y="1536700"/>
            <a:ext cx="3929063" cy="2120900"/>
          </a:xfrm>
        </p:spPr>
      </p:pic>
      <p:pic>
        <p:nvPicPr>
          <p:cNvPr id="57347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6" y="1536700"/>
            <a:ext cx="4772025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文本框 10"/>
          <p:cNvSpPr txBox="1">
            <a:spLocks noChangeArrowheads="1"/>
          </p:cNvSpPr>
          <p:nvPr/>
        </p:nvSpPr>
        <p:spPr bwMode="auto">
          <a:xfrm>
            <a:off x="1743075" y="3922713"/>
            <a:ext cx="25796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second LSTM layer: </a:t>
            </a:r>
          </a:p>
        </p:txBody>
      </p:sp>
      <p:pic>
        <p:nvPicPr>
          <p:cNvPr id="5734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4" y="3763963"/>
            <a:ext cx="57626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文本框 11"/>
          <p:cNvSpPr txBox="1">
            <a:spLocks noChangeArrowheads="1"/>
          </p:cNvSpPr>
          <p:nvPr/>
        </p:nvSpPr>
        <p:spPr bwMode="auto">
          <a:xfrm>
            <a:off x="2251076" y="4487863"/>
            <a:ext cx="15921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Att</a:t>
            </a:r>
            <a:r>
              <a:rPr lang="en-US" altLang="zh-CN" sz="2000" b="1" baseline="-25000"/>
              <a:t>ref</a:t>
            </a:r>
            <a:r>
              <a:rPr lang="en-US" altLang="zh-CN" sz="2000" b="1"/>
              <a:t>  layer: </a:t>
            </a:r>
          </a:p>
        </p:txBody>
      </p:sp>
      <p:pic>
        <p:nvPicPr>
          <p:cNvPr id="57351" name="图片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4487864"/>
            <a:ext cx="55118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图片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5761039"/>
            <a:ext cx="2328862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图片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6361114"/>
            <a:ext cx="4541838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76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Reflective Position Module</a:t>
            </a:r>
          </a:p>
        </p:txBody>
      </p:sp>
      <p:pic>
        <p:nvPicPr>
          <p:cNvPr id="5939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93850" y="1555750"/>
            <a:ext cx="4191000" cy="4965700"/>
          </a:xfrm>
        </p:spPr>
      </p:pic>
      <p:sp>
        <p:nvSpPr>
          <p:cNvPr id="59395" name="文本框 4"/>
          <p:cNvSpPr txBox="1">
            <a:spLocks noChangeArrowheads="1"/>
          </p:cNvSpPr>
          <p:nvPr/>
        </p:nvSpPr>
        <p:spPr bwMode="auto">
          <a:xfrm>
            <a:off x="6205539" y="2536825"/>
            <a:ext cx="42814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I</a:t>
            </a:r>
            <a:r>
              <a:rPr lang="zh-CN" altLang="en-US" sz="2400" baseline="-25000"/>
              <a:t>r</a:t>
            </a:r>
            <a:r>
              <a:rPr lang="en-US" altLang="zh-CN" sz="2400" baseline="30000"/>
              <a:t>t</a:t>
            </a:r>
            <a:r>
              <a:rPr lang="en-US" altLang="zh-CN" sz="2400"/>
              <a:t> : </a:t>
            </a:r>
            <a:r>
              <a:rPr lang="zh-CN" altLang="en-US" sz="2400"/>
              <a:t>actual relative position</a:t>
            </a:r>
          </a:p>
          <a:p>
            <a:r>
              <a:rPr lang="zh-CN" altLang="en-US" sz="2400"/>
              <a:t>I</a:t>
            </a:r>
            <a:r>
              <a:rPr lang="en-US" altLang="zh-CN" sz="2400" baseline="-25000"/>
              <a:t>p</a:t>
            </a:r>
            <a:r>
              <a:rPr lang="zh-CN" altLang="en-US" sz="2400" baseline="30000"/>
              <a:t>t</a:t>
            </a:r>
            <a:r>
              <a:rPr lang="en-US" altLang="zh-CN" sz="2400"/>
              <a:t> : </a:t>
            </a:r>
            <a:r>
              <a:rPr lang="zh-CN" altLang="en-US" sz="2400"/>
              <a:t>predicted relative position</a:t>
            </a:r>
          </a:p>
          <a:p>
            <a:r>
              <a:rPr lang="zh-CN" altLang="en-US" sz="2400"/>
              <a:t>n  </a:t>
            </a:r>
            <a:r>
              <a:rPr lang="en-US" altLang="zh-CN" sz="2400"/>
              <a:t>:</a:t>
            </a:r>
            <a:r>
              <a:rPr lang="zh-CN" altLang="en-US" sz="2400"/>
              <a:t> the length of the sentence </a:t>
            </a:r>
            <a:endParaRPr lang="zh-CN" altLang="en-US" sz="2400" baseline="30000"/>
          </a:p>
        </p:txBody>
      </p:sp>
      <p:pic>
        <p:nvPicPr>
          <p:cNvPr id="5939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1555750"/>
            <a:ext cx="3517900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文本框 6"/>
          <p:cNvSpPr txBox="1">
            <a:spLocks noChangeArrowheads="1"/>
          </p:cNvSpPr>
          <p:nvPr/>
        </p:nvSpPr>
        <p:spPr bwMode="auto">
          <a:xfrm>
            <a:off x="6205538" y="3967164"/>
            <a:ext cx="433705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aims</a:t>
            </a:r>
            <a:r>
              <a:rPr lang="en-US" altLang="zh-CN" sz="2000"/>
              <a:t>:</a:t>
            </a:r>
            <a:r>
              <a:rPr lang="zh-CN" altLang="en-US" sz="2000"/>
              <a:t> minimize the difference between </a:t>
            </a:r>
            <a:r>
              <a:rPr lang="zh-CN" altLang="en-US" sz="2000">
                <a:sym typeface="宋体" panose="02010600030101010101" pitchFamily="2" charset="-122"/>
              </a:rPr>
              <a:t>I</a:t>
            </a:r>
            <a:r>
              <a:rPr lang="zh-CN" altLang="en-US" sz="2000" baseline="-25000">
                <a:sym typeface="宋体" panose="02010600030101010101" pitchFamily="2" charset="-122"/>
              </a:rPr>
              <a:t>r</a:t>
            </a:r>
            <a:r>
              <a:rPr lang="en-US" altLang="zh-CN" sz="2000" baseline="30000">
                <a:sym typeface="宋体" panose="02010600030101010101" pitchFamily="2" charset="-122"/>
              </a:rPr>
              <a:t>t</a:t>
            </a:r>
            <a:r>
              <a:rPr lang="zh-CN" altLang="en-US" sz="2000"/>
              <a:t> and </a:t>
            </a:r>
            <a:r>
              <a:rPr lang="zh-CN" altLang="en-US" sz="2000">
                <a:sym typeface="宋体" panose="02010600030101010101" pitchFamily="2" charset="-122"/>
              </a:rPr>
              <a:t>I</a:t>
            </a:r>
            <a:r>
              <a:rPr lang="en-US" altLang="zh-CN" sz="2000" baseline="-25000">
                <a:sym typeface="宋体" panose="02010600030101010101" pitchFamily="2" charset="-122"/>
              </a:rPr>
              <a:t>p</a:t>
            </a:r>
            <a:r>
              <a:rPr lang="zh-CN" altLang="en-US" sz="2000" baseline="30000">
                <a:sym typeface="宋体" panose="02010600030101010101" pitchFamily="2" charset="-122"/>
              </a:rPr>
              <a:t>t</a:t>
            </a:r>
            <a:r>
              <a:rPr lang="zh-CN" altLang="en-US" sz="2000"/>
              <a:t> by designing a loss function</a:t>
            </a:r>
            <a:r>
              <a:rPr lang="en-US" altLang="zh-CN" sz="2000"/>
              <a:t>.</a:t>
            </a:r>
          </a:p>
          <a:p>
            <a:r>
              <a:rPr lang="en-US" altLang="zh-CN" sz="2000"/>
              <a:t>n is needed, so this is a supervised way. when in the inference phase, RPM should be ignored, because n is unknown and This module has no effect on generating captions.</a:t>
            </a:r>
          </a:p>
        </p:txBody>
      </p:sp>
    </p:spTree>
    <p:extLst>
      <p:ext uri="{BB962C8B-B14F-4D97-AF65-F5344CB8AC3E}">
        <p14:creationId xmlns:p14="http://schemas.microsoft.com/office/powerpoint/2010/main" val="60108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Training</a:t>
            </a:r>
          </a:p>
        </p:txBody>
      </p:sp>
      <p:sp>
        <p:nvSpPr>
          <p:cNvPr id="6041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cross entropy loss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the Position-Perceptive </a:t>
            </a:r>
            <a:r>
              <a:rPr lang="en-US" altLang="zh-CN" smtClean="0"/>
              <a:t>l</a:t>
            </a:r>
            <a:r>
              <a:rPr lang="zh-CN" altLang="en-US" smtClean="0"/>
              <a:t>oss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en-US" altLang="zh-CN" smtClean="0"/>
              <a:t>all loss</a:t>
            </a:r>
          </a:p>
        </p:txBody>
      </p:sp>
      <p:pic>
        <p:nvPicPr>
          <p:cNvPr id="60419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79638"/>
            <a:ext cx="59436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1" y="3981450"/>
            <a:ext cx="310832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1" y="6003925"/>
            <a:ext cx="247491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85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Ablation study</a:t>
            </a:r>
          </a:p>
        </p:txBody>
      </p:sp>
      <p:pic>
        <p:nvPicPr>
          <p:cNvPr id="61442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0364" y="1898651"/>
            <a:ext cx="8931275" cy="1616075"/>
          </a:xfrm>
        </p:spPr>
      </p:pic>
      <p:sp>
        <p:nvSpPr>
          <p:cNvPr id="61443" name="文本框 4"/>
          <p:cNvSpPr txBox="1">
            <a:spLocks noChangeArrowheads="1"/>
          </p:cNvSpPr>
          <p:nvPr/>
        </p:nvSpPr>
        <p:spPr bwMode="auto">
          <a:xfrm>
            <a:off x="2687639" y="4108450"/>
            <a:ext cx="68167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Baseline: the baseline denotes the RDN without Reflective Attention Module and Reflective Position Module</a:t>
            </a:r>
          </a:p>
        </p:txBody>
      </p:sp>
    </p:spTree>
    <p:extLst>
      <p:ext uri="{BB962C8B-B14F-4D97-AF65-F5344CB8AC3E}">
        <p14:creationId xmlns:p14="http://schemas.microsoft.com/office/powerpoint/2010/main" val="168310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宋体" panose="02010600030101010101" pitchFamily="2" charset="-122"/>
              </a:rPr>
              <a:t>Results</a:t>
            </a:r>
            <a:endParaRPr lang="zh-CN" altLang="en-US" smtClean="0"/>
          </a:p>
        </p:txBody>
      </p:sp>
      <p:sp>
        <p:nvSpPr>
          <p:cNvPr id="6246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312863"/>
            <a:ext cx="8229600" cy="4525962"/>
          </a:xfrm>
        </p:spPr>
        <p:txBody>
          <a:bodyPr/>
          <a:lstStyle/>
          <a:p>
            <a:r>
              <a:rPr lang="en-US" altLang="zh-CN" smtClean="0"/>
              <a:t>Single model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ensembling</a:t>
            </a:r>
          </a:p>
        </p:txBody>
      </p:sp>
      <p:pic>
        <p:nvPicPr>
          <p:cNvPr id="6246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6" y="1893888"/>
            <a:ext cx="89884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6" y="4873626"/>
            <a:ext cx="8905875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31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宽屏</PresentationFormat>
  <Paragraphs>39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Office 主题​​</vt:lpstr>
      <vt:lpstr>Reflective Decoding Network for Image Captioning</vt:lpstr>
      <vt:lpstr>Problems</vt:lpstr>
      <vt:lpstr>Reflective Decoding Network</vt:lpstr>
      <vt:lpstr>Attention-based Recurrent Module</vt:lpstr>
      <vt:lpstr> Reflective Attention Module</vt:lpstr>
      <vt:lpstr> Reflective Position Module</vt:lpstr>
      <vt:lpstr>Training</vt:lpstr>
      <vt:lpstr>Ablation study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李彤</dc:creator>
  <cp:lastModifiedBy>李彤</cp:lastModifiedBy>
  <cp:revision>3</cp:revision>
  <dcterms:created xsi:type="dcterms:W3CDTF">2020-03-29T14:17:31Z</dcterms:created>
  <dcterms:modified xsi:type="dcterms:W3CDTF">2020-03-29T14:18:15Z</dcterms:modified>
</cp:coreProperties>
</file>