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16" autoAdjust="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D95D7-BEC4-4EF3-A142-8A1E8D3E3340}" type="datetimeFigureOut">
              <a:rPr lang="zh-CN" altLang="en-US" smtClean="0"/>
              <a:t>2020/4/26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6AB1AA-F618-41A1-877B-F30CD84C47C5}" type="slidenum">
              <a:rPr lang="zh-CN" altLang="en-US" smtClean="0"/>
              <a:t>‹#›</a:t>
            </a:fld>
            <a:endParaRPr lang="zh-CN" altLang="en-US"/>
          </a:p>
        </p:txBody>
      </p:sp>
    </p:spTree>
    <p:extLst>
      <p:ext uri="{BB962C8B-B14F-4D97-AF65-F5344CB8AC3E}">
        <p14:creationId xmlns:p14="http://schemas.microsoft.com/office/powerpoint/2010/main" val="1906944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在人脸识别的实际应用中，在源域上训练好的模型常常被部署到具有不同分布的另一个目标域上，此时有两种场景：</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目标域是已知的并且数据可以访问，则称为人脸识别的域适应任务，常见的设置是源域包含带有标注的人脸数据，目标域带或者不带标注，此时主要将从源域中学到的知识迁移到目标域以提高模型在目标域的泛化性；</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）目标域是不可见的，被视为人脸识别的域泛化任务，作者称为</a:t>
            </a:r>
            <a:r>
              <a:rPr lang="en-US" altLang="zh-CN" sz="1200" kern="1200" dirty="0" smtClean="0">
                <a:solidFill>
                  <a:schemeClr val="tx1"/>
                </a:solidFill>
                <a:effectLst/>
                <a:latin typeface="+mn-lt"/>
                <a:ea typeface="+mn-ea"/>
                <a:cs typeface="+mn-cs"/>
              </a:rPr>
              <a:t>Generalized Face Recognition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GFR</a:t>
            </a:r>
            <a:r>
              <a:rPr lang="zh-CN" altLang="zh-CN" sz="1200" kern="1200" dirty="0" smtClean="0">
                <a:solidFill>
                  <a:schemeClr val="tx1"/>
                </a:solidFill>
                <a:effectLst/>
                <a:latin typeface="+mn-lt"/>
                <a:ea typeface="+mn-ea"/>
                <a:cs typeface="+mn-cs"/>
              </a:rPr>
              <a:t>），这种情况更常见，因为训练好的模型常常被部署到一个未知的场景中，会遇到很多没有见过的数据。很明显，</a:t>
            </a:r>
            <a:r>
              <a:rPr lang="en-US" altLang="zh-CN" sz="1200" kern="1200" dirty="0" smtClean="0">
                <a:solidFill>
                  <a:schemeClr val="tx1"/>
                </a:solidFill>
                <a:effectLst/>
                <a:latin typeface="+mn-lt"/>
                <a:ea typeface="+mn-ea"/>
                <a:cs typeface="+mn-cs"/>
              </a:rPr>
              <a:t>GFR</a:t>
            </a:r>
            <a:r>
              <a:rPr lang="zh-CN" altLang="zh-CN" sz="1200" kern="1200" dirty="0" smtClean="0">
                <a:solidFill>
                  <a:schemeClr val="tx1"/>
                </a:solidFill>
                <a:effectLst/>
                <a:latin typeface="+mn-lt"/>
                <a:ea typeface="+mn-ea"/>
                <a:cs typeface="+mn-cs"/>
              </a:rPr>
              <a:t>要更困难，并且已有的域泛化任务往往假设源域和目标域共享标签空间，但是</a:t>
            </a:r>
            <a:r>
              <a:rPr lang="en-US" altLang="zh-CN" sz="1200" kern="1200" dirty="0" smtClean="0">
                <a:solidFill>
                  <a:schemeClr val="tx1"/>
                </a:solidFill>
                <a:effectLst/>
                <a:latin typeface="+mn-lt"/>
                <a:ea typeface="+mn-ea"/>
                <a:cs typeface="+mn-cs"/>
              </a:rPr>
              <a:t>GFR</a:t>
            </a:r>
            <a:r>
              <a:rPr lang="zh-CN" altLang="zh-CN" sz="1200" kern="1200" dirty="0" smtClean="0">
                <a:solidFill>
                  <a:schemeClr val="tx1"/>
                </a:solidFill>
                <a:effectLst/>
                <a:latin typeface="+mn-lt"/>
                <a:ea typeface="+mn-ea"/>
                <a:cs typeface="+mn-cs"/>
              </a:rPr>
              <a:t>源域和目标域的标签空间是不相交的。</a:t>
            </a:r>
            <a:endParaRPr lang="zh-CN" altLang="en-US" dirty="0"/>
          </a:p>
        </p:txBody>
      </p:sp>
      <p:sp>
        <p:nvSpPr>
          <p:cNvPr id="4" name="灯片编号占位符 3"/>
          <p:cNvSpPr>
            <a:spLocks noGrp="1"/>
          </p:cNvSpPr>
          <p:nvPr>
            <p:ph type="sldNum" sz="quarter" idx="10"/>
          </p:nvPr>
        </p:nvSpPr>
        <p:spPr/>
        <p:txBody>
          <a:bodyPr/>
          <a:lstStyle/>
          <a:p>
            <a:fld id="{236AB1AA-F618-41A1-877B-F30CD84C47C5}" type="slidenum">
              <a:rPr lang="zh-CN" altLang="en-US" smtClean="0"/>
              <a:t>2</a:t>
            </a:fld>
            <a:endParaRPr lang="zh-CN" altLang="en-US"/>
          </a:p>
        </p:txBody>
      </p:sp>
    </p:spTree>
    <p:extLst>
      <p:ext uri="{BB962C8B-B14F-4D97-AF65-F5344CB8AC3E}">
        <p14:creationId xmlns:p14="http://schemas.microsoft.com/office/powerpoint/2010/main" val="2217268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作者提出了</a:t>
            </a:r>
            <a:r>
              <a:rPr lang="en-US" altLang="zh-CN" sz="1200" kern="1200" dirty="0" smtClean="0">
                <a:solidFill>
                  <a:schemeClr val="tx1"/>
                </a:solidFill>
                <a:effectLst/>
                <a:latin typeface="+mn-lt"/>
                <a:ea typeface="+mn-ea"/>
                <a:cs typeface="+mn-cs"/>
              </a:rPr>
              <a:t>Meta Face Recognition (MFR)</a:t>
            </a:r>
            <a:r>
              <a:rPr lang="zh-CN" altLang="zh-CN" sz="1200" kern="1200" dirty="0" smtClean="0">
                <a:solidFill>
                  <a:schemeClr val="tx1"/>
                </a:solidFill>
                <a:effectLst/>
                <a:latin typeface="+mn-lt"/>
                <a:ea typeface="+mn-ea"/>
                <a:cs typeface="+mn-cs"/>
              </a:rPr>
              <a:t>方法用于解决</a:t>
            </a:r>
            <a:r>
              <a:rPr lang="en-US" altLang="zh-CN" sz="1200" kern="1200" dirty="0" smtClean="0">
                <a:solidFill>
                  <a:schemeClr val="tx1"/>
                </a:solidFill>
                <a:effectLst/>
                <a:latin typeface="+mn-lt"/>
                <a:ea typeface="+mn-ea"/>
                <a:cs typeface="+mn-cs"/>
              </a:rPr>
              <a:t>GFR</a:t>
            </a:r>
            <a:r>
              <a:rPr lang="zh-CN" altLang="zh-CN" sz="1200" kern="1200" dirty="0" smtClean="0">
                <a:solidFill>
                  <a:schemeClr val="tx1"/>
                </a:solidFill>
                <a:effectLst/>
                <a:latin typeface="+mn-lt"/>
                <a:ea typeface="+mn-ea"/>
                <a:cs typeface="+mn-cs"/>
              </a:rPr>
              <a:t>任务，首先采用域级采样策略将源域分为</a:t>
            </a:r>
            <a:r>
              <a:rPr lang="en-US" altLang="zh-CN" sz="1200" kern="1200" dirty="0" smtClean="0">
                <a:solidFill>
                  <a:schemeClr val="tx1"/>
                </a:solidFill>
                <a:effectLst/>
                <a:latin typeface="+mn-lt"/>
                <a:ea typeface="+mn-ea"/>
                <a:cs typeface="+mn-cs"/>
              </a:rPr>
              <a:t>meta-train</a:t>
            </a:r>
            <a:r>
              <a:rPr lang="zh-CN" altLang="zh-CN" sz="1200" kern="1200" dirty="0" smtClean="0">
                <a:solidFill>
                  <a:schemeClr val="tx1"/>
                </a:solidFill>
                <a:effectLst/>
                <a:latin typeface="+mn-lt"/>
                <a:ea typeface="+mn-ea"/>
                <a:cs typeface="+mn-cs"/>
              </a:rPr>
              <a:t>域和</a:t>
            </a:r>
            <a:r>
              <a:rPr lang="en-US" altLang="zh-CN" sz="1200" kern="1200" dirty="0" smtClean="0">
                <a:solidFill>
                  <a:schemeClr val="tx1"/>
                </a:solidFill>
                <a:effectLst/>
                <a:latin typeface="+mn-lt"/>
                <a:ea typeface="+mn-ea"/>
                <a:cs typeface="+mn-cs"/>
              </a:rPr>
              <a:t>met-test</a:t>
            </a:r>
            <a:r>
              <a:rPr lang="zh-CN" altLang="zh-CN" sz="1200" kern="1200" dirty="0" smtClean="0">
                <a:solidFill>
                  <a:schemeClr val="tx1"/>
                </a:solidFill>
                <a:effectLst/>
                <a:latin typeface="+mn-lt"/>
                <a:ea typeface="+mn-ea"/>
                <a:cs typeface="+mn-cs"/>
              </a:rPr>
              <a:t>域来模拟域偏移，之后通过三种损失来计算梯度，并且将来自</a:t>
            </a:r>
            <a:r>
              <a:rPr lang="en-US" altLang="zh-CN" sz="1200" kern="1200" dirty="0" smtClean="0">
                <a:solidFill>
                  <a:schemeClr val="tx1"/>
                </a:solidFill>
                <a:effectLst/>
                <a:latin typeface="+mn-lt"/>
                <a:ea typeface="+mn-ea"/>
                <a:cs typeface="+mn-cs"/>
              </a:rPr>
              <a:t>meta-train</a:t>
            </a:r>
            <a:r>
              <a:rPr lang="zh-CN" altLang="zh-CN" sz="1200" kern="1200" dirty="0" smtClean="0">
                <a:solidFill>
                  <a:schemeClr val="tx1"/>
                </a:solidFill>
                <a:effectLst/>
                <a:latin typeface="+mn-lt"/>
                <a:ea typeface="+mn-ea"/>
                <a:cs typeface="+mn-cs"/>
              </a:rPr>
              <a:t>域的梯度和来自</a:t>
            </a:r>
            <a:r>
              <a:rPr lang="en-US" altLang="zh-CN" sz="1200" kern="1200" dirty="0" smtClean="0">
                <a:solidFill>
                  <a:schemeClr val="tx1"/>
                </a:solidFill>
                <a:effectLst/>
                <a:latin typeface="+mn-lt"/>
                <a:ea typeface="+mn-ea"/>
                <a:cs typeface="+mn-cs"/>
              </a:rPr>
              <a:t>meta-test</a:t>
            </a:r>
            <a:r>
              <a:rPr lang="zh-CN" altLang="zh-CN" sz="1200" kern="1200" dirty="0" smtClean="0">
                <a:solidFill>
                  <a:schemeClr val="tx1"/>
                </a:solidFill>
                <a:effectLst/>
                <a:latin typeface="+mn-lt"/>
                <a:ea typeface="+mn-ea"/>
                <a:cs typeface="+mn-cs"/>
              </a:rPr>
              <a:t>域的元梯度（</a:t>
            </a:r>
            <a:r>
              <a:rPr lang="en-US" altLang="zh-CN" sz="1200" kern="1200" dirty="0" smtClean="0">
                <a:solidFill>
                  <a:schemeClr val="tx1"/>
                </a:solidFill>
                <a:effectLst/>
                <a:latin typeface="+mn-lt"/>
                <a:ea typeface="+mn-ea"/>
                <a:cs typeface="+mn-cs"/>
              </a:rPr>
              <a:t>meta-gradients</a:t>
            </a:r>
            <a:r>
              <a:rPr lang="zh-CN" altLang="zh-CN" sz="1200" kern="1200" dirty="0" smtClean="0">
                <a:solidFill>
                  <a:schemeClr val="tx1"/>
                </a:solidFill>
                <a:effectLst/>
                <a:latin typeface="+mn-lt"/>
                <a:ea typeface="+mn-ea"/>
                <a:cs typeface="+mn-cs"/>
              </a:rPr>
              <a:t>）通过</a:t>
            </a:r>
            <a:r>
              <a:rPr lang="en-US" altLang="zh-CN" sz="1200" kern="1200" dirty="0" smtClean="0">
                <a:solidFill>
                  <a:schemeClr val="tx1"/>
                </a:solidFill>
                <a:effectLst/>
                <a:latin typeface="+mn-lt"/>
                <a:ea typeface="+mn-ea"/>
                <a:cs typeface="+mn-cs"/>
              </a:rPr>
              <a:t>meta-optimization</a:t>
            </a:r>
            <a:r>
              <a:rPr lang="zh-CN" altLang="zh-CN" sz="1200" kern="1200" dirty="0" smtClean="0">
                <a:solidFill>
                  <a:schemeClr val="tx1"/>
                </a:solidFill>
                <a:effectLst/>
                <a:latin typeface="+mn-lt"/>
                <a:ea typeface="+mn-ea"/>
                <a:cs typeface="+mn-cs"/>
              </a:rPr>
              <a:t>整合，并用于更新模型以提高模型的泛化性。并且和传统的元学习方法相比，</a:t>
            </a:r>
            <a:r>
              <a:rPr lang="en-US" altLang="zh-CN" sz="1200" kern="1200" dirty="0" smtClean="0">
                <a:solidFill>
                  <a:schemeClr val="tx1"/>
                </a:solidFill>
                <a:effectLst/>
                <a:latin typeface="+mn-lt"/>
                <a:ea typeface="+mn-ea"/>
                <a:cs typeface="+mn-cs"/>
              </a:rPr>
              <a:t> MFR</a:t>
            </a:r>
            <a:r>
              <a:rPr lang="zh-CN" altLang="zh-CN" sz="1200" kern="1200" dirty="0" smtClean="0">
                <a:solidFill>
                  <a:schemeClr val="tx1"/>
                </a:solidFill>
                <a:effectLst/>
                <a:latin typeface="+mn-lt"/>
                <a:ea typeface="+mn-ea"/>
                <a:cs typeface="+mn-cs"/>
              </a:rPr>
              <a:t>不需要在目标域上进行模型更新，可以直接处理不可见的域数据。</a:t>
            </a:r>
          </a:p>
        </p:txBody>
      </p:sp>
      <p:sp>
        <p:nvSpPr>
          <p:cNvPr id="4" name="灯片编号占位符 3"/>
          <p:cNvSpPr>
            <a:spLocks noGrp="1"/>
          </p:cNvSpPr>
          <p:nvPr>
            <p:ph type="sldNum" sz="quarter" idx="10"/>
          </p:nvPr>
        </p:nvSpPr>
        <p:spPr/>
        <p:txBody>
          <a:bodyPr/>
          <a:lstStyle/>
          <a:p>
            <a:fld id="{236AB1AA-F618-41A1-877B-F30CD84C47C5}" type="slidenum">
              <a:rPr lang="zh-CN" altLang="en-US" smtClean="0"/>
              <a:t>3</a:t>
            </a:fld>
            <a:endParaRPr lang="zh-CN" altLang="en-US"/>
          </a:p>
        </p:txBody>
      </p:sp>
    </p:spTree>
    <p:extLst>
      <p:ext uri="{BB962C8B-B14F-4D97-AF65-F5344CB8AC3E}">
        <p14:creationId xmlns:p14="http://schemas.microsoft.com/office/powerpoint/2010/main" val="1756930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在每次训练迭代中，作者将</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个源域划分为</a:t>
            </a:r>
            <a:r>
              <a:rPr lang="en-US" altLang="zh-CN" sz="1200" kern="1200" dirty="0" smtClean="0">
                <a:solidFill>
                  <a:schemeClr val="tx1"/>
                </a:solidFill>
                <a:effectLst/>
                <a:latin typeface="+mn-lt"/>
                <a:ea typeface="+mn-ea"/>
                <a:cs typeface="+mn-cs"/>
              </a:rPr>
              <a:t>N-1</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meta-train</a:t>
            </a:r>
            <a:r>
              <a:rPr lang="zh-CN" altLang="zh-CN" sz="1200" kern="1200" dirty="0" smtClean="0">
                <a:solidFill>
                  <a:schemeClr val="tx1"/>
                </a:solidFill>
                <a:effectLst/>
                <a:latin typeface="+mn-lt"/>
                <a:ea typeface="+mn-ea"/>
                <a:cs typeface="+mn-cs"/>
              </a:rPr>
              <a:t>域和</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meta-test</a:t>
            </a:r>
            <a:r>
              <a:rPr lang="zh-CN" altLang="zh-CN" sz="1200" kern="1200" dirty="0" smtClean="0">
                <a:solidFill>
                  <a:schemeClr val="tx1"/>
                </a:solidFill>
                <a:effectLst/>
                <a:latin typeface="+mn-lt"/>
                <a:ea typeface="+mn-ea"/>
                <a:cs typeface="+mn-cs"/>
              </a:rPr>
              <a:t>目标域来模拟域偏移，通过这种方式，鼓励模型能够很好的泛化到不可见的目标域上。构建一个</a:t>
            </a:r>
            <a:r>
              <a:rPr lang="en-US" altLang="zh-CN" sz="1200" kern="1200" dirty="0" smtClean="0">
                <a:solidFill>
                  <a:schemeClr val="tx1"/>
                </a:solidFill>
                <a:effectLst/>
                <a:latin typeface="+mn-lt"/>
                <a:ea typeface="+mn-ea"/>
                <a:cs typeface="+mn-cs"/>
              </a:rPr>
              <a:t>meta-batch</a:t>
            </a:r>
            <a:r>
              <a:rPr lang="zh-CN" altLang="zh-CN" sz="1200" kern="1200" dirty="0" smtClean="0">
                <a:solidFill>
                  <a:schemeClr val="tx1"/>
                </a:solidFill>
                <a:effectLst/>
                <a:latin typeface="+mn-lt"/>
                <a:ea typeface="+mn-ea"/>
                <a:cs typeface="+mn-cs"/>
              </a:rPr>
              <a:t>的具体流程为：在</a:t>
            </a: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个源域上进行迭代，每次迭代的源域选做</a:t>
            </a:r>
            <a:r>
              <a:rPr lang="en-US" altLang="zh-CN" sz="1200" kern="1200" dirty="0" smtClean="0">
                <a:solidFill>
                  <a:schemeClr val="tx1"/>
                </a:solidFill>
                <a:effectLst/>
                <a:latin typeface="+mn-lt"/>
                <a:ea typeface="+mn-ea"/>
                <a:cs typeface="+mn-cs"/>
              </a:rPr>
              <a:t>meta-test</a:t>
            </a:r>
            <a:r>
              <a:rPr lang="zh-CN" altLang="zh-CN" sz="1200" kern="1200" dirty="0" smtClean="0">
                <a:solidFill>
                  <a:schemeClr val="tx1"/>
                </a:solidFill>
                <a:effectLst/>
                <a:latin typeface="+mn-lt"/>
                <a:ea typeface="+mn-ea"/>
                <a:cs typeface="+mn-cs"/>
              </a:rPr>
              <a:t>域，剩下的源域都作为</a:t>
            </a:r>
            <a:r>
              <a:rPr lang="en-US" altLang="zh-CN" sz="1200" kern="1200" dirty="0" smtClean="0">
                <a:solidFill>
                  <a:schemeClr val="tx1"/>
                </a:solidFill>
                <a:effectLst/>
                <a:latin typeface="+mn-lt"/>
                <a:ea typeface="+mn-ea"/>
                <a:cs typeface="+mn-cs"/>
              </a:rPr>
              <a:t>meta-train</a:t>
            </a:r>
            <a:r>
              <a:rPr lang="zh-CN" altLang="zh-CN" sz="1200" kern="1200" dirty="0" smtClean="0">
                <a:solidFill>
                  <a:schemeClr val="tx1"/>
                </a:solidFill>
                <a:effectLst/>
                <a:latin typeface="+mn-lt"/>
                <a:ea typeface="+mn-ea"/>
                <a:cs typeface="+mn-cs"/>
              </a:rPr>
              <a:t>域，之后分别在</a:t>
            </a:r>
            <a:r>
              <a:rPr lang="en-US" altLang="zh-CN" sz="1200" kern="1200" dirty="0" smtClean="0">
                <a:solidFill>
                  <a:schemeClr val="tx1"/>
                </a:solidFill>
                <a:effectLst/>
                <a:latin typeface="+mn-lt"/>
                <a:ea typeface="+mn-ea"/>
                <a:cs typeface="+mn-cs"/>
              </a:rPr>
              <a:t>meta-train</a:t>
            </a:r>
            <a:r>
              <a:rPr lang="zh-CN" altLang="zh-CN" sz="1200" kern="1200" dirty="0" smtClean="0">
                <a:solidFill>
                  <a:schemeClr val="tx1"/>
                </a:solidFill>
                <a:effectLst/>
                <a:latin typeface="+mn-lt"/>
                <a:ea typeface="+mn-ea"/>
                <a:cs typeface="+mn-cs"/>
              </a:rPr>
              <a:t>域和</a:t>
            </a:r>
            <a:r>
              <a:rPr lang="en-US" altLang="zh-CN" sz="1200" kern="1200" dirty="0" smtClean="0">
                <a:solidFill>
                  <a:schemeClr val="tx1"/>
                </a:solidFill>
                <a:effectLst/>
                <a:latin typeface="+mn-lt"/>
                <a:ea typeface="+mn-ea"/>
                <a:cs typeface="+mn-cs"/>
              </a:rPr>
              <a:t>meta-test</a:t>
            </a:r>
            <a:r>
              <a:rPr lang="zh-CN" altLang="zh-CN" sz="1200" kern="1200" dirty="0" smtClean="0">
                <a:solidFill>
                  <a:schemeClr val="tx1"/>
                </a:solidFill>
                <a:effectLst/>
                <a:latin typeface="+mn-lt"/>
                <a:ea typeface="+mn-ea"/>
                <a:cs typeface="+mn-cs"/>
              </a:rPr>
              <a:t>域上选取</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个实体，并为每个实体选择两个人脸图片，一个作为</a:t>
            </a:r>
            <a:r>
              <a:rPr lang="en-US" altLang="zh-CN" sz="1200" kern="1200" dirty="0" smtClean="0">
                <a:solidFill>
                  <a:schemeClr val="tx1"/>
                </a:solidFill>
                <a:effectLst/>
                <a:latin typeface="+mn-lt"/>
                <a:ea typeface="+mn-ea"/>
                <a:cs typeface="+mn-cs"/>
              </a:rPr>
              <a:t>gallery</a:t>
            </a:r>
            <a:r>
              <a:rPr lang="zh-CN" altLang="zh-CN" sz="1200" kern="1200" dirty="0" smtClean="0">
                <a:solidFill>
                  <a:schemeClr val="tx1"/>
                </a:solidFill>
                <a:effectLst/>
                <a:latin typeface="+mn-lt"/>
                <a:ea typeface="+mn-ea"/>
                <a:cs typeface="+mn-cs"/>
              </a:rPr>
              <a:t>，另一个作为</a:t>
            </a:r>
            <a:r>
              <a:rPr lang="en-US" altLang="zh-CN" sz="1200" kern="1200" dirty="0" smtClean="0">
                <a:solidFill>
                  <a:schemeClr val="tx1"/>
                </a:solidFill>
                <a:effectLst/>
                <a:latin typeface="+mn-lt"/>
                <a:ea typeface="+mn-ea"/>
                <a:cs typeface="+mn-cs"/>
              </a:rPr>
              <a:t>probe</a:t>
            </a:r>
            <a:r>
              <a:rPr lang="zh-CN" altLang="zh-CN" sz="1200" kern="1200" dirty="0" smtClean="0">
                <a:solidFill>
                  <a:schemeClr val="tx1"/>
                </a:solidFill>
                <a:effectLst/>
                <a:latin typeface="+mn-lt"/>
                <a:ea typeface="+mn-ea"/>
                <a:cs typeface="+mn-cs"/>
              </a:rPr>
              <a:t>。然后，模型由每个</a:t>
            </a:r>
            <a:r>
              <a:rPr lang="en-US" altLang="zh-CN" sz="1200" kern="1200" dirty="0" smtClean="0">
                <a:solidFill>
                  <a:schemeClr val="tx1"/>
                </a:solidFill>
                <a:effectLst/>
                <a:latin typeface="+mn-lt"/>
                <a:ea typeface="+mn-ea"/>
                <a:cs typeface="+mn-cs"/>
              </a:rPr>
              <a:t>meta-batch</a:t>
            </a:r>
            <a:r>
              <a:rPr lang="zh-CN" altLang="zh-CN" sz="1200" kern="1200" dirty="0" smtClean="0">
                <a:solidFill>
                  <a:schemeClr val="tx1"/>
                </a:solidFill>
                <a:effectLst/>
                <a:latin typeface="+mn-lt"/>
                <a:ea typeface="+mn-ea"/>
                <a:cs typeface="+mn-cs"/>
              </a:rPr>
              <a:t>的累积梯度进行更新。</a:t>
            </a:r>
          </a:p>
        </p:txBody>
      </p:sp>
      <p:sp>
        <p:nvSpPr>
          <p:cNvPr id="4" name="灯片编号占位符 3"/>
          <p:cNvSpPr>
            <a:spLocks noGrp="1"/>
          </p:cNvSpPr>
          <p:nvPr>
            <p:ph type="sldNum" sz="quarter" idx="10"/>
          </p:nvPr>
        </p:nvSpPr>
        <p:spPr/>
        <p:txBody>
          <a:bodyPr/>
          <a:lstStyle/>
          <a:p>
            <a:fld id="{236AB1AA-F618-41A1-877B-F30CD84C47C5}" type="slidenum">
              <a:rPr lang="zh-CN" altLang="en-US" smtClean="0"/>
              <a:t>4</a:t>
            </a:fld>
            <a:endParaRPr lang="zh-CN" altLang="en-US"/>
          </a:p>
        </p:txBody>
      </p:sp>
    </p:spTree>
    <p:extLst>
      <p:ext uri="{BB962C8B-B14F-4D97-AF65-F5344CB8AC3E}">
        <p14:creationId xmlns:p14="http://schemas.microsoft.com/office/powerpoint/2010/main" val="3631590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优化多域分布是为了让相同的实体映射到相近的表示，而不同的实体被映射的表示之间可以区分。作者通过三个损失来优化和学习域不变性和可区分的表示：</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chemeClr val="tx1"/>
                </a:solidFill>
                <a:effectLst/>
                <a:latin typeface="+mn-lt"/>
                <a:ea typeface="+mn-ea"/>
                <a:cs typeface="+mn-cs"/>
              </a:rPr>
              <a:t>Hard-pair Attention Loss</a:t>
            </a:r>
            <a:r>
              <a:rPr lang="zh-CN" altLang="zh-CN" sz="1200" kern="1200" dirty="0" smtClean="0">
                <a:solidFill>
                  <a:schemeClr val="tx1"/>
                </a:solidFill>
                <a:effectLst/>
                <a:latin typeface="+mn-lt"/>
                <a:ea typeface="+mn-ea"/>
                <a:cs typeface="+mn-cs"/>
              </a:rPr>
              <a:t>：用于优化</a:t>
            </a:r>
            <a:r>
              <a:rPr lang="en-US" altLang="zh-CN" sz="1200" kern="1200" dirty="0" smtClean="0">
                <a:solidFill>
                  <a:schemeClr val="tx1"/>
                </a:solidFill>
                <a:effectLst/>
                <a:latin typeface="+mn-lt"/>
                <a:ea typeface="+mn-ea"/>
                <a:cs typeface="+mn-cs"/>
              </a:rPr>
              <a:t>hard</a:t>
            </a:r>
            <a:r>
              <a:rPr lang="zh-CN" altLang="zh-CN" sz="1200" kern="1200" dirty="0" smtClean="0">
                <a:solidFill>
                  <a:schemeClr val="tx1"/>
                </a:solidFill>
                <a:effectLst/>
                <a:latin typeface="+mn-lt"/>
                <a:ea typeface="+mn-ea"/>
                <a:cs typeface="+mn-cs"/>
              </a:rPr>
              <a:t>正对和负对的局部分布。首先将采样得到的</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对实体转化为嵌入表示</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之后对嵌入表示进行</a:t>
            </a:r>
            <a:r>
              <a:rPr lang="en-US" altLang="zh-CN" sz="1200" kern="1200" dirty="0" smtClean="0">
                <a:solidFill>
                  <a:schemeClr val="tx1"/>
                </a:solidFill>
                <a:effectLst/>
                <a:latin typeface="+mn-lt"/>
                <a:ea typeface="+mn-ea"/>
                <a:cs typeface="+mn-cs"/>
              </a:rPr>
              <a:t>l2</a:t>
            </a:r>
            <a:r>
              <a:rPr lang="zh-CN" altLang="zh-CN" sz="1200" kern="1200" dirty="0" smtClean="0">
                <a:solidFill>
                  <a:schemeClr val="tx1"/>
                </a:solidFill>
                <a:effectLst/>
                <a:latin typeface="+mn-lt"/>
                <a:ea typeface="+mn-ea"/>
                <a:cs typeface="+mn-cs"/>
              </a:rPr>
              <a:t>归一化后计算一个相似性矩阵</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然后使用一个正阈值和一个负阈值来过滤得到</a:t>
            </a:r>
            <a:r>
              <a:rPr lang="en-US" altLang="zh-CN" sz="1200" kern="1200" dirty="0" smtClean="0">
                <a:solidFill>
                  <a:schemeClr val="tx1"/>
                </a:solidFill>
                <a:effectLst/>
                <a:latin typeface="+mn-lt"/>
                <a:ea typeface="+mn-ea"/>
                <a:cs typeface="+mn-cs"/>
              </a:rPr>
              <a:t>hard</a:t>
            </a:r>
            <a:r>
              <a:rPr lang="zh-CN" altLang="zh-CN" sz="1200" kern="1200" dirty="0" smtClean="0">
                <a:solidFill>
                  <a:schemeClr val="tx1"/>
                </a:solidFill>
                <a:effectLst/>
                <a:latin typeface="+mn-lt"/>
                <a:ea typeface="+mn-ea"/>
                <a:cs typeface="+mn-cs"/>
              </a:rPr>
              <a:t>正对和负对</a:t>
            </a:r>
            <a:r>
              <a:rPr lang="zh-CN" altLang="en-US" sz="1200" kern="1200" dirty="0" smtClean="0">
                <a:solidFill>
                  <a:schemeClr val="tx1"/>
                </a:solidFill>
                <a:effectLst/>
                <a:latin typeface="+mn-lt"/>
                <a:ea typeface="+mn-ea"/>
                <a:cs typeface="+mn-cs"/>
              </a:rPr>
              <a:t>，最后计算损失。</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36AB1AA-F618-41A1-877B-F30CD84C47C5}" type="slidenum">
              <a:rPr lang="zh-CN" altLang="en-US" smtClean="0"/>
              <a:t>5</a:t>
            </a:fld>
            <a:endParaRPr lang="zh-CN" altLang="en-US"/>
          </a:p>
        </p:txBody>
      </p:sp>
    </p:spTree>
    <p:extLst>
      <p:ext uri="{BB962C8B-B14F-4D97-AF65-F5344CB8AC3E}">
        <p14:creationId xmlns:p14="http://schemas.microsoft.com/office/powerpoint/2010/main" val="2379534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chemeClr val="tx1"/>
                </a:solidFill>
                <a:effectLst/>
                <a:latin typeface="+mn-lt"/>
                <a:ea typeface="+mn-ea"/>
                <a:cs typeface="+mn-cs"/>
              </a:rPr>
              <a:t>Soft-classification Loss</a:t>
            </a:r>
            <a:r>
              <a:rPr lang="zh-CN" altLang="zh-CN" sz="1200" kern="1200" dirty="0" smtClean="0">
                <a:solidFill>
                  <a:schemeClr val="tx1"/>
                </a:solidFill>
                <a:effectLst/>
                <a:latin typeface="+mn-lt"/>
                <a:ea typeface="+mn-ea"/>
                <a:cs typeface="+mn-cs"/>
              </a:rPr>
              <a:t>：通过分类考虑了批次内的全局分布</a:t>
            </a:r>
            <a:r>
              <a:rPr lang="zh-CN" altLang="en-US"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36AB1AA-F618-41A1-877B-F30CD84C47C5}" type="slidenum">
              <a:rPr lang="zh-CN" altLang="en-US" smtClean="0"/>
              <a:t>6</a:t>
            </a:fld>
            <a:endParaRPr lang="zh-CN" altLang="en-US"/>
          </a:p>
        </p:txBody>
      </p:sp>
    </p:spTree>
    <p:extLst>
      <p:ext uri="{BB962C8B-B14F-4D97-AF65-F5344CB8AC3E}">
        <p14:creationId xmlns:p14="http://schemas.microsoft.com/office/powerpoint/2010/main" val="1006032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Domain Alignment Loss</a:t>
            </a:r>
            <a:r>
              <a:rPr lang="zh-CN" altLang="zh-CN" sz="1200" kern="1200" dirty="0" smtClean="0">
                <a:solidFill>
                  <a:schemeClr val="tx1"/>
                </a:solidFill>
                <a:effectLst/>
                <a:latin typeface="+mn-lt"/>
                <a:ea typeface="+mn-ea"/>
                <a:cs typeface="+mn-cs"/>
              </a:rPr>
              <a:t>：用于对齐域中心。作者发现跨</a:t>
            </a:r>
            <a:r>
              <a:rPr lang="en-US" altLang="zh-CN" sz="1200" kern="1200" dirty="0" smtClean="0">
                <a:solidFill>
                  <a:schemeClr val="tx1"/>
                </a:solidFill>
                <a:effectLst/>
                <a:latin typeface="+mn-lt"/>
                <a:ea typeface="+mn-ea"/>
                <a:cs typeface="+mn-cs"/>
              </a:rPr>
              <a:t>meta-train</a:t>
            </a:r>
            <a:r>
              <a:rPr lang="zh-CN" altLang="zh-CN" sz="1200" kern="1200" dirty="0" smtClean="0">
                <a:solidFill>
                  <a:schemeClr val="tx1"/>
                </a:solidFill>
                <a:effectLst/>
                <a:latin typeface="+mn-lt"/>
                <a:ea typeface="+mn-ea"/>
                <a:cs typeface="+mn-cs"/>
              </a:rPr>
              <a:t>域的负对比域内的负对更容易区分，所以通过添加域对齐正则来使嵌入具有域不变性，以减小不同</a:t>
            </a:r>
            <a:r>
              <a:rPr lang="en-US" altLang="zh-CN" sz="1200" kern="1200" dirty="0" smtClean="0">
                <a:solidFill>
                  <a:schemeClr val="tx1"/>
                </a:solidFill>
                <a:effectLst/>
                <a:latin typeface="+mn-lt"/>
                <a:ea typeface="+mn-ea"/>
                <a:cs typeface="+mn-cs"/>
              </a:rPr>
              <a:t>meta-train</a:t>
            </a:r>
            <a:r>
              <a:rPr lang="zh-CN" altLang="zh-CN" sz="1200" kern="1200" dirty="0" smtClean="0">
                <a:solidFill>
                  <a:schemeClr val="tx1"/>
                </a:solidFill>
                <a:effectLst/>
                <a:latin typeface="+mn-lt"/>
                <a:ea typeface="+mn-ea"/>
                <a:cs typeface="+mn-cs"/>
              </a:rPr>
              <a:t>域的</a:t>
            </a:r>
            <a:r>
              <a:rPr lang="en-US" altLang="zh-CN" sz="1200" kern="1200" dirty="0" smtClean="0">
                <a:solidFill>
                  <a:schemeClr val="tx1"/>
                </a:solidFill>
                <a:effectLst/>
                <a:latin typeface="+mn-lt"/>
                <a:ea typeface="+mn-ea"/>
                <a:cs typeface="+mn-cs"/>
              </a:rPr>
              <a:t>domain gap</a:t>
            </a:r>
            <a:r>
              <a:rPr lang="zh-CN" altLang="zh-CN" sz="1200" kern="1200" dirty="0" smtClean="0">
                <a:solidFill>
                  <a:schemeClr val="tx1"/>
                </a:solidFill>
                <a:effectLst/>
                <a:latin typeface="+mn-lt"/>
                <a:ea typeface="+mn-ea"/>
                <a:cs typeface="+mn-cs"/>
              </a:rPr>
              <a:t>。为了执行域对齐，作者使多个</a:t>
            </a:r>
            <a:r>
              <a:rPr lang="en-US" altLang="zh-CN" sz="1200" kern="1200" dirty="0" smtClean="0">
                <a:solidFill>
                  <a:schemeClr val="tx1"/>
                </a:solidFill>
                <a:effectLst/>
                <a:latin typeface="+mn-lt"/>
                <a:ea typeface="+mn-ea"/>
                <a:cs typeface="+mn-cs"/>
              </a:rPr>
              <a:t>meta-train</a:t>
            </a:r>
            <a:r>
              <a:rPr lang="zh-CN" altLang="zh-CN" sz="1200" kern="1200" dirty="0" smtClean="0">
                <a:solidFill>
                  <a:schemeClr val="tx1"/>
                </a:solidFill>
                <a:effectLst/>
                <a:latin typeface="+mn-lt"/>
                <a:ea typeface="+mn-ea"/>
                <a:cs typeface="+mn-cs"/>
              </a:rPr>
              <a:t>域的平均嵌入表示彼此靠近。</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36AB1AA-F618-41A1-877B-F30CD84C47C5}" type="slidenum">
              <a:rPr lang="zh-CN" altLang="en-US" smtClean="0"/>
              <a:t>7</a:t>
            </a:fld>
            <a:endParaRPr lang="zh-CN" altLang="en-US"/>
          </a:p>
        </p:txBody>
      </p:sp>
    </p:spTree>
    <p:extLst>
      <p:ext uri="{BB962C8B-B14F-4D97-AF65-F5344CB8AC3E}">
        <p14:creationId xmlns:p14="http://schemas.microsoft.com/office/powerpoint/2010/main" val="2860339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首先在</a:t>
            </a:r>
            <a:r>
              <a:rPr lang="en-US" altLang="zh-CN" sz="1200" kern="1200" dirty="0" smtClean="0">
                <a:solidFill>
                  <a:schemeClr val="tx1"/>
                </a:solidFill>
                <a:effectLst/>
                <a:latin typeface="+mn-lt"/>
                <a:ea typeface="+mn-ea"/>
                <a:cs typeface="+mn-cs"/>
              </a:rPr>
              <a:t>meta-train</a:t>
            </a:r>
            <a:r>
              <a:rPr lang="zh-CN" altLang="zh-CN" sz="1200" kern="1200" dirty="0" smtClean="0">
                <a:solidFill>
                  <a:schemeClr val="tx1"/>
                </a:solidFill>
                <a:effectLst/>
                <a:latin typeface="+mn-lt"/>
                <a:ea typeface="+mn-ea"/>
                <a:cs typeface="+mn-cs"/>
              </a:rPr>
              <a:t>域上训练模型</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然后在</a:t>
            </a:r>
            <a:r>
              <a:rPr lang="en-US" altLang="zh-CN" sz="1200" kern="1200" dirty="0" smtClean="0">
                <a:solidFill>
                  <a:schemeClr val="tx1"/>
                </a:solidFill>
                <a:effectLst/>
                <a:latin typeface="+mn-lt"/>
                <a:ea typeface="+mn-ea"/>
                <a:cs typeface="+mn-cs"/>
              </a:rPr>
              <a:t>meta-test</a:t>
            </a:r>
            <a:r>
              <a:rPr lang="zh-CN" altLang="zh-CN" sz="1200" kern="1200" dirty="0" smtClean="0">
                <a:solidFill>
                  <a:schemeClr val="tx1"/>
                </a:solidFill>
                <a:effectLst/>
                <a:latin typeface="+mn-lt"/>
                <a:ea typeface="+mn-ea"/>
                <a:cs typeface="+mn-cs"/>
              </a:rPr>
              <a:t>域上测试模型</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最后，同时优化上述两个损失</a:t>
            </a:r>
            <a:r>
              <a:rPr lang="zh-CN" altLang="en-US"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36AB1AA-F618-41A1-877B-F30CD84C47C5}" type="slidenum">
              <a:rPr lang="zh-CN" altLang="en-US" smtClean="0"/>
              <a:t>9</a:t>
            </a:fld>
            <a:endParaRPr lang="zh-CN" altLang="en-US"/>
          </a:p>
        </p:txBody>
      </p:sp>
    </p:spTree>
    <p:extLst>
      <p:ext uri="{BB962C8B-B14F-4D97-AF65-F5344CB8AC3E}">
        <p14:creationId xmlns:p14="http://schemas.microsoft.com/office/powerpoint/2010/main" val="250696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6AB1AA-F618-41A1-877B-F30CD84C47C5}" type="slidenum">
              <a:rPr lang="zh-CN" altLang="en-US" smtClean="0"/>
              <a:t>12</a:t>
            </a:fld>
            <a:endParaRPr lang="zh-CN" altLang="en-US"/>
          </a:p>
        </p:txBody>
      </p:sp>
    </p:spTree>
    <p:extLst>
      <p:ext uri="{BB962C8B-B14F-4D97-AF65-F5344CB8AC3E}">
        <p14:creationId xmlns:p14="http://schemas.microsoft.com/office/powerpoint/2010/main" val="1796360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该超参数取</a:t>
            </a:r>
            <a:r>
              <a:rPr lang="en-US" altLang="zh-CN" dirty="0" smtClean="0"/>
              <a:t>0.5</a:t>
            </a:r>
            <a:r>
              <a:rPr lang="zh-CN" altLang="en-US" dirty="0" smtClean="0"/>
              <a:t>得到了最好的结果，这表明元训练和元测试域应该同等学习。</a:t>
            </a:r>
            <a:endParaRPr lang="zh-CN" altLang="en-US" dirty="0"/>
          </a:p>
        </p:txBody>
      </p:sp>
      <p:sp>
        <p:nvSpPr>
          <p:cNvPr id="4" name="灯片编号占位符 3"/>
          <p:cNvSpPr>
            <a:spLocks noGrp="1"/>
          </p:cNvSpPr>
          <p:nvPr>
            <p:ph type="sldNum" sz="quarter" idx="10"/>
          </p:nvPr>
        </p:nvSpPr>
        <p:spPr/>
        <p:txBody>
          <a:bodyPr/>
          <a:lstStyle/>
          <a:p>
            <a:fld id="{236AB1AA-F618-41A1-877B-F30CD84C47C5}" type="slidenum">
              <a:rPr lang="zh-CN" altLang="en-US" smtClean="0"/>
              <a:t>14</a:t>
            </a:fld>
            <a:endParaRPr lang="zh-CN" altLang="en-US"/>
          </a:p>
        </p:txBody>
      </p:sp>
    </p:spTree>
    <p:extLst>
      <p:ext uri="{BB962C8B-B14F-4D97-AF65-F5344CB8AC3E}">
        <p14:creationId xmlns:p14="http://schemas.microsoft.com/office/powerpoint/2010/main" val="2424560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FD3F043-2C6B-463F-8CB2-D3FE75560DBF}" type="datetimeFigureOut">
              <a:rPr lang="zh-CN" altLang="en-US" smtClean="0"/>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FCD8CB-9FA5-4F65-84F6-38B5B9C2BB01}" type="slidenum">
              <a:rPr lang="zh-CN" altLang="en-US" smtClean="0"/>
              <a:t>‹#›</a:t>
            </a:fld>
            <a:endParaRPr lang="zh-CN" altLang="en-US"/>
          </a:p>
        </p:txBody>
      </p:sp>
    </p:spTree>
    <p:extLst>
      <p:ext uri="{BB962C8B-B14F-4D97-AF65-F5344CB8AC3E}">
        <p14:creationId xmlns:p14="http://schemas.microsoft.com/office/powerpoint/2010/main" val="4173694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D3F043-2C6B-463F-8CB2-D3FE75560DBF}" type="datetimeFigureOut">
              <a:rPr lang="zh-CN" altLang="en-US" smtClean="0"/>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FCD8CB-9FA5-4F65-84F6-38B5B9C2BB01}" type="slidenum">
              <a:rPr lang="zh-CN" altLang="en-US" smtClean="0"/>
              <a:t>‹#›</a:t>
            </a:fld>
            <a:endParaRPr lang="zh-CN" altLang="en-US"/>
          </a:p>
        </p:txBody>
      </p:sp>
    </p:spTree>
    <p:extLst>
      <p:ext uri="{BB962C8B-B14F-4D97-AF65-F5344CB8AC3E}">
        <p14:creationId xmlns:p14="http://schemas.microsoft.com/office/powerpoint/2010/main" val="4201132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D3F043-2C6B-463F-8CB2-D3FE75560DBF}" type="datetimeFigureOut">
              <a:rPr lang="zh-CN" altLang="en-US" smtClean="0"/>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FCD8CB-9FA5-4F65-84F6-38B5B9C2BB01}" type="slidenum">
              <a:rPr lang="zh-CN" altLang="en-US" smtClean="0"/>
              <a:t>‹#›</a:t>
            </a:fld>
            <a:endParaRPr lang="zh-CN" altLang="en-US"/>
          </a:p>
        </p:txBody>
      </p:sp>
    </p:spTree>
    <p:extLst>
      <p:ext uri="{BB962C8B-B14F-4D97-AF65-F5344CB8AC3E}">
        <p14:creationId xmlns:p14="http://schemas.microsoft.com/office/powerpoint/2010/main" val="84808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D3F043-2C6B-463F-8CB2-D3FE75560DBF}" type="datetimeFigureOut">
              <a:rPr lang="zh-CN" altLang="en-US" smtClean="0"/>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FCD8CB-9FA5-4F65-84F6-38B5B9C2BB01}" type="slidenum">
              <a:rPr lang="zh-CN" altLang="en-US" smtClean="0"/>
              <a:t>‹#›</a:t>
            </a:fld>
            <a:endParaRPr lang="zh-CN" altLang="en-US"/>
          </a:p>
        </p:txBody>
      </p:sp>
    </p:spTree>
    <p:extLst>
      <p:ext uri="{BB962C8B-B14F-4D97-AF65-F5344CB8AC3E}">
        <p14:creationId xmlns:p14="http://schemas.microsoft.com/office/powerpoint/2010/main" val="332108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FD3F043-2C6B-463F-8CB2-D3FE75560DBF}" type="datetimeFigureOut">
              <a:rPr lang="zh-CN" altLang="en-US" smtClean="0"/>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FCD8CB-9FA5-4F65-84F6-38B5B9C2BB01}" type="slidenum">
              <a:rPr lang="zh-CN" altLang="en-US" smtClean="0"/>
              <a:t>‹#›</a:t>
            </a:fld>
            <a:endParaRPr lang="zh-CN" altLang="en-US"/>
          </a:p>
        </p:txBody>
      </p:sp>
    </p:spTree>
    <p:extLst>
      <p:ext uri="{BB962C8B-B14F-4D97-AF65-F5344CB8AC3E}">
        <p14:creationId xmlns:p14="http://schemas.microsoft.com/office/powerpoint/2010/main" val="2181881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FD3F043-2C6B-463F-8CB2-D3FE75560DBF}" type="datetimeFigureOut">
              <a:rPr lang="zh-CN" altLang="en-US" smtClean="0"/>
              <a:t>2020/4/26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FCD8CB-9FA5-4F65-84F6-38B5B9C2BB01}" type="slidenum">
              <a:rPr lang="zh-CN" altLang="en-US" smtClean="0"/>
              <a:t>‹#›</a:t>
            </a:fld>
            <a:endParaRPr lang="zh-CN" altLang="en-US"/>
          </a:p>
        </p:txBody>
      </p:sp>
    </p:spTree>
    <p:extLst>
      <p:ext uri="{BB962C8B-B14F-4D97-AF65-F5344CB8AC3E}">
        <p14:creationId xmlns:p14="http://schemas.microsoft.com/office/powerpoint/2010/main" val="876002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FD3F043-2C6B-463F-8CB2-D3FE75560DBF}" type="datetimeFigureOut">
              <a:rPr lang="zh-CN" altLang="en-US" smtClean="0"/>
              <a:t>2020/4/26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FCD8CB-9FA5-4F65-84F6-38B5B9C2BB01}" type="slidenum">
              <a:rPr lang="zh-CN" altLang="en-US" smtClean="0"/>
              <a:t>‹#›</a:t>
            </a:fld>
            <a:endParaRPr lang="zh-CN" altLang="en-US"/>
          </a:p>
        </p:txBody>
      </p:sp>
    </p:spTree>
    <p:extLst>
      <p:ext uri="{BB962C8B-B14F-4D97-AF65-F5344CB8AC3E}">
        <p14:creationId xmlns:p14="http://schemas.microsoft.com/office/powerpoint/2010/main" val="27426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FD3F043-2C6B-463F-8CB2-D3FE75560DBF}" type="datetimeFigureOut">
              <a:rPr lang="zh-CN" altLang="en-US" smtClean="0"/>
              <a:t>2020/4/26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FCD8CB-9FA5-4F65-84F6-38B5B9C2BB01}" type="slidenum">
              <a:rPr lang="zh-CN" altLang="en-US" smtClean="0"/>
              <a:t>‹#›</a:t>
            </a:fld>
            <a:endParaRPr lang="zh-CN" altLang="en-US"/>
          </a:p>
        </p:txBody>
      </p:sp>
    </p:spTree>
    <p:extLst>
      <p:ext uri="{BB962C8B-B14F-4D97-AF65-F5344CB8AC3E}">
        <p14:creationId xmlns:p14="http://schemas.microsoft.com/office/powerpoint/2010/main" val="24010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D3F043-2C6B-463F-8CB2-D3FE75560DBF}" type="datetimeFigureOut">
              <a:rPr lang="zh-CN" altLang="en-US" smtClean="0"/>
              <a:t>2020/4/26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FCD8CB-9FA5-4F65-84F6-38B5B9C2BB01}" type="slidenum">
              <a:rPr lang="zh-CN" altLang="en-US" smtClean="0"/>
              <a:t>‹#›</a:t>
            </a:fld>
            <a:endParaRPr lang="zh-CN" altLang="en-US"/>
          </a:p>
        </p:txBody>
      </p:sp>
    </p:spTree>
    <p:extLst>
      <p:ext uri="{BB962C8B-B14F-4D97-AF65-F5344CB8AC3E}">
        <p14:creationId xmlns:p14="http://schemas.microsoft.com/office/powerpoint/2010/main" val="288486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FD3F043-2C6B-463F-8CB2-D3FE75560DBF}" type="datetimeFigureOut">
              <a:rPr lang="zh-CN" altLang="en-US" smtClean="0"/>
              <a:t>2020/4/26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FCD8CB-9FA5-4F65-84F6-38B5B9C2BB01}" type="slidenum">
              <a:rPr lang="zh-CN" altLang="en-US" smtClean="0"/>
              <a:t>‹#›</a:t>
            </a:fld>
            <a:endParaRPr lang="zh-CN" altLang="en-US"/>
          </a:p>
        </p:txBody>
      </p:sp>
    </p:spTree>
    <p:extLst>
      <p:ext uri="{BB962C8B-B14F-4D97-AF65-F5344CB8AC3E}">
        <p14:creationId xmlns:p14="http://schemas.microsoft.com/office/powerpoint/2010/main" val="624483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FD3F043-2C6B-463F-8CB2-D3FE75560DBF}" type="datetimeFigureOut">
              <a:rPr lang="zh-CN" altLang="en-US" smtClean="0"/>
              <a:t>2020/4/26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FCD8CB-9FA5-4F65-84F6-38B5B9C2BB01}" type="slidenum">
              <a:rPr lang="zh-CN" altLang="en-US" smtClean="0"/>
              <a:t>‹#›</a:t>
            </a:fld>
            <a:endParaRPr lang="zh-CN" altLang="en-US"/>
          </a:p>
        </p:txBody>
      </p:sp>
    </p:spTree>
    <p:extLst>
      <p:ext uri="{BB962C8B-B14F-4D97-AF65-F5344CB8AC3E}">
        <p14:creationId xmlns:p14="http://schemas.microsoft.com/office/powerpoint/2010/main" val="40491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3F043-2C6B-463F-8CB2-D3FE75560DBF}" type="datetimeFigureOut">
              <a:rPr lang="zh-CN" altLang="en-US" smtClean="0"/>
              <a:t>2020/4/26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CD8CB-9FA5-4F65-84F6-38B5B9C2BB01}" type="slidenum">
              <a:rPr lang="zh-CN" altLang="en-US" smtClean="0"/>
              <a:t>‹#›</a:t>
            </a:fld>
            <a:endParaRPr lang="zh-CN" altLang="en-US"/>
          </a:p>
        </p:txBody>
      </p:sp>
    </p:spTree>
    <p:extLst>
      <p:ext uri="{BB962C8B-B14F-4D97-AF65-F5344CB8AC3E}">
        <p14:creationId xmlns:p14="http://schemas.microsoft.com/office/powerpoint/2010/main" val="3351334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56145" y="1921163"/>
            <a:ext cx="9679710" cy="1570327"/>
          </a:xfrm>
        </p:spPr>
        <p:txBody>
          <a:bodyPr>
            <a:normAutofit fontScale="90000"/>
          </a:bodyPr>
          <a:lstStyle/>
          <a:p>
            <a:r>
              <a:rPr lang="en-US" altLang="zh-CN" b="1" dirty="0" smtClean="0"/>
              <a:t>Learning Meta Face Recognition in Unseen Domains</a:t>
            </a:r>
            <a:endParaRPr lang="zh-CN" altLang="en-US" b="1" dirty="0"/>
          </a:p>
        </p:txBody>
      </p:sp>
      <p:sp>
        <p:nvSpPr>
          <p:cNvPr id="3" name="副标题 2"/>
          <p:cNvSpPr>
            <a:spLocks noGrp="1"/>
          </p:cNvSpPr>
          <p:nvPr>
            <p:ph type="subTitle" idx="1"/>
          </p:nvPr>
        </p:nvSpPr>
        <p:spPr>
          <a:xfrm>
            <a:off x="1524000" y="3602038"/>
            <a:ext cx="9144000" cy="489671"/>
          </a:xfrm>
        </p:spPr>
        <p:txBody>
          <a:bodyPr/>
          <a:lstStyle/>
          <a:p>
            <a:r>
              <a:rPr lang="en-US" altLang="zh-CN" dirty="0" smtClean="0"/>
              <a:t>CVPR2020 oral</a:t>
            </a:r>
            <a:endParaRPr lang="zh-CN" altLang="en-US" dirty="0"/>
          </a:p>
        </p:txBody>
      </p:sp>
      <p:pic>
        <p:nvPicPr>
          <p:cNvPr id="4" name="图片 3"/>
          <p:cNvPicPr>
            <a:picLocks noChangeAspect="1"/>
          </p:cNvPicPr>
          <p:nvPr/>
        </p:nvPicPr>
        <p:blipFill>
          <a:blip r:embed="rId2"/>
          <a:stretch>
            <a:fillRect/>
          </a:stretch>
        </p:blipFill>
        <p:spPr>
          <a:xfrm>
            <a:off x="696762" y="4202256"/>
            <a:ext cx="10798476" cy="1699407"/>
          </a:xfrm>
          <a:prstGeom prst="rect">
            <a:avLst/>
          </a:prstGeom>
        </p:spPr>
      </p:pic>
    </p:spTree>
    <p:extLst>
      <p:ext uri="{BB962C8B-B14F-4D97-AF65-F5344CB8AC3E}">
        <p14:creationId xmlns:p14="http://schemas.microsoft.com/office/powerpoint/2010/main" val="414772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Experiments</a:t>
            </a:r>
            <a:endParaRPr lang="zh-CN" altLang="en-US" dirty="0"/>
          </a:p>
        </p:txBody>
      </p:sp>
      <p:pic>
        <p:nvPicPr>
          <p:cNvPr id="4" name="内容占位符 3"/>
          <p:cNvPicPr>
            <a:picLocks noGrp="1" noChangeAspect="1"/>
          </p:cNvPicPr>
          <p:nvPr>
            <p:ph idx="1"/>
          </p:nvPr>
        </p:nvPicPr>
        <p:blipFill>
          <a:blip r:embed="rId2"/>
          <a:stretch>
            <a:fillRect/>
          </a:stretch>
        </p:blipFill>
        <p:spPr>
          <a:xfrm>
            <a:off x="3495077" y="1466441"/>
            <a:ext cx="5201846" cy="5025154"/>
          </a:xfrm>
          <a:prstGeom prst="rect">
            <a:avLst/>
          </a:prstGeom>
        </p:spPr>
      </p:pic>
    </p:spTree>
    <p:extLst>
      <p:ext uri="{BB962C8B-B14F-4D97-AF65-F5344CB8AC3E}">
        <p14:creationId xmlns:p14="http://schemas.microsoft.com/office/powerpoint/2010/main" val="425991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0039" y="2672688"/>
            <a:ext cx="3183194" cy="1325563"/>
          </a:xfrm>
        </p:spPr>
        <p:txBody>
          <a:bodyPr/>
          <a:lstStyle/>
          <a:p>
            <a:pPr algn="ctr"/>
            <a:r>
              <a:rPr lang="en-US" altLang="zh-CN" b="1" dirty="0" smtClean="0"/>
              <a:t>Results</a:t>
            </a:r>
            <a:endParaRPr lang="zh-CN" altLang="en-US" b="1" dirty="0"/>
          </a:p>
        </p:txBody>
      </p:sp>
      <p:pic>
        <p:nvPicPr>
          <p:cNvPr id="4" name="内容占位符 3"/>
          <p:cNvPicPr>
            <a:picLocks noGrp="1" noChangeAspect="1"/>
          </p:cNvPicPr>
          <p:nvPr>
            <p:ph idx="1"/>
          </p:nvPr>
        </p:nvPicPr>
        <p:blipFill>
          <a:blip r:embed="rId2"/>
          <a:stretch>
            <a:fillRect/>
          </a:stretch>
        </p:blipFill>
        <p:spPr>
          <a:xfrm>
            <a:off x="5273415" y="226425"/>
            <a:ext cx="6446636" cy="6218088"/>
          </a:xfrm>
          <a:prstGeom prst="rect">
            <a:avLst/>
          </a:prstGeom>
        </p:spPr>
      </p:pic>
    </p:spTree>
    <p:extLst>
      <p:ext uri="{BB962C8B-B14F-4D97-AF65-F5344CB8AC3E}">
        <p14:creationId xmlns:p14="http://schemas.microsoft.com/office/powerpoint/2010/main" val="399759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658" y="126133"/>
            <a:ext cx="2281084" cy="876757"/>
          </a:xfrm>
        </p:spPr>
        <p:txBody>
          <a:bodyPr/>
          <a:lstStyle/>
          <a:p>
            <a:pPr algn="ctr"/>
            <a:r>
              <a:rPr lang="en-US" altLang="zh-CN" b="1" dirty="0" smtClean="0"/>
              <a:t>Results</a:t>
            </a:r>
            <a:endParaRPr lang="zh-CN" altLang="en-US" b="1" dirty="0"/>
          </a:p>
        </p:txBody>
      </p:sp>
      <p:pic>
        <p:nvPicPr>
          <p:cNvPr id="5" name="图片 4"/>
          <p:cNvPicPr>
            <a:picLocks noChangeAspect="1"/>
          </p:cNvPicPr>
          <p:nvPr/>
        </p:nvPicPr>
        <p:blipFill>
          <a:blip r:embed="rId3"/>
          <a:stretch>
            <a:fillRect/>
          </a:stretch>
        </p:blipFill>
        <p:spPr>
          <a:xfrm>
            <a:off x="291532" y="1002890"/>
            <a:ext cx="5532599" cy="2514818"/>
          </a:xfrm>
          <a:prstGeom prst="rect">
            <a:avLst/>
          </a:prstGeom>
        </p:spPr>
      </p:pic>
      <p:pic>
        <p:nvPicPr>
          <p:cNvPr id="6" name="图片 5"/>
          <p:cNvPicPr>
            <a:picLocks noChangeAspect="1"/>
          </p:cNvPicPr>
          <p:nvPr/>
        </p:nvPicPr>
        <p:blipFill>
          <a:blip r:embed="rId4"/>
          <a:stretch>
            <a:fillRect/>
          </a:stretch>
        </p:blipFill>
        <p:spPr>
          <a:xfrm>
            <a:off x="291532" y="3920134"/>
            <a:ext cx="5662151" cy="2537680"/>
          </a:xfrm>
          <a:prstGeom prst="rect">
            <a:avLst/>
          </a:prstGeom>
        </p:spPr>
      </p:pic>
      <p:pic>
        <p:nvPicPr>
          <p:cNvPr id="7" name="图片 6"/>
          <p:cNvPicPr>
            <a:picLocks noChangeAspect="1"/>
          </p:cNvPicPr>
          <p:nvPr/>
        </p:nvPicPr>
        <p:blipFill>
          <a:blip r:embed="rId5"/>
          <a:stretch>
            <a:fillRect/>
          </a:stretch>
        </p:blipFill>
        <p:spPr>
          <a:xfrm>
            <a:off x="6042171" y="0"/>
            <a:ext cx="5601185" cy="4419983"/>
          </a:xfrm>
          <a:prstGeom prst="rect">
            <a:avLst/>
          </a:prstGeom>
        </p:spPr>
      </p:pic>
      <p:pic>
        <p:nvPicPr>
          <p:cNvPr id="8" name="图片 7"/>
          <p:cNvPicPr>
            <a:picLocks noChangeAspect="1"/>
          </p:cNvPicPr>
          <p:nvPr/>
        </p:nvPicPr>
        <p:blipFill>
          <a:blip r:embed="rId6"/>
          <a:stretch>
            <a:fillRect/>
          </a:stretch>
        </p:blipFill>
        <p:spPr>
          <a:xfrm>
            <a:off x="6042171" y="4396527"/>
            <a:ext cx="5578323" cy="2461473"/>
          </a:xfrm>
          <a:prstGeom prst="rect">
            <a:avLst/>
          </a:prstGeom>
        </p:spPr>
      </p:pic>
    </p:spTree>
    <p:extLst>
      <p:ext uri="{BB962C8B-B14F-4D97-AF65-F5344CB8AC3E}">
        <p14:creationId xmlns:p14="http://schemas.microsoft.com/office/powerpoint/2010/main" val="4175756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0271" y="2701620"/>
            <a:ext cx="4119715" cy="1325563"/>
          </a:xfrm>
        </p:spPr>
        <p:txBody>
          <a:bodyPr/>
          <a:lstStyle/>
          <a:p>
            <a:pPr algn="ctr"/>
            <a:r>
              <a:rPr lang="en-US" altLang="zh-CN" b="1" dirty="0"/>
              <a:t>Ablation Study</a:t>
            </a:r>
            <a:endParaRPr lang="zh-CN" altLang="en-US" dirty="0"/>
          </a:p>
        </p:txBody>
      </p:sp>
      <p:pic>
        <p:nvPicPr>
          <p:cNvPr id="4" name="内容占位符 3"/>
          <p:cNvPicPr>
            <a:picLocks noGrp="1" noChangeAspect="1"/>
          </p:cNvPicPr>
          <p:nvPr>
            <p:ph idx="1"/>
          </p:nvPr>
        </p:nvPicPr>
        <p:blipFill>
          <a:blip r:embed="rId2"/>
          <a:stretch>
            <a:fillRect/>
          </a:stretch>
        </p:blipFill>
        <p:spPr>
          <a:xfrm>
            <a:off x="5396923" y="374861"/>
            <a:ext cx="6244471" cy="5979083"/>
          </a:xfrm>
          <a:prstGeom prst="rect">
            <a:avLst/>
          </a:prstGeom>
        </p:spPr>
      </p:pic>
    </p:spTree>
    <p:extLst>
      <p:ext uri="{BB962C8B-B14F-4D97-AF65-F5344CB8AC3E}">
        <p14:creationId xmlns:p14="http://schemas.microsoft.com/office/powerpoint/2010/main" val="277426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Ablation Study</a:t>
            </a:r>
            <a:endParaRPr lang="zh-CN" altLang="en-US" dirty="0"/>
          </a:p>
        </p:txBody>
      </p:sp>
      <p:pic>
        <p:nvPicPr>
          <p:cNvPr id="4" name="内容占位符 3"/>
          <p:cNvPicPr>
            <a:picLocks noGrp="1" noChangeAspect="1"/>
          </p:cNvPicPr>
          <p:nvPr>
            <p:ph idx="1"/>
          </p:nvPr>
        </p:nvPicPr>
        <p:blipFill>
          <a:blip r:embed="rId3"/>
          <a:stretch>
            <a:fillRect/>
          </a:stretch>
        </p:blipFill>
        <p:spPr>
          <a:xfrm>
            <a:off x="2219882" y="1825625"/>
            <a:ext cx="7752235" cy="4351338"/>
          </a:xfrm>
          <a:prstGeom prst="rect">
            <a:avLst/>
          </a:prstGeom>
        </p:spPr>
      </p:pic>
    </p:spTree>
    <p:extLst>
      <p:ext uri="{BB962C8B-B14F-4D97-AF65-F5344CB8AC3E}">
        <p14:creationId xmlns:p14="http://schemas.microsoft.com/office/powerpoint/2010/main" val="8591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Problems</a:t>
            </a:r>
            <a:endParaRPr lang="zh-CN" altLang="en-US" dirty="0"/>
          </a:p>
        </p:txBody>
      </p:sp>
      <p:sp>
        <p:nvSpPr>
          <p:cNvPr id="3" name="内容占位符 2"/>
          <p:cNvSpPr>
            <a:spLocks noGrp="1"/>
          </p:cNvSpPr>
          <p:nvPr>
            <p:ph idx="1"/>
          </p:nvPr>
        </p:nvSpPr>
        <p:spPr/>
        <p:txBody>
          <a:bodyPr/>
          <a:lstStyle/>
          <a:p>
            <a:r>
              <a:rPr lang="en-US" altLang="zh-CN" dirty="0" smtClean="0"/>
              <a:t> In real-world applications </a:t>
            </a:r>
            <a:r>
              <a:rPr lang="en-US" altLang="zh-CN" dirty="0"/>
              <a:t>of face recognition, the model trained on </a:t>
            </a:r>
            <a:r>
              <a:rPr lang="en-US" altLang="zh-CN" dirty="0" smtClean="0"/>
              <a:t>source domains is usually deployed in another domain with a different distribution. There are two kinds of scenarios:</a:t>
            </a:r>
          </a:p>
          <a:p>
            <a:endParaRPr lang="en-US" altLang="zh-CN" dirty="0" smtClean="0"/>
          </a:p>
          <a:p>
            <a:r>
              <a:rPr lang="en-US" altLang="zh-CN" dirty="0" smtClean="0"/>
              <a:t>domain adaptation for face recognition.</a:t>
            </a:r>
          </a:p>
          <a:p>
            <a:endParaRPr lang="en-US" altLang="zh-CN" dirty="0" smtClean="0"/>
          </a:p>
          <a:p>
            <a:r>
              <a:rPr lang="en-US" altLang="zh-CN" dirty="0" smtClean="0"/>
              <a:t>domain generalization for face recognition (Generalized Face Recognition, GFR).</a:t>
            </a:r>
          </a:p>
          <a:p>
            <a:pPr marL="0" indent="0">
              <a:buNone/>
            </a:pPr>
            <a:r>
              <a:rPr lang="en-US" altLang="zh-CN" dirty="0" smtClean="0"/>
              <a:t>  More common and more difficult</a:t>
            </a:r>
            <a:endParaRPr lang="zh-CN" altLang="en-US" dirty="0"/>
          </a:p>
        </p:txBody>
      </p:sp>
    </p:spTree>
    <p:extLst>
      <p:ext uri="{BB962C8B-B14F-4D97-AF65-F5344CB8AC3E}">
        <p14:creationId xmlns:p14="http://schemas.microsoft.com/office/powerpoint/2010/main" val="1580240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Overview</a:t>
            </a:r>
            <a:endParaRPr lang="zh-CN" altLang="en-US" dirty="0"/>
          </a:p>
        </p:txBody>
      </p:sp>
      <p:pic>
        <p:nvPicPr>
          <p:cNvPr id="5" name="内容占位符 4"/>
          <p:cNvPicPr>
            <a:picLocks noGrp="1" noChangeAspect="1"/>
          </p:cNvPicPr>
          <p:nvPr>
            <p:ph idx="1"/>
          </p:nvPr>
        </p:nvPicPr>
        <p:blipFill>
          <a:blip r:embed="rId3"/>
          <a:stretch>
            <a:fillRect/>
          </a:stretch>
        </p:blipFill>
        <p:spPr>
          <a:xfrm>
            <a:off x="55355" y="2539562"/>
            <a:ext cx="12081290" cy="2359112"/>
          </a:xfrm>
          <a:prstGeom prst="rect">
            <a:avLst/>
          </a:prstGeom>
        </p:spPr>
      </p:pic>
      <p:sp>
        <p:nvSpPr>
          <p:cNvPr id="6" name="文本框 5"/>
          <p:cNvSpPr txBox="1"/>
          <p:nvPr/>
        </p:nvSpPr>
        <p:spPr>
          <a:xfrm>
            <a:off x="5638800" y="2974109"/>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2829201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Domain-level Sampling</a:t>
            </a:r>
            <a:endParaRPr lang="zh-CN" altLang="en-US" dirty="0"/>
          </a:p>
        </p:txBody>
      </p:sp>
      <p:pic>
        <p:nvPicPr>
          <p:cNvPr id="4" name="内容占位符 3"/>
          <p:cNvPicPr>
            <a:picLocks noGrp="1" noChangeAspect="1"/>
          </p:cNvPicPr>
          <p:nvPr>
            <p:ph idx="1"/>
          </p:nvPr>
        </p:nvPicPr>
        <p:blipFill>
          <a:blip r:embed="rId3"/>
          <a:stretch>
            <a:fillRect/>
          </a:stretch>
        </p:blipFill>
        <p:spPr>
          <a:xfrm>
            <a:off x="297264" y="1865746"/>
            <a:ext cx="11597471" cy="3703904"/>
          </a:xfrm>
          <a:prstGeom prst="rect">
            <a:avLst/>
          </a:prstGeom>
        </p:spPr>
      </p:pic>
    </p:spTree>
    <p:extLst>
      <p:ext uri="{BB962C8B-B14F-4D97-AF65-F5344CB8AC3E}">
        <p14:creationId xmlns:p14="http://schemas.microsoft.com/office/powerpoint/2010/main" val="941174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Optimizing Multi-domain Distributions</a:t>
            </a:r>
            <a:endParaRPr lang="zh-CN" altLang="en-US" dirty="0"/>
          </a:p>
        </p:txBody>
      </p:sp>
      <p:sp>
        <p:nvSpPr>
          <p:cNvPr id="3" name="内容占位符 2"/>
          <p:cNvSpPr>
            <a:spLocks noGrp="1"/>
          </p:cNvSpPr>
          <p:nvPr>
            <p:ph idx="1"/>
          </p:nvPr>
        </p:nvSpPr>
        <p:spPr/>
        <p:txBody>
          <a:bodyPr/>
          <a:lstStyle/>
          <a:p>
            <a:r>
              <a:rPr lang="en-US" altLang="zh-CN" dirty="0" smtClean="0"/>
              <a:t>Aim: same identities are mapped into nearby representation and different identities are mapped apart from each other.</a:t>
            </a:r>
          </a:p>
          <a:p>
            <a:r>
              <a:rPr lang="en-US" altLang="zh-CN" dirty="0" smtClean="0"/>
              <a:t>Propose to optimize and learn domain-invariant and discriminative representations with three components.</a:t>
            </a:r>
          </a:p>
          <a:p>
            <a:r>
              <a:rPr lang="en-US" altLang="zh-CN" b="1" dirty="0" smtClean="0"/>
              <a:t>Hard-pair Attention Loss </a:t>
            </a:r>
            <a:r>
              <a:rPr lang="en-US" altLang="zh-CN" dirty="0" smtClean="0"/>
              <a:t>optimizes the local distribution with hard pairs:</a:t>
            </a:r>
            <a:endParaRPr lang="zh-CN" altLang="en-US" dirty="0"/>
          </a:p>
        </p:txBody>
      </p:sp>
      <p:pic>
        <p:nvPicPr>
          <p:cNvPr id="4" name="图片 3"/>
          <p:cNvPicPr>
            <a:picLocks noChangeAspect="1"/>
          </p:cNvPicPr>
          <p:nvPr/>
        </p:nvPicPr>
        <p:blipFill>
          <a:blip r:embed="rId3"/>
          <a:stretch>
            <a:fillRect/>
          </a:stretch>
        </p:blipFill>
        <p:spPr>
          <a:xfrm>
            <a:off x="3002696" y="4382583"/>
            <a:ext cx="6186607" cy="2324742"/>
          </a:xfrm>
          <a:prstGeom prst="rect">
            <a:avLst/>
          </a:prstGeom>
        </p:spPr>
      </p:pic>
    </p:spTree>
    <p:extLst>
      <p:ext uri="{BB962C8B-B14F-4D97-AF65-F5344CB8AC3E}">
        <p14:creationId xmlns:p14="http://schemas.microsoft.com/office/powerpoint/2010/main" val="2154054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Optimizing Multi-domain Distributions</a:t>
            </a:r>
            <a:endParaRPr lang="zh-CN" altLang="en-US" dirty="0"/>
          </a:p>
        </p:txBody>
      </p:sp>
      <p:sp>
        <p:nvSpPr>
          <p:cNvPr id="3" name="内容占位符 2"/>
          <p:cNvSpPr>
            <a:spLocks noGrp="1"/>
          </p:cNvSpPr>
          <p:nvPr>
            <p:ph idx="1"/>
          </p:nvPr>
        </p:nvSpPr>
        <p:spPr/>
        <p:txBody>
          <a:bodyPr/>
          <a:lstStyle/>
          <a:p>
            <a:r>
              <a:rPr lang="en-US" altLang="zh-CN" b="1" dirty="0" smtClean="0"/>
              <a:t>Soft-classification loss </a:t>
            </a:r>
            <a:r>
              <a:rPr lang="en-US" altLang="zh-CN" dirty="0" smtClean="0"/>
              <a:t>considers the global distribution within a batch:</a:t>
            </a:r>
            <a:endParaRPr lang="zh-CN" altLang="en-US" dirty="0"/>
          </a:p>
        </p:txBody>
      </p:sp>
      <p:pic>
        <p:nvPicPr>
          <p:cNvPr id="5" name="图片 4"/>
          <p:cNvPicPr>
            <a:picLocks noChangeAspect="1"/>
          </p:cNvPicPr>
          <p:nvPr/>
        </p:nvPicPr>
        <p:blipFill>
          <a:blip r:embed="rId3"/>
          <a:stretch>
            <a:fillRect/>
          </a:stretch>
        </p:blipFill>
        <p:spPr>
          <a:xfrm>
            <a:off x="2172366" y="3008638"/>
            <a:ext cx="7847267" cy="1091414"/>
          </a:xfrm>
          <a:prstGeom prst="rect">
            <a:avLst/>
          </a:prstGeom>
        </p:spPr>
      </p:pic>
      <p:sp>
        <p:nvSpPr>
          <p:cNvPr id="6" name="文本框 5"/>
          <p:cNvSpPr txBox="1"/>
          <p:nvPr/>
        </p:nvSpPr>
        <p:spPr>
          <a:xfrm>
            <a:off x="2172366" y="4386543"/>
            <a:ext cx="2504212" cy="461665"/>
          </a:xfrm>
          <a:prstGeom prst="rect">
            <a:avLst/>
          </a:prstGeom>
          <a:noFill/>
        </p:spPr>
        <p:txBody>
          <a:bodyPr wrap="none" rtlCol="0">
            <a:spAutoFit/>
          </a:bodyPr>
          <a:lstStyle/>
          <a:p>
            <a:r>
              <a:rPr lang="en-US" altLang="zh-CN" sz="2400" i="1" dirty="0" smtClean="0"/>
              <a:t>W</a:t>
            </a:r>
            <a:r>
              <a:rPr lang="en-US" altLang="zh-CN" sz="2400" dirty="0" smtClean="0"/>
              <a:t> is initialized as:</a:t>
            </a:r>
            <a:endParaRPr lang="zh-CN" altLang="en-US" sz="2400" dirty="0"/>
          </a:p>
        </p:txBody>
      </p:sp>
      <p:pic>
        <p:nvPicPr>
          <p:cNvPr id="8" name="图片 7"/>
          <p:cNvPicPr>
            <a:picLocks noChangeAspect="1"/>
          </p:cNvPicPr>
          <p:nvPr/>
        </p:nvPicPr>
        <p:blipFill>
          <a:blip r:embed="rId4"/>
          <a:stretch>
            <a:fillRect/>
          </a:stretch>
        </p:blipFill>
        <p:spPr>
          <a:xfrm>
            <a:off x="4760544" y="4361360"/>
            <a:ext cx="3595345" cy="512030"/>
          </a:xfrm>
          <a:prstGeom prst="rect">
            <a:avLst/>
          </a:prstGeom>
        </p:spPr>
      </p:pic>
      <p:sp>
        <p:nvSpPr>
          <p:cNvPr id="9" name="文本框 8"/>
          <p:cNvSpPr txBox="1"/>
          <p:nvPr/>
        </p:nvSpPr>
        <p:spPr>
          <a:xfrm>
            <a:off x="2172366" y="5279269"/>
            <a:ext cx="4277133" cy="461665"/>
          </a:xfrm>
          <a:prstGeom prst="rect">
            <a:avLst/>
          </a:prstGeom>
          <a:noFill/>
        </p:spPr>
        <p:txBody>
          <a:bodyPr wrap="none" rtlCol="0">
            <a:spAutoFit/>
          </a:bodyPr>
          <a:lstStyle/>
          <a:p>
            <a:r>
              <a:rPr lang="en-US" altLang="zh-CN" sz="2400" dirty="0"/>
              <a:t>each row of </a:t>
            </a:r>
            <a:r>
              <a:rPr lang="en-US" altLang="zh-CN" sz="2400" i="1" dirty="0" smtClean="0"/>
              <a:t>W</a:t>
            </a:r>
            <a:r>
              <a:rPr lang="en-US" altLang="zh-CN" sz="2400" dirty="0"/>
              <a:t> </a:t>
            </a:r>
            <a:r>
              <a:rPr lang="en-US" altLang="zh-CN" sz="2400" dirty="0" smtClean="0"/>
              <a:t>is </a:t>
            </a:r>
            <a:r>
              <a:rPr lang="en-US" altLang="zh-CN" sz="2400" i="1" dirty="0"/>
              <a:t>l</a:t>
            </a:r>
            <a:r>
              <a:rPr lang="en-US" altLang="zh-CN" sz="2400" baseline="-25000" dirty="0"/>
              <a:t>2</a:t>
            </a:r>
            <a:r>
              <a:rPr lang="en-US" altLang="zh-CN" sz="2400" dirty="0"/>
              <a:t> normalized.</a:t>
            </a:r>
            <a:endParaRPr lang="zh-CN" altLang="en-US" sz="2400" dirty="0"/>
          </a:p>
        </p:txBody>
      </p:sp>
    </p:spTree>
    <p:extLst>
      <p:ext uri="{BB962C8B-B14F-4D97-AF65-F5344CB8AC3E}">
        <p14:creationId xmlns:p14="http://schemas.microsoft.com/office/powerpoint/2010/main" val="928553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Optimizing Multi-domain Distributions</a:t>
            </a:r>
            <a:endParaRPr lang="zh-CN" altLang="en-US" dirty="0"/>
          </a:p>
        </p:txBody>
      </p:sp>
      <p:sp>
        <p:nvSpPr>
          <p:cNvPr id="3" name="内容占位符 2"/>
          <p:cNvSpPr>
            <a:spLocks noGrp="1"/>
          </p:cNvSpPr>
          <p:nvPr>
            <p:ph idx="1"/>
          </p:nvPr>
        </p:nvSpPr>
        <p:spPr/>
        <p:txBody>
          <a:bodyPr/>
          <a:lstStyle/>
          <a:p>
            <a:r>
              <a:rPr lang="en-US" altLang="zh-CN" b="1" dirty="0"/>
              <a:t>D</a:t>
            </a:r>
            <a:r>
              <a:rPr lang="en-US" altLang="zh-CN" b="1" dirty="0" smtClean="0"/>
              <a:t>omain alignment loss </a:t>
            </a:r>
            <a:r>
              <a:rPr lang="en-US" altLang="zh-CN" dirty="0" smtClean="0"/>
              <a:t>learns to align domain centers:</a:t>
            </a:r>
            <a:endParaRPr lang="zh-CN" altLang="en-US" dirty="0"/>
          </a:p>
        </p:txBody>
      </p:sp>
      <p:pic>
        <p:nvPicPr>
          <p:cNvPr id="10" name="图片 9"/>
          <p:cNvPicPr/>
          <p:nvPr/>
        </p:nvPicPr>
        <p:blipFill>
          <a:blip r:embed="rId3"/>
          <a:stretch>
            <a:fillRect/>
          </a:stretch>
        </p:blipFill>
        <p:spPr>
          <a:xfrm>
            <a:off x="3528966" y="2633867"/>
            <a:ext cx="5134068" cy="3226159"/>
          </a:xfrm>
          <a:prstGeom prst="rect">
            <a:avLst/>
          </a:prstGeom>
        </p:spPr>
      </p:pic>
    </p:spTree>
    <p:extLst>
      <p:ext uri="{BB962C8B-B14F-4D97-AF65-F5344CB8AC3E}">
        <p14:creationId xmlns:p14="http://schemas.microsoft.com/office/powerpoint/2010/main" val="1519418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Optimizing Multi-domain Distributions</a:t>
            </a:r>
            <a:endParaRPr lang="zh-CN" altLang="en-US" dirty="0"/>
          </a:p>
        </p:txBody>
      </p:sp>
      <p:pic>
        <p:nvPicPr>
          <p:cNvPr id="7" name="内容占位符 6"/>
          <p:cNvPicPr>
            <a:picLocks noGrp="1" noChangeAspect="1"/>
          </p:cNvPicPr>
          <p:nvPr>
            <p:ph idx="1"/>
          </p:nvPr>
        </p:nvPicPr>
        <p:blipFill>
          <a:blip r:embed="rId2"/>
          <a:stretch>
            <a:fillRect/>
          </a:stretch>
        </p:blipFill>
        <p:spPr>
          <a:xfrm>
            <a:off x="2756806" y="1527760"/>
            <a:ext cx="6009794" cy="5189976"/>
          </a:xfrm>
          <a:prstGeom prst="rect">
            <a:avLst/>
          </a:prstGeom>
        </p:spPr>
      </p:pic>
    </p:spTree>
    <p:extLst>
      <p:ext uri="{BB962C8B-B14F-4D97-AF65-F5344CB8AC3E}">
        <p14:creationId xmlns:p14="http://schemas.microsoft.com/office/powerpoint/2010/main" val="242262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Meta-optimization</a:t>
            </a:r>
            <a:endParaRPr lang="zh-CN" altLang="en-US" dirty="0"/>
          </a:p>
        </p:txBody>
      </p:sp>
      <p:pic>
        <p:nvPicPr>
          <p:cNvPr id="4" name="内容占位符 3"/>
          <p:cNvPicPr>
            <a:picLocks noGrp="1" noChangeAspect="1"/>
          </p:cNvPicPr>
          <p:nvPr>
            <p:ph idx="1"/>
          </p:nvPr>
        </p:nvPicPr>
        <p:blipFill>
          <a:blip r:embed="rId3"/>
          <a:stretch>
            <a:fillRect/>
          </a:stretch>
        </p:blipFill>
        <p:spPr>
          <a:xfrm>
            <a:off x="838200" y="1690688"/>
            <a:ext cx="5678087" cy="4446917"/>
          </a:xfrm>
          <a:prstGeom prst="rect">
            <a:avLst/>
          </a:prstGeom>
        </p:spPr>
      </p:pic>
      <p:sp>
        <p:nvSpPr>
          <p:cNvPr id="5" name="文本框 4"/>
          <p:cNvSpPr txBox="1"/>
          <p:nvPr/>
        </p:nvSpPr>
        <p:spPr>
          <a:xfrm>
            <a:off x="7030065" y="2005781"/>
            <a:ext cx="1380506" cy="369332"/>
          </a:xfrm>
          <a:prstGeom prst="rect">
            <a:avLst/>
          </a:prstGeom>
          <a:noFill/>
        </p:spPr>
        <p:txBody>
          <a:bodyPr wrap="none" rtlCol="0">
            <a:spAutoFit/>
          </a:bodyPr>
          <a:lstStyle/>
          <a:p>
            <a:r>
              <a:rPr lang="en-US" altLang="zh-CN" b="1" dirty="0" smtClean="0"/>
              <a:t>Meta-train:</a:t>
            </a:r>
            <a:endParaRPr lang="zh-CN" altLang="en-US" dirty="0"/>
          </a:p>
        </p:txBody>
      </p:sp>
      <p:pic>
        <p:nvPicPr>
          <p:cNvPr id="8" name="图片 7"/>
          <p:cNvPicPr/>
          <p:nvPr/>
        </p:nvPicPr>
        <p:blipFill>
          <a:blip r:embed="rId4"/>
          <a:stretch>
            <a:fillRect/>
          </a:stretch>
        </p:blipFill>
        <p:spPr>
          <a:xfrm>
            <a:off x="7030065" y="2503393"/>
            <a:ext cx="4976194" cy="810078"/>
          </a:xfrm>
          <a:prstGeom prst="rect">
            <a:avLst/>
          </a:prstGeom>
        </p:spPr>
      </p:pic>
      <p:sp>
        <p:nvSpPr>
          <p:cNvPr id="6" name="文本框 5"/>
          <p:cNvSpPr txBox="1"/>
          <p:nvPr/>
        </p:nvSpPr>
        <p:spPr>
          <a:xfrm>
            <a:off x="7030065" y="3732534"/>
            <a:ext cx="1285929" cy="369332"/>
          </a:xfrm>
          <a:prstGeom prst="rect">
            <a:avLst/>
          </a:prstGeom>
          <a:noFill/>
        </p:spPr>
        <p:txBody>
          <a:bodyPr wrap="none" rtlCol="0">
            <a:spAutoFit/>
          </a:bodyPr>
          <a:lstStyle/>
          <a:p>
            <a:r>
              <a:rPr lang="en-US" altLang="zh-CN" b="1" dirty="0" smtClean="0"/>
              <a:t>Meta-test:</a:t>
            </a:r>
            <a:endParaRPr lang="zh-CN" altLang="en-US" dirty="0"/>
          </a:p>
        </p:txBody>
      </p:sp>
      <p:pic>
        <p:nvPicPr>
          <p:cNvPr id="9" name="图片 8"/>
          <p:cNvPicPr>
            <a:picLocks noChangeAspect="1"/>
          </p:cNvPicPr>
          <p:nvPr/>
        </p:nvPicPr>
        <p:blipFill>
          <a:blip r:embed="rId5"/>
          <a:stretch>
            <a:fillRect/>
          </a:stretch>
        </p:blipFill>
        <p:spPr>
          <a:xfrm>
            <a:off x="7030065" y="4378040"/>
            <a:ext cx="4135076" cy="557754"/>
          </a:xfrm>
          <a:prstGeom prst="rect">
            <a:avLst/>
          </a:prstGeom>
        </p:spPr>
      </p:pic>
      <p:sp>
        <p:nvSpPr>
          <p:cNvPr id="10" name="文本框 9"/>
          <p:cNvSpPr txBox="1"/>
          <p:nvPr/>
        </p:nvSpPr>
        <p:spPr>
          <a:xfrm>
            <a:off x="7030065" y="5358581"/>
            <a:ext cx="1233030" cy="369332"/>
          </a:xfrm>
          <a:prstGeom prst="rect">
            <a:avLst/>
          </a:prstGeom>
          <a:noFill/>
        </p:spPr>
        <p:txBody>
          <a:bodyPr wrap="none" rtlCol="0">
            <a:spAutoFit/>
          </a:bodyPr>
          <a:lstStyle/>
          <a:p>
            <a:r>
              <a:rPr lang="en-US" altLang="zh-CN" b="1" dirty="0" smtClean="0"/>
              <a:t>Summary:</a:t>
            </a:r>
            <a:endParaRPr lang="zh-CN" altLang="en-US" dirty="0"/>
          </a:p>
        </p:txBody>
      </p:sp>
      <p:pic>
        <p:nvPicPr>
          <p:cNvPr id="11" name="图片 10"/>
          <p:cNvPicPr>
            <a:picLocks noChangeAspect="1"/>
          </p:cNvPicPr>
          <p:nvPr/>
        </p:nvPicPr>
        <p:blipFill>
          <a:blip r:embed="rId6"/>
          <a:stretch>
            <a:fillRect/>
          </a:stretch>
        </p:blipFill>
        <p:spPr>
          <a:xfrm>
            <a:off x="7030065" y="6000363"/>
            <a:ext cx="4909383" cy="562348"/>
          </a:xfrm>
          <a:prstGeom prst="rect">
            <a:avLst/>
          </a:prstGeom>
        </p:spPr>
      </p:pic>
    </p:spTree>
    <p:extLst>
      <p:ext uri="{BB962C8B-B14F-4D97-AF65-F5344CB8AC3E}">
        <p14:creationId xmlns:p14="http://schemas.microsoft.com/office/powerpoint/2010/main" val="37127940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853</Words>
  <Application>Microsoft Office PowerPoint</Application>
  <PresentationFormat>宽屏</PresentationFormat>
  <Paragraphs>49</Paragraphs>
  <Slides>14</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Learning Meta Face Recognition in Unseen Domains</vt:lpstr>
      <vt:lpstr>Problems</vt:lpstr>
      <vt:lpstr>Overview</vt:lpstr>
      <vt:lpstr>Domain-level Sampling</vt:lpstr>
      <vt:lpstr>Optimizing Multi-domain Distributions</vt:lpstr>
      <vt:lpstr>Optimizing Multi-domain Distributions</vt:lpstr>
      <vt:lpstr>Optimizing Multi-domain Distributions</vt:lpstr>
      <vt:lpstr>Optimizing Multi-domain Distributions</vt:lpstr>
      <vt:lpstr>Meta-optimization</vt:lpstr>
      <vt:lpstr>Experiments</vt:lpstr>
      <vt:lpstr>Results</vt:lpstr>
      <vt:lpstr>Results</vt:lpstr>
      <vt:lpstr>Ablation Study</vt:lpstr>
      <vt:lpstr>Ablation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Meta Face Recognition in Unseen Domains</dc:title>
  <dc:creator>李彤</dc:creator>
  <cp:lastModifiedBy>李彤</cp:lastModifiedBy>
  <cp:revision>71</cp:revision>
  <dcterms:created xsi:type="dcterms:W3CDTF">2020-04-26T09:45:26Z</dcterms:created>
  <dcterms:modified xsi:type="dcterms:W3CDTF">2020-04-26T12:01:23Z</dcterms:modified>
</cp:coreProperties>
</file>