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7F50F-DD56-4DC2-A424-3C2B0D13B805}" type="datetimeFigureOut">
              <a:rPr lang="zh-CN" altLang="en-US" smtClean="0"/>
              <a:t>2020/10/13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528B44-B9EF-4D2B-8356-F013CC0F365B}" type="slidenum">
              <a:rPr lang="zh-CN" altLang="en-US" smtClean="0"/>
              <a:t>‹#›</a:t>
            </a:fld>
            <a:endParaRPr lang="zh-CN" altLang="en-US"/>
          </a:p>
        </p:txBody>
      </p:sp>
    </p:spTree>
    <p:extLst>
      <p:ext uri="{BB962C8B-B14F-4D97-AF65-F5344CB8AC3E}">
        <p14:creationId xmlns:p14="http://schemas.microsoft.com/office/powerpoint/2010/main" val="524664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目的是学会去学习，从之前学习的任务中学会如何去学习一个新任务。对于</a:t>
            </a:r>
            <a:r>
              <a:rPr lang="en-US" altLang="zh-CN" sz="1200" kern="1200" dirty="0" smtClean="0">
                <a:solidFill>
                  <a:schemeClr val="tx1"/>
                </a:solidFill>
                <a:effectLst/>
                <a:latin typeface="+mn-lt"/>
                <a:ea typeface="+mn-ea"/>
                <a:cs typeface="+mn-cs"/>
              </a:rPr>
              <a:t>Life-long</a:t>
            </a:r>
            <a:r>
              <a:rPr lang="zh-CN" altLang="zh-CN" sz="1200" kern="1200" dirty="0" smtClean="0">
                <a:solidFill>
                  <a:schemeClr val="tx1"/>
                </a:solidFill>
                <a:effectLst/>
                <a:latin typeface="+mn-lt"/>
                <a:ea typeface="+mn-ea"/>
                <a:cs typeface="+mn-cs"/>
              </a:rPr>
              <a:t>任务，是学习一个模型能够完成不同的任务，但是元学习对于不同的任务有不同的模型，只不过可以从之前学习中获得经验，让模型在学习新任务时更快更好。</a:t>
            </a:r>
          </a:p>
        </p:txBody>
      </p:sp>
      <p:sp>
        <p:nvSpPr>
          <p:cNvPr id="4" name="灯片编号占位符 3"/>
          <p:cNvSpPr>
            <a:spLocks noGrp="1"/>
          </p:cNvSpPr>
          <p:nvPr>
            <p:ph type="sldNum" sz="quarter" idx="10"/>
          </p:nvPr>
        </p:nvSpPr>
        <p:spPr/>
        <p:txBody>
          <a:bodyPr/>
          <a:lstStyle/>
          <a:p>
            <a:fld id="{CBBD489E-7951-4038-8FF0-EF8E23D19FE7}" type="slidenum">
              <a:rPr lang="zh-CN" altLang="en-US" smtClean="0"/>
              <a:t>1</a:t>
            </a:fld>
            <a:endParaRPr lang="zh-CN" altLang="en-US"/>
          </a:p>
        </p:txBody>
      </p:sp>
    </p:spTree>
    <p:extLst>
      <p:ext uri="{BB962C8B-B14F-4D97-AF65-F5344CB8AC3E}">
        <p14:creationId xmlns:p14="http://schemas.microsoft.com/office/powerpoint/2010/main" val="3874039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实际训练时应该针对某个任务训练两次，然后求导数来优化原始参数，这样需要求二阶导数，但是在论文中作者使用一阶导数来近似，也就是上图中直接使用第二次训练得到的导数来优化原始参数</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CBBD489E-7951-4038-8FF0-EF8E23D19FE7}" type="slidenum">
              <a:rPr lang="zh-CN" altLang="en-US" smtClean="0"/>
              <a:t>10</a:t>
            </a:fld>
            <a:endParaRPr lang="zh-CN" altLang="en-US"/>
          </a:p>
        </p:txBody>
      </p:sp>
    </p:spTree>
    <p:extLst>
      <p:ext uri="{BB962C8B-B14F-4D97-AF65-F5344CB8AC3E}">
        <p14:creationId xmlns:p14="http://schemas.microsoft.com/office/powerpoint/2010/main" val="919554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这篇论文在训练时不是考虑一步，而是考虑多步之后的结果</a:t>
            </a:r>
            <a:r>
              <a:rPr lang="zh-CN" altLang="en-US"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BBD489E-7951-4038-8FF0-EF8E23D19FE7}" type="slidenum">
              <a:rPr lang="zh-CN" altLang="en-US" smtClean="0"/>
              <a:t>12</a:t>
            </a:fld>
            <a:endParaRPr lang="zh-CN" altLang="en-US"/>
          </a:p>
        </p:txBody>
      </p:sp>
    </p:spTree>
    <p:extLst>
      <p:ext uri="{BB962C8B-B14F-4D97-AF65-F5344CB8AC3E}">
        <p14:creationId xmlns:p14="http://schemas.microsoft.com/office/powerpoint/2010/main" val="3767566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BD489E-7951-4038-8FF0-EF8E23D19FE7}" type="slidenum">
              <a:rPr lang="zh-CN" altLang="en-US" smtClean="0"/>
              <a:t>2</a:t>
            </a:fld>
            <a:endParaRPr lang="zh-CN" altLang="en-US"/>
          </a:p>
        </p:txBody>
      </p:sp>
    </p:spTree>
    <p:extLst>
      <p:ext uri="{BB962C8B-B14F-4D97-AF65-F5344CB8AC3E}">
        <p14:creationId xmlns:p14="http://schemas.microsoft.com/office/powerpoint/2010/main" val="3693545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对于机器学习，目的是学习</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的一个映射</a:t>
            </a:r>
            <a:r>
              <a:rPr lang="en-US" altLang="zh-CN" sz="1200" kern="1200" dirty="0" smtClean="0">
                <a:solidFill>
                  <a:schemeClr val="tx1"/>
                </a:solidFill>
                <a:effectLst/>
                <a:latin typeface="+mn-lt"/>
                <a:ea typeface="+mn-ea"/>
                <a:cs typeface="+mn-cs"/>
              </a:rPr>
              <a:t>f</a:t>
            </a:r>
            <a:r>
              <a:rPr lang="zh-CN" altLang="zh-CN" sz="1200" kern="1200" dirty="0" smtClean="0">
                <a:solidFill>
                  <a:schemeClr val="tx1"/>
                </a:solidFill>
                <a:effectLst/>
                <a:latin typeface="+mn-lt"/>
                <a:ea typeface="+mn-ea"/>
                <a:cs typeface="+mn-cs"/>
              </a:rPr>
              <a:t>，而</a:t>
            </a:r>
            <a:r>
              <a:rPr lang="en-US" altLang="zh-CN" sz="1200" kern="1200" dirty="0" smtClean="0">
                <a:solidFill>
                  <a:schemeClr val="tx1"/>
                </a:solidFill>
                <a:effectLst/>
                <a:latin typeface="+mn-lt"/>
                <a:ea typeface="+mn-ea"/>
                <a:cs typeface="+mn-cs"/>
              </a:rPr>
              <a:t>f</a:t>
            </a:r>
            <a:r>
              <a:rPr lang="zh-CN" altLang="zh-CN" sz="1200" kern="1200" dirty="0" smtClean="0">
                <a:solidFill>
                  <a:schemeClr val="tx1"/>
                </a:solidFill>
                <a:effectLst/>
                <a:latin typeface="+mn-lt"/>
                <a:ea typeface="+mn-ea"/>
                <a:cs typeface="+mn-cs"/>
              </a:rPr>
              <a:t>的结构、初始化参数、参数更新方法等是人为定义的；而元学习的目的是使用训练任务学习一个</a:t>
            </a:r>
            <a:r>
              <a:rPr lang="en-US" altLang="zh-CN" sz="1200" kern="1200" dirty="0" smtClean="0">
                <a:solidFill>
                  <a:schemeClr val="tx1"/>
                </a:solidFill>
                <a:effectLst/>
                <a:latin typeface="+mn-lt"/>
                <a:ea typeface="+mn-ea"/>
                <a:cs typeface="+mn-cs"/>
              </a:rPr>
              <a:t>F</a:t>
            </a:r>
            <a:r>
              <a:rPr lang="zh-CN" altLang="zh-CN" sz="1200" kern="1200" dirty="0" smtClean="0">
                <a:solidFill>
                  <a:schemeClr val="tx1"/>
                </a:solidFill>
                <a:effectLst/>
                <a:latin typeface="+mn-lt"/>
                <a:ea typeface="+mn-ea"/>
                <a:cs typeface="+mn-cs"/>
              </a:rPr>
              <a:t>，它会输出一个</a:t>
            </a:r>
            <a:r>
              <a:rPr lang="en-US" altLang="zh-CN" sz="1200" kern="1200" dirty="0" smtClean="0">
                <a:solidFill>
                  <a:schemeClr val="tx1"/>
                </a:solidFill>
                <a:effectLst/>
                <a:latin typeface="+mn-lt"/>
                <a:ea typeface="+mn-ea"/>
                <a:cs typeface="+mn-cs"/>
              </a:rPr>
              <a:t>f</a:t>
            </a:r>
            <a:r>
              <a:rPr lang="zh-CN" altLang="zh-CN" sz="1200" kern="1200" dirty="0" smtClean="0">
                <a:solidFill>
                  <a:schemeClr val="tx1"/>
                </a:solidFill>
                <a:effectLst/>
                <a:latin typeface="+mn-lt"/>
                <a:ea typeface="+mn-ea"/>
                <a:cs typeface="+mn-cs"/>
              </a:rPr>
              <a:t>用于更好地学习新的任务。</a:t>
            </a:r>
          </a:p>
        </p:txBody>
      </p:sp>
      <p:sp>
        <p:nvSpPr>
          <p:cNvPr id="4" name="灯片编号占位符 3"/>
          <p:cNvSpPr>
            <a:spLocks noGrp="1"/>
          </p:cNvSpPr>
          <p:nvPr>
            <p:ph type="sldNum" sz="quarter" idx="10"/>
          </p:nvPr>
        </p:nvSpPr>
        <p:spPr/>
        <p:txBody>
          <a:bodyPr/>
          <a:lstStyle/>
          <a:p>
            <a:fld id="{CBBD489E-7951-4038-8FF0-EF8E23D19FE7}" type="slidenum">
              <a:rPr lang="zh-CN" altLang="en-US" smtClean="0"/>
              <a:t>3</a:t>
            </a:fld>
            <a:endParaRPr lang="zh-CN" altLang="en-US"/>
          </a:p>
        </p:txBody>
      </p:sp>
    </p:spTree>
    <p:extLst>
      <p:ext uri="{BB962C8B-B14F-4D97-AF65-F5344CB8AC3E}">
        <p14:creationId xmlns:p14="http://schemas.microsoft.com/office/powerpoint/2010/main" val="16059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BD489E-7951-4038-8FF0-EF8E23D19FE7}" type="slidenum">
              <a:rPr lang="zh-CN" altLang="en-US" smtClean="0"/>
              <a:t>4</a:t>
            </a:fld>
            <a:endParaRPr lang="zh-CN" altLang="en-US"/>
          </a:p>
        </p:txBody>
      </p:sp>
    </p:spTree>
    <p:extLst>
      <p:ext uri="{BB962C8B-B14F-4D97-AF65-F5344CB8AC3E}">
        <p14:creationId xmlns:p14="http://schemas.microsoft.com/office/powerpoint/2010/main" val="965806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和机器学习一样，需要定义</a:t>
            </a:r>
            <a:r>
              <a:rPr lang="en-US" altLang="zh-CN" dirty="0" smtClean="0"/>
              <a:t>F</a:t>
            </a:r>
            <a:r>
              <a:rPr lang="zh-CN" altLang="en-US" dirty="0" smtClean="0"/>
              <a:t>的损失函数，然后进行优化。</a:t>
            </a:r>
            <a:endParaRPr lang="zh-CN" altLang="en-US" dirty="0"/>
          </a:p>
        </p:txBody>
      </p:sp>
      <p:sp>
        <p:nvSpPr>
          <p:cNvPr id="4" name="灯片编号占位符 3"/>
          <p:cNvSpPr>
            <a:spLocks noGrp="1"/>
          </p:cNvSpPr>
          <p:nvPr>
            <p:ph type="sldNum" sz="quarter" idx="10"/>
          </p:nvPr>
        </p:nvSpPr>
        <p:spPr/>
        <p:txBody>
          <a:bodyPr/>
          <a:lstStyle/>
          <a:p>
            <a:fld id="{CBBD489E-7951-4038-8FF0-EF8E23D19FE7}" type="slidenum">
              <a:rPr lang="zh-CN" altLang="en-US" smtClean="0"/>
              <a:t>5</a:t>
            </a:fld>
            <a:endParaRPr lang="zh-CN" altLang="en-US"/>
          </a:p>
        </p:txBody>
      </p:sp>
    </p:spTree>
    <p:extLst>
      <p:ext uri="{BB962C8B-B14F-4D97-AF65-F5344CB8AC3E}">
        <p14:creationId xmlns:p14="http://schemas.microsoft.com/office/powerpoint/2010/main" val="3290622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MAML</a:t>
            </a:r>
            <a:r>
              <a:rPr lang="zh-CN" altLang="zh-CN" sz="1200" kern="1200" dirty="0" smtClean="0">
                <a:solidFill>
                  <a:schemeClr val="tx1"/>
                </a:solidFill>
                <a:effectLst/>
                <a:latin typeface="+mn-lt"/>
                <a:ea typeface="+mn-ea"/>
                <a:cs typeface="+mn-cs"/>
              </a:rPr>
              <a:t>是最先提出元学习的论文，在这篇论文中，元学习用于学习初始化参数，也就是用训练任务训练模型，得到模型参数，之后用于初始化新任务的模型参数。此时，要求不同任务的模型结构是一致的，但这并不是元学习的要求，比如有的元学习是为了学习一种参数更新的方法，这种情况就不要求模型结构相同。</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损失函数：首先使用原始参数针对某个任务训练一次，得到新的参数，然后使用新的参数的损失优化原始参数。</a:t>
            </a:r>
          </a:p>
        </p:txBody>
      </p:sp>
      <p:sp>
        <p:nvSpPr>
          <p:cNvPr id="4" name="灯片编号占位符 3"/>
          <p:cNvSpPr>
            <a:spLocks noGrp="1"/>
          </p:cNvSpPr>
          <p:nvPr>
            <p:ph type="sldNum" sz="quarter" idx="10"/>
          </p:nvPr>
        </p:nvSpPr>
        <p:spPr/>
        <p:txBody>
          <a:bodyPr/>
          <a:lstStyle/>
          <a:p>
            <a:fld id="{CBBD489E-7951-4038-8FF0-EF8E23D19FE7}" type="slidenum">
              <a:rPr lang="zh-CN" altLang="en-US" smtClean="0"/>
              <a:t>6</a:t>
            </a:fld>
            <a:endParaRPr lang="zh-CN" altLang="en-US"/>
          </a:p>
        </p:txBody>
      </p:sp>
    </p:spTree>
    <p:extLst>
      <p:ext uri="{BB962C8B-B14F-4D97-AF65-F5344CB8AC3E}">
        <p14:creationId xmlns:p14="http://schemas.microsoft.com/office/powerpoint/2010/main" val="3524909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MAML</a:t>
            </a:r>
            <a:r>
              <a:rPr lang="zh-CN" altLang="zh-CN" sz="1200" kern="1200" dirty="0" smtClean="0">
                <a:solidFill>
                  <a:schemeClr val="tx1"/>
                </a:solidFill>
                <a:effectLst/>
                <a:latin typeface="+mn-lt"/>
                <a:ea typeface="+mn-ea"/>
                <a:cs typeface="+mn-cs"/>
              </a:rPr>
              <a:t>并不在意原始参数在训练任务上的表现如何，在意的是在原始参数上训练出来的参数表现如何。比如图中原始参数对于两个任务的效果并不好，但是只需要在两个任务上经过简单训练即可得到效果很好的模型（注意：针对不同任务得到的模型是独立的）。关注的是模型的潜力。</a:t>
            </a:r>
          </a:p>
        </p:txBody>
      </p:sp>
      <p:sp>
        <p:nvSpPr>
          <p:cNvPr id="4" name="灯片编号占位符 3"/>
          <p:cNvSpPr>
            <a:spLocks noGrp="1"/>
          </p:cNvSpPr>
          <p:nvPr>
            <p:ph type="sldNum" sz="quarter" idx="10"/>
          </p:nvPr>
        </p:nvSpPr>
        <p:spPr/>
        <p:txBody>
          <a:bodyPr/>
          <a:lstStyle/>
          <a:p>
            <a:fld id="{CBBD489E-7951-4038-8FF0-EF8E23D19FE7}" type="slidenum">
              <a:rPr lang="zh-CN" altLang="en-US" smtClean="0"/>
              <a:t>7</a:t>
            </a:fld>
            <a:endParaRPr lang="zh-CN" altLang="en-US"/>
          </a:p>
        </p:txBody>
      </p:sp>
    </p:spTree>
    <p:extLst>
      <p:ext uri="{BB962C8B-B14F-4D97-AF65-F5344CB8AC3E}">
        <p14:creationId xmlns:p14="http://schemas.microsoft.com/office/powerpoint/2010/main" val="377316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模型预训练的目的是找到在所有任务上都很好的原始参数，但并不保证使用原始参数针对不同任务训练后能够得到好的模型。比如图中的原始参数对于所有任务表现都不错，但是针对任务</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训练后得到的模型并不好。关注的是模型现在的表现如何。</a:t>
            </a:r>
          </a:p>
        </p:txBody>
      </p:sp>
      <p:sp>
        <p:nvSpPr>
          <p:cNvPr id="4" name="灯片编号占位符 3"/>
          <p:cNvSpPr>
            <a:spLocks noGrp="1"/>
          </p:cNvSpPr>
          <p:nvPr>
            <p:ph type="sldNum" sz="quarter" idx="10"/>
          </p:nvPr>
        </p:nvSpPr>
        <p:spPr/>
        <p:txBody>
          <a:bodyPr/>
          <a:lstStyle/>
          <a:p>
            <a:fld id="{CBBD489E-7951-4038-8FF0-EF8E23D19FE7}" type="slidenum">
              <a:rPr lang="zh-CN" altLang="en-US" smtClean="0"/>
              <a:t>8</a:t>
            </a:fld>
            <a:endParaRPr lang="zh-CN" altLang="en-US"/>
          </a:p>
        </p:txBody>
      </p:sp>
    </p:spTree>
    <p:extLst>
      <p:ext uri="{BB962C8B-B14F-4D97-AF65-F5344CB8AC3E}">
        <p14:creationId xmlns:p14="http://schemas.microsoft.com/office/powerpoint/2010/main" val="2436839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在训练时，针对每个训练任务，一般只考虑一步训练之后的结果</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这样的优点：</a:t>
            </a:r>
          </a:p>
          <a:p>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）训练比较快</a:t>
            </a:r>
          </a:p>
          <a:p>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）我们希望模型只需要针对不同的任务训练一次就能够达到很好的效果，不过这只是我们的愿望，在训练的时候这样去训练，但是在真正测试使用的时候，可以针对新的任务按需要训练多次</a:t>
            </a:r>
          </a:p>
          <a:p>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）针对</a:t>
            </a:r>
            <a:r>
              <a:rPr lang="en-US" altLang="zh-CN" sz="1200" kern="1200" dirty="0" smtClean="0">
                <a:solidFill>
                  <a:schemeClr val="tx1"/>
                </a:solidFill>
                <a:effectLst/>
                <a:latin typeface="+mn-lt"/>
                <a:ea typeface="+mn-ea"/>
                <a:cs typeface="+mn-cs"/>
              </a:rPr>
              <a:t>Few-shot</a:t>
            </a:r>
            <a:r>
              <a:rPr lang="zh-CN" altLang="zh-CN" sz="1200" kern="1200" dirty="0" smtClean="0">
                <a:solidFill>
                  <a:schemeClr val="tx1"/>
                </a:solidFill>
                <a:effectLst/>
                <a:latin typeface="+mn-lt"/>
                <a:ea typeface="+mn-ea"/>
                <a:cs typeface="+mn-cs"/>
              </a:rPr>
              <a:t>学习，数据量比较少，训练次数多的话容易过拟合于训练任务</a:t>
            </a:r>
          </a:p>
        </p:txBody>
      </p:sp>
      <p:sp>
        <p:nvSpPr>
          <p:cNvPr id="4" name="灯片编号占位符 3"/>
          <p:cNvSpPr>
            <a:spLocks noGrp="1"/>
          </p:cNvSpPr>
          <p:nvPr>
            <p:ph type="sldNum" sz="quarter" idx="10"/>
          </p:nvPr>
        </p:nvSpPr>
        <p:spPr/>
        <p:txBody>
          <a:bodyPr/>
          <a:lstStyle/>
          <a:p>
            <a:fld id="{CBBD489E-7951-4038-8FF0-EF8E23D19FE7}" type="slidenum">
              <a:rPr lang="zh-CN" altLang="en-US" smtClean="0"/>
              <a:t>9</a:t>
            </a:fld>
            <a:endParaRPr lang="zh-CN" altLang="en-US"/>
          </a:p>
        </p:txBody>
      </p:sp>
    </p:spTree>
    <p:extLst>
      <p:ext uri="{BB962C8B-B14F-4D97-AF65-F5344CB8AC3E}">
        <p14:creationId xmlns:p14="http://schemas.microsoft.com/office/powerpoint/2010/main" val="687589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E8BFF29-76F0-4932-86A0-C21429B52ED9}" type="datetimeFigureOut">
              <a:rPr lang="zh-CN" altLang="en-US" smtClean="0"/>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C20843-DEC5-417B-98C5-E26F549686E6}" type="slidenum">
              <a:rPr lang="zh-CN" altLang="en-US" smtClean="0"/>
              <a:t>‹#›</a:t>
            </a:fld>
            <a:endParaRPr lang="zh-CN" altLang="en-US"/>
          </a:p>
        </p:txBody>
      </p:sp>
    </p:spTree>
    <p:extLst>
      <p:ext uri="{BB962C8B-B14F-4D97-AF65-F5344CB8AC3E}">
        <p14:creationId xmlns:p14="http://schemas.microsoft.com/office/powerpoint/2010/main" val="418285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E8BFF29-76F0-4932-86A0-C21429B52ED9}" type="datetimeFigureOut">
              <a:rPr lang="zh-CN" altLang="en-US" smtClean="0"/>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C20843-DEC5-417B-98C5-E26F549686E6}" type="slidenum">
              <a:rPr lang="zh-CN" altLang="en-US" smtClean="0"/>
              <a:t>‹#›</a:t>
            </a:fld>
            <a:endParaRPr lang="zh-CN" altLang="en-US"/>
          </a:p>
        </p:txBody>
      </p:sp>
    </p:spTree>
    <p:extLst>
      <p:ext uri="{BB962C8B-B14F-4D97-AF65-F5344CB8AC3E}">
        <p14:creationId xmlns:p14="http://schemas.microsoft.com/office/powerpoint/2010/main" val="3464120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E8BFF29-76F0-4932-86A0-C21429B52ED9}" type="datetimeFigureOut">
              <a:rPr lang="zh-CN" altLang="en-US" smtClean="0"/>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C20843-DEC5-417B-98C5-E26F549686E6}" type="slidenum">
              <a:rPr lang="zh-CN" altLang="en-US" smtClean="0"/>
              <a:t>‹#›</a:t>
            </a:fld>
            <a:endParaRPr lang="zh-CN" altLang="en-US"/>
          </a:p>
        </p:txBody>
      </p:sp>
    </p:spTree>
    <p:extLst>
      <p:ext uri="{BB962C8B-B14F-4D97-AF65-F5344CB8AC3E}">
        <p14:creationId xmlns:p14="http://schemas.microsoft.com/office/powerpoint/2010/main" val="1206179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E8BFF29-76F0-4932-86A0-C21429B52ED9}" type="datetimeFigureOut">
              <a:rPr lang="zh-CN" altLang="en-US" smtClean="0"/>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C20843-DEC5-417B-98C5-E26F549686E6}" type="slidenum">
              <a:rPr lang="zh-CN" altLang="en-US" smtClean="0"/>
              <a:t>‹#›</a:t>
            </a:fld>
            <a:endParaRPr lang="zh-CN" altLang="en-US"/>
          </a:p>
        </p:txBody>
      </p:sp>
    </p:spTree>
    <p:extLst>
      <p:ext uri="{BB962C8B-B14F-4D97-AF65-F5344CB8AC3E}">
        <p14:creationId xmlns:p14="http://schemas.microsoft.com/office/powerpoint/2010/main" val="2428696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E8BFF29-76F0-4932-86A0-C21429B52ED9}" type="datetimeFigureOut">
              <a:rPr lang="zh-CN" altLang="en-US" smtClean="0"/>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C20843-DEC5-417B-98C5-E26F549686E6}" type="slidenum">
              <a:rPr lang="zh-CN" altLang="en-US" smtClean="0"/>
              <a:t>‹#›</a:t>
            </a:fld>
            <a:endParaRPr lang="zh-CN" altLang="en-US"/>
          </a:p>
        </p:txBody>
      </p:sp>
    </p:spTree>
    <p:extLst>
      <p:ext uri="{BB962C8B-B14F-4D97-AF65-F5344CB8AC3E}">
        <p14:creationId xmlns:p14="http://schemas.microsoft.com/office/powerpoint/2010/main" val="542892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E8BFF29-76F0-4932-86A0-C21429B52ED9}" type="datetimeFigureOut">
              <a:rPr lang="zh-CN" altLang="en-US" smtClean="0"/>
              <a:t>2020/10/13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C20843-DEC5-417B-98C5-E26F549686E6}" type="slidenum">
              <a:rPr lang="zh-CN" altLang="en-US" smtClean="0"/>
              <a:t>‹#›</a:t>
            </a:fld>
            <a:endParaRPr lang="zh-CN" altLang="en-US"/>
          </a:p>
        </p:txBody>
      </p:sp>
    </p:spTree>
    <p:extLst>
      <p:ext uri="{BB962C8B-B14F-4D97-AF65-F5344CB8AC3E}">
        <p14:creationId xmlns:p14="http://schemas.microsoft.com/office/powerpoint/2010/main" val="2044911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E8BFF29-76F0-4932-86A0-C21429B52ED9}" type="datetimeFigureOut">
              <a:rPr lang="zh-CN" altLang="en-US" smtClean="0"/>
              <a:t>2020/10/13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AC20843-DEC5-417B-98C5-E26F549686E6}" type="slidenum">
              <a:rPr lang="zh-CN" altLang="en-US" smtClean="0"/>
              <a:t>‹#›</a:t>
            </a:fld>
            <a:endParaRPr lang="zh-CN" altLang="en-US"/>
          </a:p>
        </p:txBody>
      </p:sp>
    </p:spTree>
    <p:extLst>
      <p:ext uri="{BB962C8B-B14F-4D97-AF65-F5344CB8AC3E}">
        <p14:creationId xmlns:p14="http://schemas.microsoft.com/office/powerpoint/2010/main" val="1984453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E8BFF29-76F0-4932-86A0-C21429B52ED9}" type="datetimeFigureOut">
              <a:rPr lang="zh-CN" altLang="en-US" smtClean="0"/>
              <a:t>2020/10/13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AC20843-DEC5-417B-98C5-E26F549686E6}" type="slidenum">
              <a:rPr lang="zh-CN" altLang="en-US" smtClean="0"/>
              <a:t>‹#›</a:t>
            </a:fld>
            <a:endParaRPr lang="zh-CN" altLang="en-US"/>
          </a:p>
        </p:txBody>
      </p:sp>
    </p:spTree>
    <p:extLst>
      <p:ext uri="{BB962C8B-B14F-4D97-AF65-F5344CB8AC3E}">
        <p14:creationId xmlns:p14="http://schemas.microsoft.com/office/powerpoint/2010/main" val="141623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E8BFF29-76F0-4932-86A0-C21429B52ED9}" type="datetimeFigureOut">
              <a:rPr lang="zh-CN" altLang="en-US" smtClean="0"/>
              <a:t>2020/10/13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AC20843-DEC5-417B-98C5-E26F549686E6}" type="slidenum">
              <a:rPr lang="zh-CN" altLang="en-US" smtClean="0"/>
              <a:t>‹#›</a:t>
            </a:fld>
            <a:endParaRPr lang="zh-CN" altLang="en-US"/>
          </a:p>
        </p:txBody>
      </p:sp>
    </p:spTree>
    <p:extLst>
      <p:ext uri="{BB962C8B-B14F-4D97-AF65-F5344CB8AC3E}">
        <p14:creationId xmlns:p14="http://schemas.microsoft.com/office/powerpoint/2010/main" val="2148860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E8BFF29-76F0-4932-86A0-C21429B52ED9}" type="datetimeFigureOut">
              <a:rPr lang="zh-CN" altLang="en-US" smtClean="0"/>
              <a:t>2020/10/13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C20843-DEC5-417B-98C5-E26F549686E6}" type="slidenum">
              <a:rPr lang="zh-CN" altLang="en-US" smtClean="0"/>
              <a:t>‹#›</a:t>
            </a:fld>
            <a:endParaRPr lang="zh-CN" altLang="en-US"/>
          </a:p>
        </p:txBody>
      </p:sp>
    </p:spTree>
    <p:extLst>
      <p:ext uri="{BB962C8B-B14F-4D97-AF65-F5344CB8AC3E}">
        <p14:creationId xmlns:p14="http://schemas.microsoft.com/office/powerpoint/2010/main" val="4282544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E8BFF29-76F0-4932-86A0-C21429B52ED9}" type="datetimeFigureOut">
              <a:rPr lang="zh-CN" altLang="en-US" smtClean="0"/>
              <a:t>2020/10/13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C20843-DEC5-417B-98C5-E26F549686E6}" type="slidenum">
              <a:rPr lang="zh-CN" altLang="en-US" smtClean="0"/>
              <a:t>‹#›</a:t>
            </a:fld>
            <a:endParaRPr lang="zh-CN" altLang="en-US"/>
          </a:p>
        </p:txBody>
      </p:sp>
    </p:spTree>
    <p:extLst>
      <p:ext uri="{BB962C8B-B14F-4D97-AF65-F5344CB8AC3E}">
        <p14:creationId xmlns:p14="http://schemas.microsoft.com/office/powerpoint/2010/main" val="337354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8BFF29-76F0-4932-86A0-C21429B52ED9}" type="datetimeFigureOut">
              <a:rPr lang="zh-CN" altLang="en-US" smtClean="0"/>
              <a:t>2020/10/13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20843-DEC5-417B-98C5-E26F549686E6}" type="slidenum">
              <a:rPr lang="zh-CN" altLang="en-US" smtClean="0"/>
              <a:t>‹#›</a:t>
            </a:fld>
            <a:endParaRPr lang="zh-CN" altLang="en-US"/>
          </a:p>
        </p:txBody>
      </p:sp>
    </p:spTree>
    <p:extLst>
      <p:ext uri="{BB962C8B-B14F-4D97-AF65-F5344CB8AC3E}">
        <p14:creationId xmlns:p14="http://schemas.microsoft.com/office/powerpoint/2010/main" val="3687607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youtube.com/watch?v=EkAqYbpCYAc&amp;list=PLJV_el3uVTsOK_ZK5L0Iv_EQoL1JefRL4&amp;index=32"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Meta Learning = Learn to learn</a:t>
            </a:r>
            <a:endParaRPr lang="zh-CN" altLang="en-US" b="1" dirty="0"/>
          </a:p>
        </p:txBody>
      </p:sp>
      <p:pic>
        <p:nvPicPr>
          <p:cNvPr id="7" name="内容占位符 6"/>
          <p:cNvPicPr>
            <a:picLocks noGrp="1" noChangeAspect="1"/>
          </p:cNvPicPr>
          <p:nvPr>
            <p:ph idx="1"/>
          </p:nvPr>
        </p:nvPicPr>
        <p:blipFill>
          <a:blip r:embed="rId3"/>
          <a:stretch>
            <a:fillRect/>
          </a:stretch>
        </p:blipFill>
        <p:spPr>
          <a:xfrm>
            <a:off x="1559204" y="1690688"/>
            <a:ext cx="9073592" cy="4735126"/>
          </a:xfrm>
          <a:prstGeom prst="rect">
            <a:avLst/>
          </a:prstGeom>
        </p:spPr>
      </p:pic>
      <p:sp>
        <p:nvSpPr>
          <p:cNvPr id="36" name="文本框 35"/>
          <p:cNvSpPr txBox="1"/>
          <p:nvPr/>
        </p:nvSpPr>
        <p:spPr>
          <a:xfrm>
            <a:off x="9997673" y="6425814"/>
            <a:ext cx="1991251" cy="369332"/>
          </a:xfrm>
          <a:prstGeom prst="rect">
            <a:avLst/>
          </a:prstGeom>
          <a:noFill/>
        </p:spPr>
        <p:txBody>
          <a:bodyPr wrap="none" rtlCol="0">
            <a:spAutoFit/>
          </a:bodyPr>
          <a:lstStyle/>
          <a:p>
            <a:r>
              <a:rPr lang="en-US" altLang="zh-CN" dirty="0" smtClean="0"/>
              <a:t>From </a:t>
            </a:r>
            <a:r>
              <a:rPr lang="en-US" altLang="zh-CN" dirty="0" smtClean="0">
                <a:hlinkClick r:id="rId4"/>
              </a:rPr>
              <a:t>Hung-</a:t>
            </a:r>
            <a:r>
              <a:rPr lang="en-US" altLang="zh-CN" dirty="0" err="1" smtClean="0">
                <a:hlinkClick r:id="rId4"/>
              </a:rPr>
              <a:t>yi</a:t>
            </a:r>
            <a:r>
              <a:rPr lang="en-US" altLang="zh-CN" dirty="0" smtClean="0">
                <a:hlinkClick r:id="rId4"/>
              </a:rPr>
              <a:t> Lee</a:t>
            </a:r>
            <a:endParaRPr lang="zh-CN" altLang="en-US" dirty="0"/>
          </a:p>
        </p:txBody>
      </p:sp>
    </p:spTree>
    <p:extLst>
      <p:ext uri="{BB962C8B-B14F-4D97-AF65-F5344CB8AC3E}">
        <p14:creationId xmlns:p14="http://schemas.microsoft.com/office/powerpoint/2010/main" val="2401994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MAML - Update</a:t>
            </a:r>
            <a:endParaRPr lang="zh-CN" altLang="en-US" b="1" dirty="0"/>
          </a:p>
        </p:txBody>
      </p:sp>
      <p:sp>
        <p:nvSpPr>
          <p:cNvPr id="3" name="内容占位符 2"/>
          <p:cNvSpPr>
            <a:spLocks noGrp="1"/>
          </p:cNvSpPr>
          <p:nvPr>
            <p:ph idx="1"/>
          </p:nvPr>
        </p:nvSpPr>
        <p:spPr/>
        <p:txBody>
          <a:bodyPr/>
          <a:lstStyle/>
          <a:p>
            <a:r>
              <a:rPr lang="en-US" altLang="zh-CN" dirty="0" smtClean="0"/>
              <a:t>Gradient</a:t>
            </a:r>
            <a:endParaRPr lang="zh-CN" altLang="en-US" dirty="0"/>
          </a:p>
        </p:txBody>
      </p:sp>
      <p:pic>
        <p:nvPicPr>
          <p:cNvPr id="4" name="图片 3"/>
          <p:cNvPicPr/>
          <p:nvPr/>
        </p:nvPicPr>
        <p:blipFill>
          <a:blip r:embed="rId3"/>
          <a:stretch>
            <a:fillRect/>
          </a:stretch>
        </p:blipFill>
        <p:spPr>
          <a:xfrm>
            <a:off x="5299767" y="1690688"/>
            <a:ext cx="5806555" cy="4351338"/>
          </a:xfrm>
          <a:prstGeom prst="rect">
            <a:avLst/>
          </a:prstGeom>
        </p:spPr>
      </p:pic>
      <p:pic>
        <p:nvPicPr>
          <p:cNvPr id="5" name="图片 4"/>
          <p:cNvPicPr/>
          <p:nvPr/>
        </p:nvPicPr>
        <p:blipFill>
          <a:blip r:embed="rId4"/>
          <a:stretch>
            <a:fillRect/>
          </a:stretch>
        </p:blipFill>
        <p:spPr>
          <a:xfrm>
            <a:off x="618834" y="4436602"/>
            <a:ext cx="4433455" cy="1605424"/>
          </a:xfrm>
          <a:prstGeom prst="rect">
            <a:avLst/>
          </a:prstGeom>
        </p:spPr>
      </p:pic>
    </p:spTree>
    <p:extLst>
      <p:ext uri="{BB962C8B-B14F-4D97-AF65-F5344CB8AC3E}">
        <p14:creationId xmlns:p14="http://schemas.microsoft.com/office/powerpoint/2010/main" val="307225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MAML - Real Implementation</a:t>
            </a:r>
            <a:endParaRPr lang="zh-CN" altLang="en-US" b="1" dirty="0"/>
          </a:p>
        </p:txBody>
      </p:sp>
      <p:pic>
        <p:nvPicPr>
          <p:cNvPr id="4" name="内容占位符 3"/>
          <p:cNvPicPr>
            <a:picLocks noGrp="1" noChangeAspect="1"/>
          </p:cNvPicPr>
          <p:nvPr>
            <p:ph idx="1"/>
          </p:nvPr>
        </p:nvPicPr>
        <p:blipFill>
          <a:blip r:embed="rId2"/>
          <a:stretch>
            <a:fillRect/>
          </a:stretch>
        </p:blipFill>
        <p:spPr>
          <a:xfrm>
            <a:off x="2171450" y="1690688"/>
            <a:ext cx="7849100" cy="4724888"/>
          </a:xfrm>
          <a:prstGeom prst="rect">
            <a:avLst/>
          </a:prstGeom>
        </p:spPr>
      </p:pic>
    </p:spTree>
    <p:extLst>
      <p:ext uri="{BB962C8B-B14F-4D97-AF65-F5344CB8AC3E}">
        <p14:creationId xmlns:p14="http://schemas.microsoft.com/office/powerpoint/2010/main" val="3605297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Reptile</a:t>
            </a:r>
            <a:endParaRPr lang="zh-CN" altLang="en-US" b="1" dirty="0"/>
          </a:p>
        </p:txBody>
      </p:sp>
      <p:sp>
        <p:nvSpPr>
          <p:cNvPr id="3" name="内容占位符 2"/>
          <p:cNvSpPr>
            <a:spLocks noGrp="1"/>
          </p:cNvSpPr>
          <p:nvPr>
            <p:ph idx="1"/>
          </p:nvPr>
        </p:nvSpPr>
        <p:spPr/>
        <p:txBody>
          <a:bodyPr/>
          <a:lstStyle/>
          <a:p>
            <a:r>
              <a:rPr lang="en-US" altLang="zh-CN" dirty="0" smtClean="0"/>
              <a:t>Alex Nichol, Joshua </a:t>
            </a:r>
            <a:r>
              <a:rPr lang="en-US" altLang="zh-CN" dirty="0" err="1" smtClean="0"/>
              <a:t>Achiam</a:t>
            </a:r>
            <a:r>
              <a:rPr lang="en-US" altLang="zh-CN" dirty="0" smtClean="0"/>
              <a:t>, John Schulman, On First-Order Meta-Learning Algorithms, </a:t>
            </a:r>
            <a:r>
              <a:rPr lang="en-US" altLang="zh-CN" dirty="0" err="1" smtClean="0"/>
              <a:t>arXiv</a:t>
            </a:r>
            <a:r>
              <a:rPr lang="en-US" altLang="zh-CN" dirty="0" smtClean="0"/>
              <a:t>, 2018</a:t>
            </a:r>
          </a:p>
          <a:p>
            <a:pPr marL="0" indent="0">
              <a:buNone/>
            </a:pPr>
            <a:endParaRPr lang="zh-CN" altLang="en-US" dirty="0"/>
          </a:p>
        </p:txBody>
      </p:sp>
      <p:pic>
        <p:nvPicPr>
          <p:cNvPr id="4" name="图片 3"/>
          <p:cNvPicPr/>
          <p:nvPr/>
        </p:nvPicPr>
        <p:blipFill>
          <a:blip r:embed="rId3"/>
          <a:stretch>
            <a:fillRect/>
          </a:stretch>
        </p:blipFill>
        <p:spPr>
          <a:xfrm>
            <a:off x="838200" y="2738351"/>
            <a:ext cx="6356061" cy="3952240"/>
          </a:xfrm>
          <a:prstGeom prst="rect">
            <a:avLst/>
          </a:prstGeom>
        </p:spPr>
      </p:pic>
      <p:pic>
        <p:nvPicPr>
          <p:cNvPr id="5" name="图片 4"/>
          <p:cNvPicPr>
            <a:picLocks noChangeAspect="1"/>
          </p:cNvPicPr>
          <p:nvPr/>
        </p:nvPicPr>
        <p:blipFill>
          <a:blip r:embed="rId4"/>
          <a:stretch>
            <a:fillRect/>
          </a:stretch>
        </p:blipFill>
        <p:spPr>
          <a:xfrm>
            <a:off x="7728561" y="3633118"/>
            <a:ext cx="3625239" cy="2314575"/>
          </a:xfrm>
          <a:prstGeom prst="rect">
            <a:avLst/>
          </a:prstGeom>
        </p:spPr>
      </p:pic>
      <p:sp>
        <p:nvSpPr>
          <p:cNvPr id="6" name="文本框 5"/>
          <p:cNvSpPr txBox="1"/>
          <p:nvPr/>
        </p:nvSpPr>
        <p:spPr>
          <a:xfrm>
            <a:off x="7722627" y="3034516"/>
            <a:ext cx="4376519" cy="369332"/>
          </a:xfrm>
          <a:prstGeom prst="rect">
            <a:avLst/>
          </a:prstGeom>
          <a:noFill/>
        </p:spPr>
        <p:txBody>
          <a:bodyPr wrap="none" rtlCol="0">
            <a:spAutoFit/>
          </a:bodyPr>
          <a:lstStyle/>
          <a:p>
            <a:r>
              <a:rPr lang="en-US" altLang="zh-CN" b="1" dirty="0" smtClean="0"/>
              <a:t>MAML vs Reptile vs Model Pre-training:</a:t>
            </a:r>
            <a:endParaRPr lang="zh-CN" altLang="en-US" b="1" dirty="0"/>
          </a:p>
        </p:txBody>
      </p:sp>
    </p:spTree>
    <p:extLst>
      <p:ext uri="{BB962C8B-B14F-4D97-AF65-F5344CB8AC3E}">
        <p14:creationId xmlns:p14="http://schemas.microsoft.com/office/powerpoint/2010/main" val="2372804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Meta Learning - Data</a:t>
            </a:r>
            <a:endParaRPr lang="zh-CN" altLang="en-US" b="1" dirty="0"/>
          </a:p>
        </p:txBody>
      </p:sp>
      <p:pic>
        <p:nvPicPr>
          <p:cNvPr id="5" name="内容占位符 4"/>
          <p:cNvPicPr>
            <a:picLocks noGrp="1" noChangeAspect="1"/>
          </p:cNvPicPr>
          <p:nvPr>
            <p:ph idx="1"/>
          </p:nvPr>
        </p:nvPicPr>
        <p:blipFill>
          <a:blip r:embed="rId3"/>
          <a:stretch>
            <a:fillRect/>
          </a:stretch>
        </p:blipFill>
        <p:spPr>
          <a:xfrm>
            <a:off x="1653162" y="1690688"/>
            <a:ext cx="8885676" cy="4689446"/>
          </a:xfrm>
          <a:prstGeom prst="rect">
            <a:avLst/>
          </a:prstGeom>
        </p:spPr>
      </p:pic>
    </p:spTree>
    <p:extLst>
      <p:ext uri="{BB962C8B-B14F-4D97-AF65-F5344CB8AC3E}">
        <p14:creationId xmlns:p14="http://schemas.microsoft.com/office/powerpoint/2010/main" val="751511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Meta Learning - Aim</a:t>
            </a:r>
            <a:endParaRPr lang="zh-CN" altLang="en-US" b="1" dirty="0"/>
          </a:p>
        </p:txBody>
      </p:sp>
      <p:pic>
        <p:nvPicPr>
          <p:cNvPr id="4" name="内容占位符 3"/>
          <p:cNvPicPr>
            <a:picLocks noGrp="1" noChangeAspect="1"/>
          </p:cNvPicPr>
          <p:nvPr>
            <p:ph idx="1"/>
          </p:nvPr>
        </p:nvPicPr>
        <p:blipFill>
          <a:blip r:embed="rId3"/>
          <a:stretch>
            <a:fillRect/>
          </a:stretch>
        </p:blipFill>
        <p:spPr>
          <a:xfrm>
            <a:off x="1841259" y="1779442"/>
            <a:ext cx="8509482" cy="4849839"/>
          </a:xfrm>
          <a:prstGeom prst="rect">
            <a:avLst/>
          </a:prstGeom>
        </p:spPr>
      </p:pic>
    </p:spTree>
    <p:extLst>
      <p:ext uri="{BB962C8B-B14F-4D97-AF65-F5344CB8AC3E}">
        <p14:creationId xmlns:p14="http://schemas.microsoft.com/office/powerpoint/2010/main" val="87851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Meta Learning - Aim</a:t>
            </a:r>
            <a:endParaRPr lang="zh-CN" altLang="en-US" b="1" dirty="0"/>
          </a:p>
        </p:txBody>
      </p:sp>
      <p:pic>
        <p:nvPicPr>
          <p:cNvPr id="4" name="内容占位符 3"/>
          <p:cNvPicPr>
            <a:picLocks noGrp="1" noChangeAspect="1"/>
          </p:cNvPicPr>
          <p:nvPr>
            <p:ph idx="1"/>
          </p:nvPr>
        </p:nvPicPr>
        <p:blipFill>
          <a:blip r:embed="rId3"/>
          <a:stretch>
            <a:fillRect/>
          </a:stretch>
        </p:blipFill>
        <p:spPr>
          <a:xfrm>
            <a:off x="2716845" y="1690688"/>
            <a:ext cx="6758309" cy="5089405"/>
          </a:xfrm>
          <a:prstGeom prst="rect">
            <a:avLst/>
          </a:prstGeom>
        </p:spPr>
      </p:pic>
    </p:spTree>
    <p:extLst>
      <p:ext uri="{BB962C8B-B14F-4D97-AF65-F5344CB8AC3E}">
        <p14:creationId xmlns:p14="http://schemas.microsoft.com/office/powerpoint/2010/main" val="293985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Meta Learning - Aim</a:t>
            </a:r>
            <a:endParaRPr lang="zh-CN" altLang="en-US" b="1" dirty="0"/>
          </a:p>
        </p:txBody>
      </p:sp>
      <p:pic>
        <p:nvPicPr>
          <p:cNvPr id="4" name="内容占位符 3"/>
          <p:cNvPicPr>
            <a:picLocks noGrp="1" noChangeAspect="1"/>
          </p:cNvPicPr>
          <p:nvPr>
            <p:ph idx="1"/>
          </p:nvPr>
        </p:nvPicPr>
        <p:blipFill>
          <a:blip r:embed="rId3"/>
          <a:stretch>
            <a:fillRect/>
          </a:stretch>
        </p:blipFill>
        <p:spPr>
          <a:xfrm>
            <a:off x="356401" y="1833337"/>
            <a:ext cx="8154107" cy="4206605"/>
          </a:xfrm>
          <a:prstGeom prst="rect">
            <a:avLst/>
          </a:prstGeom>
        </p:spPr>
      </p:pic>
      <p:pic>
        <p:nvPicPr>
          <p:cNvPr id="5" name="图片 4"/>
          <p:cNvPicPr>
            <a:picLocks noChangeAspect="1"/>
          </p:cNvPicPr>
          <p:nvPr/>
        </p:nvPicPr>
        <p:blipFill>
          <a:blip r:embed="rId4"/>
          <a:stretch>
            <a:fillRect/>
          </a:stretch>
        </p:blipFill>
        <p:spPr>
          <a:xfrm>
            <a:off x="8751197" y="1833337"/>
            <a:ext cx="2972058" cy="2217612"/>
          </a:xfrm>
          <a:prstGeom prst="rect">
            <a:avLst/>
          </a:prstGeom>
        </p:spPr>
      </p:pic>
    </p:spTree>
    <p:extLst>
      <p:ext uri="{BB962C8B-B14F-4D97-AF65-F5344CB8AC3E}">
        <p14:creationId xmlns:p14="http://schemas.microsoft.com/office/powerpoint/2010/main" val="2372189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MAML</a:t>
            </a:r>
            <a:endParaRPr lang="zh-CN" altLang="en-US" b="1" dirty="0"/>
          </a:p>
        </p:txBody>
      </p:sp>
      <p:sp>
        <p:nvSpPr>
          <p:cNvPr id="3" name="内容占位符 2"/>
          <p:cNvSpPr>
            <a:spLocks noGrp="1"/>
          </p:cNvSpPr>
          <p:nvPr>
            <p:ph idx="1"/>
          </p:nvPr>
        </p:nvSpPr>
        <p:spPr/>
        <p:txBody>
          <a:bodyPr/>
          <a:lstStyle/>
          <a:p>
            <a:r>
              <a:rPr lang="en-US" altLang="zh-CN" dirty="0" smtClean="0"/>
              <a:t>Chelsea Finn, Pieter Abbeel, and Sergey Levine, “Model-Agnostic Meta-Learning for Fast Adaptation of Deep Networks”, ICML, 2017</a:t>
            </a:r>
          </a:p>
          <a:p>
            <a:r>
              <a:rPr lang="en-US" altLang="zh-CN" dirty="0" smtClean="0"/>
              <a:t>Only focus on initialization parameter</a:t>
            </a:r>
          </a:p>
          <a:p>
            <a:r>
              <a:rPr lang="en-US" altLang="zh-CN" dirty="0" smtClean="0"/>
              <a:t>Loss Function</a:t>
            </a:r>
          </a:p>
          <a:p>
            <a:pPr marL="0" indent="0">
              <a:buNone/>
            </a:pPr>
            <a:endParaRPr lang="zh-CN" altLang="en-US" dirty="0"/>
          </a:p>
        </p:txBody>
      </p:sp>
      <p:pic>
        <p:nvPicPr>
          <p:cNvPr id="4" name="图片 3"/>
          <p:cNvPicPr>
            <a:picLocks noChangeAspect="1"/>
          </p:cNvPicPr>
          <p:nvPr/>
        </p:nvPicPr>
        <p:blipFill>
          <a:blip r:embed="rId3"/>
          <a:stretch>
            <a:fillRect/>
          </a:stretch>
        </p:blipFill>
        <p:spPr>
          <a:xfrm>
            <a:off x="2411410" y="4450104"/>
            <a:ext cx="7369179" cy="2095682"/>
          </a:xfrm>
          <a:prstGeom prst="rect">
            <a:avLst/>
          </a:prstGeom>
        </p:spPr>
      </p:pic>
    </p:spTree>
    <p:extLst>
      <p:ext uri="{BB962C8B-B14F-4D97-AF65-F5344CB8AC3E}">
        <p14:creationId xmlns:p14="http://schemas.microsoft.com/office/powerpoint/2010/main" val="1085987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MAML vs Model Pre-training</a:t>
            </a:r>
            <a:endParaRPr lang="zh-CN" altLang="en-US" b="1" dirty="0"/>
          </a:p>
        </p:txBody>
      </p:sp>
      <p:pic>
        <p:nvPicPr>
          <p:cNvPr id="4" name="内容占位符 3"/>
          <p:cNvPicPr>
            <a:picLocks noGrp="1" noChangeAspect="1"/>
          </p:cNvPicPr>
          <p:nvPr>
            <p:ph idx="1"/>
          </p:nvPr>
        </p:nvPicPr>
        <p:blipFill>
          <a:blip r:embed="rId3"/>
          <a:stretch>
            <a:fillRect/>
          </a:stretch>
        </p:blipFill>
        <p:spPr>
          <a:xfrm>
            <a:off x="2697043" y="1524000"/>
            <a:ext cx="6797913" cy="5084618"/>
          </a:xfrm>
          <a:prstGeom prst="rect">
            <a:avLst/>
          </a:prstGeom>
        </p:spPr>
      </p:pic>
    </p:spTree>
    <p:extLst>
      <p:ext uri="{BB962C8B-B14F-4D97-AF65-F5344CB8AC3E}">
        <p14:creationId xmlns:p14="http://schemas.microsoft.com/office/powerpoint/2010/main" val="3257446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MAML vs Model Pre-training</a:t>
            </a:r>
            <a:endParaRPr lang="zh-CN" altLang="en-US" b="1" dirty="0"/>
          </a:p>
        </p:txBody>
      </p:sp>
      <p:pic>
        <p:nvPicPr>
          <p:cNvPr id="5" name="内容占位符 4"/>
          <p:cNvPicPr>
            <a:picLocks noGrp="1" noChangeAspect="1"/>
          </p:cNvPicPr>
          <p:nvPr>
            <p:ph idx="1"/>
          </p:nvPr>
        </p:nvPicPr>
        <p:blipFill>
          <a:blip r:embed="rId3"/>
          <a:stretch>
            <a:fillRect/>
          </a:stretch>
        </p:blipFill>
        <p:spPr>
          <a:xfrm>
            <a:off x="2689340" y="1690688"/>
            <a:ext cx="6813320" cy="4963765"/>
          </a:xfrm>
          <a:prstGeom prst="rect">
            <a:avLst/>
          </a:prstGeom>
        </p:spPr>
      </p:pic>
    </p:spTree>
    <p:extLst>
      <p:ext uri="{BB962C8B-B14F-4D97-AF65-F5344CB8AC3E}">
        <p14:creationId xmlns:p14="http://schemas.microsoft.com/office/powerpoint/2010/main" val="2966366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MAML - Update</a:t>
            </a:r>
            <a:endParaRPr lang="zh-CN" altLang="en-US" b="1" dirty="0"/>
          </a:p>
        </p:txBody>
      </p:sp>
      <p:sp>
        <p:nvSpPr>
          <p:cNvPr id="3" name="内容占位符 2"/>
          <p:cNvSpPr>
            <a:spLocks noGrp="1"/>
          </p:cNvSpPr>
          <p:nvPr>
            <p:ph idx="1"/>
          </p:nvPr>
        </p:nvSpPr>
        <p:spPr/>
        <p:txBody>
          <a:bodyPr/>
          <a:lstStyle/>
          <a:p>
            <a:r>
              <a:rPr lang="en-US" altLang="zh-CN" dirty="0" smtClean="0"/>
              <a:t>Considering one-step training:</a:t>
            </a:r>
          </a:p>
          <a:p>
            <a:endParaRPr lang="en-US" altLang="zh-CN" dirty="0" smtClean="0"/>
          </a:p>
          <a:p>
            <a:endParaRPr lang="en-US" altLang="zh-CN" dirty="0"/>
          </a:p>
          <a:p>
            <a:endParaRPr lang="en-US" altLang="zh-CN" dirty="0" smtClean="0"/>
          </a:p>
          <a:p>
            <a:endParaRPr lang="en-US" altLang="zh-CN" dirty="0" smtClean="0"/>
          </a:p>
          <a:p>
            <a:r>
              <a:rPr lang="en-US" altLang="zh-CN" dirty="0" smtClean="0"/>
              <a:t>Advantages:</a:t>
            </a:r>
            <a:endParaRPr lang="zh-CN" altLang="en-US" dirty="0"/>
          </a:p>
        </p:txBody>
      </p:sp>
      <p:pic>
        <p:nvPicPr>
          <p:cNvPr id="4" name="图片 3"/>
          <p:cNvPicPr>
            <a:picLocks noChangeAspect="1"/>
          </p:cNvPicPr>
          <p:nvPr/>
        </p:nvPicPr>
        <p:blipFill>
          <a:blip r:embed="rId3"/>
          <a:stretch>
            <a:fillRect/>
          </a:stretch>
        </p:blipFill>
        <p:spPr>
          <a:xfrm>
            <a:off x="3949604" y="2405512"/>
            <a:ext cx="2412613" cy="2388161"/>
          </a:xfrm>
          <a:prstGeom prst="rect">
            <a:avLst/>
          </a:prstGeom>
        </p:spPr>
      </p:pic>
      <p:pic>
        <p:nvPicPr>
          <p:cNvPr id="5" name="图片 4"/>
          <p:cNvPicPr>
            <a:picLocks noChangeAspect="1"/>
          </p:cNvPicPr>
          <p:nvPr/>
        </p:nvPicPr>
        <p:blipFill>
          <a:blip r:embed="rId4"/>
          <a:stretch>
            <a:fillRect/>
          </a:stretch>
        </p:blipFill>
        <p:spPr>
          <a:xfrm>
            <a:off x="1183343" y="5106095"/>
            <a:ext cx="7307184" cy="1682866"/>
          </a:xfrm>
          <a:prstGeom prst="rect">
            <a:avLst/>
          </a:prstGeom>
        </p:spPr>
      </p:pic>
    </p:spTree>
    <p:extLst>
      <p:ext uri="{BB962C8B-B14F-4D97-AF65-F5344CB8AC3E}">
        <p14:creationId xmlns:p14="http://schemas.microsoft.com/office/powerpoint/2010/main" val="39697949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694</Words>
  <Application>Microsoft Office PowerPoint</Application>
  <PresentationFormat>宽屏</PresentationFormat>
  <Paragraphs>49</Paragraphs>
  <Slides>12</Slides>
  <Notes>11</Notes>
  <HiddenSlides>1</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Meta Learning = Learn to learn</vt:lpstr>
      <vt:lpstr>Meta Learning - Data</vt:lpstr>
      <vt:lpstr>Meta Learning - Aim</vt:lpstr>
      <vt:lpstr>Meta Learning - Aim</vt:lpstr>
      <vt:lpstr>Meta Learning - Aim</vt:lpstr>
      <vt:lpstr>MAML</vt:lpstr>
      <vt:lpstr>MAML vs Model Pre-training</vt:lpstr>
      <vt:lpstr>MAML vs Model Pre-training</vt:lpstr>
      <vt:lpstr>MAML - Update</vt:lpstr>
      <vt:lpstr>MAML - Update</vt:lpstr>
      <vt:lpstr>MAML - Real Implementation</vt:lpstr>
      <vt:lpstr>Reptile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 Learning = Learn to learn</dc:title>
  <dc:creator>李彤</dc:creator>
  <cp:lastModifiedBy>李彤</cp:lastModifiedBy>
  <cp:revision>1</cp:revision>
  <dcterms:created xsi:type="dcterms:W3CDTF">2020-10-13T07:34:50Z</dcterms:created>
  <dcterms:modified xsi:type="dcterms:W3CDTF">2020-10-13T07:34:56Z</dcterms:modified>
</cp:coreProperties>
</file>