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彤" initials="李彤" lastIdx="1" clrIdx="0">
    <p:extLst>
      <p:ext uri="{19B8F6BF-5375-455C-9EA6-DF929625EA0E}">
        <p15:presenceInfo xmlns:p15="http://schemas.microsoft.com/office/powerpoint/2012/main" userId="5f84d7bc0566b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44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C2254-54CD-4DD9-8D9D-B7E14BD5DC39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18DEA-9BC9-4775-A9BA-4436C900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8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For example, when we see the relation “person on bike”, it is natural to replace “on” with “ride” and infer “person riding bike on a road” even the “road” is not evident.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18DEA-9BC9-4775-A9BA-4436C90002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6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When we feed an </a:t>
            </a:r>
            <a:r>
              <a:rPr lang="en-US" altLang="zh-CN" b="1" dirty="0" smtClean="0"/>
              <a:t>unseen image scene </a:t>
            </a:r>
            <a:r>
              <a:rPr lang="en-US" altLang="zh-CN" dirty="0" smtClean="0"/>
              <a:t>into the framework, we usually get a </a:t>
            </a:r>
            <a:r>
              <a:rPr lang="en-US" altLang="zh-CN" b="1" dirty="0" smtClean="0"/>
              <a:t>simple and trivial caption </a:t>
            </a:r>
            <a:r>
              <a:rPr lang="en-US" altLang="zh-CN" dirty="0" smtClean="0"/>
              <a:t>about the salient objects such as “there is a dog on the floor”, which is no better than just a list of object detection.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18DEA-9BC9-4775-A9BA-4436C90002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same structure with independent parameters: a vector concatenation input to a fully-connected layer, followed by an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18DEA-9BC9-4775-A9BA-4436C90002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5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9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2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1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5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3564-7798-4D5B-98CE-E7AB3E8201D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0260-1205-4093-A094-E81AD8751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Auto-Encoding Scene Graphs for Image Captioning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School of Computer Science and Engineering,</a:t>
            </a:r>
          </a:p>
          <a:p>
            <a:r>
              <a:rPr lang="en-US" altLang="zh-CN" dirty="0" smtClean="0"/>
              <a:t>Nanyang Technological University</a:t>
            </a:r>
          </a:p>
          <a:p>
            <a:r>
              <a:rPr lang="en-US" altLang="zh-CN" dirty="0" smtClean="0"/>
              <a:t>CVPR2019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7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Overall Model</a:t>
            </a:r>
            <a:br>
              <a:rPr lang="en-US" altLang="zh-CN" b="1" dirty="0" smtClean="0"/>
            </a:br>
            <a:r>
              <a:rPr lang="en-US" altLang="zh-CN" b="1" dirty="0" smtClean="0"/>
              <a:t>SGAE-based </a:t>
            </a:r>
            <a:r>
              <a:rPr lang="en-US" altLang="zh-CN" b="1" dirty="0"/>
              <a:t>Encoder</a:t>
            </a:r>
            <a:r>
              <a:rPr lang="en-US" altLang="zh-CN" b="1" dirty="0" smtClean="0"/>
              <a:t>Decoder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2884"/>
          </a:xfrm>
        </p:spPr>
        <p:txBody>
          <a:bodyPr>
            <a:normAutofit fontScale="92500"/>
          </a:bodyPr>
          <a:lstStyle/>
          <a:p>
            <a:r>
              <a:rPr lang="en-US" altLang="zh-CN" b="1" dirty="0" smtClean="0"/>
              <a:t>Multi-modal Graph Convolution Network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use Faster-RCNN as the object detector, MOTIFS relationship detector as the relationship classifier, and we use our own attribute classifier: an small fc-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-fc-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network head.</a:t>
            </a:r>
          </a:p>
          <a:p>
            <a:pPr marL="0" indent="0">
              <a:buNone/>
            </a:pPr>
            <a:r>
              <a:rPr lang="en-US" altLang="zh-CN" dirty="0" smtClean="0"/>
              <a:t>  Object Node representation: fuse the </a:t>
            </a:r>
            <a:r>
              <a:rPr lang="en-US" altLang="zh-CN" dirty="0" err="1" smtClean="0"/>
              <a:t>RoI</a:t>
            </a:r>
            <a:r>
              <a:rPr lang="en-US" altLang="zh-CN" dirty="0" smtClean="0"/>
              <a:t> features pre-trained from Faster RCNN and the detected label embedding.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rij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ai</a:t>
            </a:r>
            <a:r>
              <a:rPr lang="en-US" altLang="zh-CN" dirty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obtained in a similar way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  Similar to the GCN, MGCN also has an ensemble of four, each of</a:t>
            </a:r>
          </a:p>
          <a:p>
            <a:pPr marL="0" indent="0">
              <a:buNone/>
            </a:pPr>
            <a:r>
              <a:rPr lang="en-US" altLang="zh-CN" dirty="0" smtClean="0"/>
              <a:t>which is a two-layer structure: fc-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 with independent parameters.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5" y="4343995"/>
            <a:ext cx="6599550" cy="3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Overall Model</a:t>
            </a:r>
            <a:br>
              <a:rPr lang="en-US" altLang="zh-CN" b="1" dirty="0" smtClean="0"/>
            </a:br>
            <a:r>
              <a:rPr lang="en-US" altLang="zh-CN" b="1" dirty="0" smtClean="0"/>
              <a:t>SGAE-based </a:t>
            </a:r>
            <a:r>
              <a:rPr lang="en-US" altLang="zh-CN" b="1" dirty="0"/>
              <a:t>Encoder</a:t>
            </a:r>
            <a:r>
              <a:rPr lang="en-US" altLang="zh-CN" b="1" dirty="0" smtClean="0"/>
              <a:t>Decoder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Train</a:t>
            </a:r>
          </a:p>
          <a:p>
            <a:pPr marL="0" indent="0">
              <a:buNone/>
            </a:pPr>
            <a:r>
              <a:rPr lang="en-US" altLang="zh-CN" dirty="0" smtClean="0"/>
              <a:t>   use the SGAE pre-trained D as the initialization.</a:t>
            </a:r>
          </a:p>
          <a:p>
            <a:pPr marL="0" indent="0">
              <a:buNone/>
            </a:pPr>
            <a:r>
              <a:rPr lang="en-US" altLang="zh-CN" dirty="0" smtClean="0"/>
              <a:t>   use the cross-entropy loss for 20 epochs and then use the RL-based reward for another 40 epochs.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8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6636327" cy="4093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0760" y="5957453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</a:t>
            </a:r>
            <a:r>
              <a:rPr lang="en-US" altLang="zh-CN" dirty="0" smtClean="0"/>
              <a:t>MS-COCO</a:t>
            </a:r>
            <a:r>
              <a:rPr lang="en-US" altLang="zh-CN" dirty="0"/>
              <a:t> </a:t>
            </a:r>
            <a:r>
              <a:rPr lang="en-US" altLang="zh-CN" dirty="0" err="1" smtClean="0"/>
              <a:t>Karpathy</a:t>
            </a:r>
            <a:r>
              <a:rPr lang="en-US" altLang="zh-CN" dirty="0" smtClean="0"/>
              <a:t> </a:t>
            </a:r>
            <a:r>
              <a:rPr lang="en-US" altLang="zh-CN" dirty="0"/>
              <a:t>split.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13" y="2628089"/>
            <a:ext cx="5263486" cy="22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229" y="1370745"/>
            <a:ext cx="5365541" cy="54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Intuition &amp; Problem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5982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Intuition</a:t>
            </a:r>
          </a:p>
          <a:p>
            <a:pPr marL="0" indent="0">
              <a:buNone/>
            </a:pPr>
            <a:r>
              <a:rPr lang="en-US" altLang="zh-CN" dirty="0" smtClean="0"/>
              <a:t>“person on bike” -&gt; replace “on” with “ride” </a:t>
            </a:r>
          </a:p>
          <a:p>
            <a:pPr marL="0" indent="0">
              <a:buNone/>
            </a:pPr>
            <a:r>
              <a:rPr lang="en-US" altLang="zh-CN" dirty="0" smtClean="0"/>
              <a:t>-&gt; “person riding bike on a road”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We humans use the </a:t>
            </a:r>
            <a:r>
              <a:rPr lang="en-US" altLang="zh-CN" b="1" dirty="0" smtClean="0"/>
              <a:t>inductive bias (common sense knowledge, language prior) </a:t>
            </a:r>
            <a:r>
              <a:rPr lang="en-US" altLang="zh-CN" dirty="0" smtClean="0"/>
              <a:t>to compose collocations and contextual inference in discourse.</a:t>
            </a:r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en-US" altLang="zh-CN" dirty="0" smtClean="0"/>
              <a:t>xploiting such bias is expected to help models </a:t>
            </a:r>
            <a:r>
              <a:rPr lang="en-US" altLang="zh-CN" b="1" dirty="0" smtClean="0"/>
              <a:t>less likely </a:t>
            </a:r>
            <a:r>
              <a:rPr lang="en-US" altLang="zh-CN" b="1" dirty="0" err="1" smtClean="0"/>
              <a:t>overfit</a:t>
            </a:r>
            <a:r>
              <a:rPr lang="en-US" altLang="zh-CN" b="1" dirty="0" smtClean="0"/>
              <a:t> to the dataset bias and focus on reasoning.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482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Intuition &amp; Problem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marL="0" indent="0">
              <a:buNone/>
            </a:pPr>
            <a:r>
              <a:rPr lang="en-US" altLang="zh-CN" b="1" dirty="0" smtClean="0"/>
              <a:t>unseen image scene </a:t>
            </a:r>
            <a:r>
              <a:rPr lang="en-US" altLang="zh-CN" dirty="0" smtClean="0"/>
              <a:t>-&gt; </a:t>
            </a:r>
            <a:r>
              <a:rPr lang="en-US" altLang="zh-CN" b="1" dirty="0" smtClean="0"/>
              <a:t>simple and trivial caption </a:t>
            </a:r>
          </a:p>
          <a:p>
            <a:pPr marL="0" indent="0">
              <a:buNone/>
            </a:pPr>
            <a:r>
              <a:rPr lang="en-US" altLang="zh-CN" dirty="0" smtClean="0"/>
              <a:t>e.g</a:t>
            </a:r>
            <a:r>
              <a:rPr lang="en-US" altLang="zh-CN" dirty="0"/>
              <a:t>. “there is a dog on the floor”, just a list of object detection.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 direct exploitation of the inductive bias, e.g., early </a:t>
            </a:r>
            <a:r>
              <a:rPr lang="en-US" altLang="zh-CN" b="1" dirty="0" smtClean="0"/>
              <a:t>template/rule-based caption models</a:t>
            </a:r>
            <a:r>
              <a:rPr lang="en-US" altLang="zh-CN" dirty="0" smtClean="0"/>
              <a:t>, is well-known ineffective compared to the encoder-decoder ones, due to the </a:t>
            </a:r>
            <a:r>
              <a:rPr lang="en-US" altLang="zh-CN" b="1" dirty="0" smtClean="0"/>
              <a:t>large gap between visual perception and language composition</a:t>
            </a:r>
            <a:r>
              <a:rPr lang="en-US" altLang="zh-CN" dirty="0"/>
              <a:t> </a:t>
            </a:r>
            <a:r>
              <a:rPr lang="en-US" altLang="zh-CN" dirty="0" smtClean="0"/>
              <a:t>(this paper use </a:t>
            </a:r>
            <a:r>
              <a:rPr lang="en-US" altLang="zh-CN" b="1" dirty="0" smtClean="0"/>
              <a:t>scene graphs </a:t>
            </a:r>
            <a:r>
              <a:rPr lang="en-US" altLang="zh-CN" dirty="0" smtClean="0"/>
              <a:t>to bridge the gap.).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89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O</a:t>
            </a:r>
            <a:r>
              <a:rPr lang="zh-CN" altLang="en-US" b="1" dirty="0" smtClean="0"/>
              <a:t>verview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23" y="1727448"/>
            <a:ext cx="7666643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86667" y="1825625"/>
            <a:ext cx="41053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Two 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reconstruct sentences: 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S </a:t>
            </a:r>
            <a:r>
              <a:rPr lang="en-US" altLang="zh-CN" sz="2400" b="1" dirty="0"/>
              <a:t>→ G → D → </a:t>
            </a:r>
            <a:r>
              <a:rPr lang="en-US" altLang="zh-CN" sz="2400" b="1" dirty="0" smtClean="0"/>
              <a:t>S</a:t>
            </a:r>
          </a:p>
          <a:p>
            <a:r>
              <a:rPr lang="en-US" altLang="zh-CN" sz="2400" dirty="0" smtClean="0"/>
              <a:t>to learn a dictionary D (the inductive bias)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Image captioning: 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I → G → D → S</a:t>
            </a:r>
          </a:p>
          <a:p>
            <a:r>
              <a:rPr lang="en-US" altLang="zh-CN" sz="2400" dirty="0" smtClean="0"/>
              <a:t>use </a:t>
            </a:r>
            <a:r>
              <a:rPr lang="en-US" altLang="zh-CN" sz="2400" dirty="0"/>
              <a:t>the shared </a:t>
            </a:r>
            <a:r>
              <a:rPr lang="en-US" altLang="zh-CN" sz="2400" dirty="0" smtClean="0"/>
              <a:t>D transfer the inductive bias from the pure language domain to the vision-language domain.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3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</a:t>
            </a:r>
            <a:r>
              <a:rPr lang="en-US" altLang="zh-CN" b="1" dirty="0" smtClean="0"/>
              <a:t>omparison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37" y="1510578"/>
            <a:ext cx="5756564" cy="49326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4764" y="1510578"/>
            <a:ext cx="4408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Conventional encoder-decoder:</a:t>
            </a:r>
          </a:p>
          <a:p>
            <a:r>
              <a:rPr lang="en-US" altLang="zh-CN" dirty="0" smtClean="0"/>
              <a:t>Map: attention mechanism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249242"/>
            <a:ext cx="2587186" cy="1338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4764" y="3836104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Newly proposed framework: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4" y="4331036"/>
            <a:ext cx="4486699" cy="14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Auto-Encoding Scene Graphs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579418"/>
            <a:ext cx="11353800" cy="51677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b="1" dirty="0"/>
              <a:t>L</a:t>
            </a:r>
            <a:r>
              <a:rPr lang="en-US" altLang="zh-CN" b="1" dirty="0" smtClean="0"/>
              <a:t>earn D through self-reconstructing sentence S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3000" b="1" dirty="0" smtClean="0"/>
              <a:t>Definition of </a:t>
            </a:r>
            <a:r>
              <a:rPr lang="en-US" altLang="zh-CN" sz="3000" b="1" dirty="0"/>
              <a:t>G</a:t>
            </a:r>
            <a:r>
              <a:rPr lang="en-US" altLang="zh-CN" sz="3000" b="1" dirty="0" smtClean="0"/>
              <a:t>raph: </a:t>
            </a:r>
          </a:p>
          <a:p>
            <a:pPr marL="0" indent="0">
              <a:buNone/>
            </a:pPr>
            <a:r>
              <a:rPr lang="en-US" altLang="zh-CN" sz="3000" dirty="0" smtClean="0"/>
              <a:t>  G = (N , E)</a:t>
            </a:r>
          </a:p>
          <a:p>
            <a:pPr marL="0" indent="0">
              <a:buNone/>
            </a:pPr>
            <a:r>
              <a:rPr lang="en-US" altLang="zh-CN" sz="3000" dirty="0" smtClean="0"/>
              <a:t>    N: </a:t>
            </a:r>
            <a:r>
              <a:rPr lang="en-US" altLang="zh-CN" sz="3000" dirty="0"/>
              <a:t>object node </a:t>
            </a:r>
            <a:r>
              <a:rPr lang="en-US" altLang="zh-CN" sz="3000" dirty="0" smtClean="0"/>
              <a:t>o</a:t>
            </a:r>
            <a:r>
              <a:rPr lang="en-US" altLang="zh-CN" sz="3000" baseline="-25000" dirty="0" smtClean="0"/>
              <a:t>i</a:t>
            </a:r>
            <a:r>
              <a:rPr lang="en-US" altLang="zh-CN" sz="3000" dirty="0" smtClean="0"/>
              <a:t>, </a:t>
            </a:r>
            <a:r>
              <a:rPr lang="en-US" altLang="zh-CN" sz="3000" dirty="0"/>
              <a:t>attribute node </a:t>
            </a:r>
            <a:r>
              <a:rPr lang="en-US" altLang="zh-CN" sz="3000" dirty="0" err="1" smtClean="0"/>
              <a:t>a</a:t>
            </a:r>
            <a:r>
              <a:rPr lang="en-US" altLang="zh-CN" sz="3000" baseline="-25000" dirty="0" err="1" smtClean="0"/>
              <a:t>i,l</a:t>
            </a:r>
            <a:r>
              <a:rPr lang="en-US" altLang="zh-CN" sz="3000" dirty="0" smtClean="0"/>
              <a:t>, </a:t>
            </a:r>
            <a:r>
              <a:rPr lang="en-US" altLang="zh-CN" sz="3000" dirty="0"/>
              <a:t>and relationship node </a:t>
            </a:r>
            <a:r>
              <a:rPr lang="en-US" altLang="zh-CN" sz="3000" dirty="0" err="1" smtClean="0"/>
              <a:t>r</a:t>
            </a:r>
            <a:r>
              <a:rPr lang="en-US" altLang="zh-CN" sz="3000" baseline="-25000" dirty="0" err="1" smtClean="0"/>
              <a:t>ij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 smtClean="0"/>
              <a:t>         represented </a:t>
            </a:r>
            <a:r>
              <a:rPr lang="en-US" altLang="zh-CN" sz="3000" dirty="0"/>
              <a:t>by a </a:t>
            </a:r>
            <a:r>
              <a:rPr lang="en-US" altLang="zh-CN" sz="3000" dirty="0" smtClean="0"/>
              <a:t>d-dimensional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vector</a:t>
            </a:r>
            <a:r>
              <a:rPr lang="en-US" altLang="zh-CN" sz="3000" dirty="0"/>
              <a:t>, </a:t>
            </a:r>
            <a:r>
              <a:rPr lang="en-US" altLang="zh-CN" sz="3000" i="1" dirty="0"/>
              <a:t>i.e</a:t>
            </a:r>
            <a:r>
              <a:rPr lang="en-US" altLang="zh-CN" sz="3000" dirty="0"/>
              <a:t>., </a:t>
            </a:r>
            <a:r>
              <a:rPr lang="en-US" altLang="zh-CN" sz="3000" dirty="0" err="1"/>
              <a:t>e</a:t>
            </a:r>
            <a:r>
              <a:rPr lang="en-US" altLang="zh-CN" sz="3000" baseline="-25000" dirty="0" err="1"/>
              <a:t>o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e</a:t>
            </a:r>
            <a:r>
              <a:rPr lang="en-US" altLang="zh-CN" sz="3000" baseline="-25000" dirty="0" err="1"/>
              <a:t>a</a:t>
            </a:r>
            <a:r>
              <a:rPr lang="en-US" altLang="zh-CN" sz="3000" dirty="0"/>
              <a:t>, and </a:t>
            </a:r>
            <a:r>
              <a:rPr lang="en-US" altLang="zh-CN" sz="3000" dirty="0" err="1"/>
              <a:t>e</a:t>
            </a:r>
            <a:r>
              <a:rPr lang="en-US" altLang="zh-CN" sz="3000" baseline="-25000" dirty="0" err="1"/>
              <a:t>r</a:t>
            </a:r>
            <a:r>
              <a:rPr lang="en-US" altLang="zh-CN" sz="3000" dirty="0" smtClean="0"/>
              <a:t>.</a:t>
            </a:r>
          </a:p>
          <a:p>
            <a:pPr marL="0" indent="0">
              <a:buNone/>
            </a:pPr>
            <a:r>
              <a:rPr lang="en-US" altLang="zh-CN" sz="3000" dirty="0" smtClean="0"/>
              <a:t>    E:  from </a:t>
            </a:r>
            <a:r>
              <a:rPr lang="en-US" altLang="zh-CN" sz="3000" dirty="0" err="1" smtClean="0"/>
              <a:t>a</a:t>
            </a:r>
            <a:r>
              <a:rPr lang="en-US" altLang="zh-CN" sz="3000" baseline="-25000" dirty="0" err="1" smtClean="0"/>
              <a:t>i,l</a:t>
            </a:r>
            <a:r>
              <a:rPr lang="en-US" altLang="zh-CN" sz="3000" dirty="0" smtClean="0"/>
              <a:t> to o</a:t>
            </a:r>
            <a:r>
              <a:rPr lang="en-US" altLang="zh-CN" sz="3000" baseline="-25000" dirty="0" smtClean="0"/>
              <a:t>i</a:t>
            </a:r>
            <a:r>
              <a:rPr lang="en-US" altLang="zh-CN" sz="3000" dirty="0" smtClean="0"/>
              <a:t>; relationship triplet &lt; o</a:t>
            </a:r>
            <a:r>
              <a:rPr lang="en-US" altLang="zh-CN" sz="3000" baseline="-25000" dirty="0" smtClean="0"/>
              <a:t>i</a:t>
            </a:r>
            <a:r>
              <a:rPr lang="en-US" altLang="zh-CN" sz="3000" dirty="0" smtClean="0"/>
              <a:t> - </a:t>
            </a:r>
            <a:r>
              <a:rPr lang="en-US" altLang="zh-CN" sz="3000" dirty="0" err="1" smtClean="0"/>
              <a:t>r</a:t>
            </a:r>
            <a:r>
              <a:rPr lang="en-US" altLang="zh-CN" sz="3000" baseline="-25000" dirty="0" err="1" smtClean="0"/>
              <a:t>ij</a:t>
            </a:r>
            <a:r>
              <a:rPr lang="en-US" altLang="zh-CN" sz="3000" dirty="0" smtClean="0"/>
              <a:t> - </a:t>
            </a:r>
            <a:r>
              <a:rPr lang="en-US" altLang="zh-CN" sz="3000" dirty="0" err="1" smtClean="0"/>
              <a:t>o</a:t>
            </a:r>
            <a:r>
              <a:rPr lang="en-US" altLang="zh-CN" sz="3000" baseline="-25000" dirty="0" err="1" smtClean="0"/>
              <a:t>j</a:t>
            </a:r>
            <a:r>
              <a:rPr lang="en-US" altLang="zh-CN" sz="3000" dirty="0" smtClean="0"/>
              <a:t> &gt;, </a:t>
            </a:r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                   two directed edges </a:t>
            </a:r>
            <a:r>
              <a:rPr lang="en-US" altLang="zh-CN" sz="3000" dirty="0"/>
              <a:t>from </a:t>
            </a:r>
            <a:r>
              <a:rPr lang="en-US" altLang="zh-CN" sz="3000" dirty="0" smtClean="0"/>
              <a:t>oi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to </a:t>
            </a:r>
            <a:r>
              <a:rPr lang="en-US" altLang="zh-CN" sz="3000" dirty="0" err="1" smtClean="0"/>
              <a:t>rij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and </a:t>
            </a:r>
            <a:r>
              <a:rPr lang="en-US" altLang="zh-CN" sz="3000" dirty="0"/>
              <a:t>from </a:t>
            </a:r>
            <a:r>
              <a:rPr lang="en-US" altLang="zh-CN" sz="3000" dirty="0" err="1"/>
              <a:t>rij</a:t>
            </a:r>
            <a:r>
              <a:rPr lang="en-US" altLang="zh-CN" sz="3000" dirty="0"/>
              <a:t> to </a:t>
            </a:r>
            <a:r>
              <a:rPr lang="en-US" altLang="zh-CN" sz="3000" dirty="0" err="1"/>
              <a:t>oj</a:t>
            </a:r>
            <a:endParaRPr lang="en-US" altLang="zh-CN" sz="3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73" y="2120675"/>
            <a:ext cx="3206853" cy="13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Auto-Encoding Scene Graphs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 ← </a:t>
            </a:r>
            <a:r>
              <a:rPr lang="en-US" altLang="zh-CN" b="1" dirty="0" smtClean="0"/>
              <a:t>S</a:t>
            </a:r>
          </a:p>
          <a:p>
            <a:pPr marL="0" indent="0">
              <a:buNone/>
            </a:pPr>
            <a:r>
              <a:rPr lang="en-US" altLang="zh-CN" dirty="0" smtClean="0"/>
              <a:t>   use </a:t>
            </a:r>
            <a:r>
              <a:rPr lang="en-US" altLang="zh-CN" dirty="0"/>
              <a:t>the scene graph parser provided by </a:t>
            </a:r>
            <a:r>
              <a:rPr lang="en-US" altLang="zh-CN" dirty="0" smtClean="0"/>
              <a:t>SPICE (An evaluation metric) </a:t>
            </a:r>
            <a:r>
              <a:rPr lang="en-US" altLang="zh-CN" dirty="0"/>
              <a:t>for </a:t>
            </a:r>
            <a:r>
              <a:rPr lang="en-US" altLang="zh-CN" dirty="0" smtClean="0"/>
              <a:t>scene</a:t>
            </a:r>
            <a:r>
              <a:rPr lang="en-US" altLang="zh-CN" dirty="0"/>
              <a:t> </a:t>
            </a:r>
            <a:r>
              <a:rPr lang="en-US" altLang="zh-CN" dirty="0" smtClean="0"/>
              <a:t>graphs </a:t>
            </a:r>
            <a:r>
              <a:rPr lang="en-US" altLang="zh-CN" dirty="0"/>
              <a:t>G from </a:t>
            </a:r>
            <a:r>
              <a:rPr lang="en-US" altLang="zh-CN" dirty="0" smtClean="0"/>
              <a:t>sentences:  a syntactic dependency tree is built and then a rule-based method is applied for transforming the tree to a scene graph.</a:t>
            </a:r>
          </a:p>
          <a:p>
            <a:r>
              <a:rPr lang="en-US" altLang="zh-CN" b="1" dirty="0"/>
              <a:t>X ← </a:t>
            </a:r>
            <a:r>
              <a:rPr lang="en-US" altLang="zh-CN" b="1" dirty="0" smtClean="0"/>
              <a:t>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to transform the original node embeddings into a new set of context-aware embeddings X, which contains three embedded representations corresponding to the three 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9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Auto-Encoding Scene Graphs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use four spatial graph convolutions </a:t>
            </a:r>
            <a:r>
              <a:rPr lang="en-US" altLang="zh-CN" dirty="0"/>
              <a:t>for </a:t>
            </a:r>
            <a:r>
              <a:rPr lang="en-US" altLang="zh-CN" dirty="0" smtClean="0"/>
              <a:t>generating X. 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122" y="2547832"/>
            <a:ext cx="8569751" cy="25722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56" y="5463992"/>
            <a:ext cx="3042444" cy="4873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80" y="5224349"/>
            <a:ext cx="3409063" cy="9704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069" y="5128184"/>
            <a:ext cx="3575702" cy="14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Auto-Encoding Scene Graphs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Map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Decoder</a:t>
            </a:r>
          </a:p>
          <a:p>
            <a:pPr marL="0" indent="0">
              <a:buNone/>
            </a:pPr>
            <a:r>
              <a:rPr lang="en-US" altLang="zh-CN" dirty="0" smtClean="0"/>
              <a:t>  deploy the attention structure (Up-Down) for reconstructing S.</a:t>
            </a:r>
          </a:p>
          <a:p>
            <a:pPr marL="0" indent="0">
              <a:buNone/>
            </a:pPr>
            <a:r>
              <a:rPr lang="en-US" altLang="zh-CN" dirty="0" smtClean="0"/>
              <a:t>  objective: MLE and RE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68" y="2541484"/>
            <a:ext cx="3971341" cy="936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68" y="3594087"/>
            <a:ext cx="2952141" cy="5106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7568" y="4328942"/>
            <a:ext cx="3664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x </a:t>
            </a:r>
            <a:r>
              <a:rPr lang="zh-CN" altLang="en-US" sz="2000" dirty="0" smtClean="0"/>
              <a:t>∈ </a:t>
            </a:r>
            <a:r>
              <a:rPr lang="en-US" altLang="zh-CN" sz="2000" dirty="0" smtClean="0"/>
              <a:t>X, α be </a:t>
            </a:r>
            <a:r>
              <a:rPr lang="en-US" altLang="zh-CN" sz="2000" dirty="0"/>
              <a:t>viewed as the “key”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643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682</Words>
  <Application>Microsoft Office PowerPoint</Application>
  <PresentationFormat>宽屏</PresentationFormat>
  <Paragraphs>80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Auto-Encoding Scene Graphs for Image Captioning</vt:lpstr>
      <vt:lpstr>Intuition &amp; Problem</vt:lpstr>
      <vt:lpstr>Intuition &amp; Problem</vt:lpstr>
      <vt:lpstr>Overview</vt:lpstr>
      <vt:lpstr>Comparison</vt:lpstr>
      <vt:lpstr>Auto-Encoding Scene Graphs</vt:lpstr>
      <vt:lpstr>Auto-Encoding Scene Graphs</vt:lpstr>
      <vt:lpstr>Auto-Encoding Scene Graphs</vt:lpstr>
      <vt:lpstr>Auto-Encoding Scene Graphs</vt:lpstr>
      <vt:lpstr>Overall Model SGAE-based EncoderDecoder</vt:lpstr>
      <vt:lpstr>Overall Model SGAE-based EncoderDecoder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Auto-Encoding Scene Graphs for Image Captioning</dc:title>
  <dc:creator>李彤</dc:creator>
  <cp:lastModifiedBy>李彤</cp:lastModifiedBy>
  <cp:revision>110</cp:revision>
  <dcterms:created xsi:type="dcterms:W3CDTF">2020-03-03T08:56:14Z</dcterms:created>
  <dcterms:modified xsi:type="dcterms:W3CDTF">2020-10-04T15:32:32Z</dcterms:modified>
</cp:coreProperties>
</file>