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DD8E5-A4F7-459B-A84A-D2263F52DFD8}" type="datetimeFigureOut">
              <a:rPr lang="zh-CN" altLang="en-US" smtClean="0"/>
              <a:t>2020/4/20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1508F-0F5E-48F2-931E-FCB0EB93577E}" type="slidenum">
              <a:rPr lang="zh-CN" altLang="en-US" smtClean="0"/>
              <a:t>‹#›</a:t>
            </a:fld>
            <a:endParaRPr lang="zh-CN" altLang="en-US"/>
          </a:p>
        </p:txBody>
      </p:sp>
    </p:spTree>
    <p:extLst>
      <p:ext uri="{BB962C8B-B14F-4D97-AF65-F5344CB8AC3E}">
        <p14:creationId xmlns:p14="http://schemas.microsoft.com/office/powerpoint/2010/main" val="152716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人类评估是最准确的评价方式，但是代价比较昂贵，因此之前并没有将这种评价指标用于训练模型，而只是在最后对少数模型生成的描述进行评价，用于验证模型性能。产生了一个副产品：带有人类为模型生成描述打分的数据集（数据量很少）。</a:t>
            </a:r>
            <a:r>
              <a:rPr lang="zh-CN" altLang="zh-CN" sz="1200" kern="1200" dirty="0" smtClean="0">
                <a:solidFill>
                  <a:schemeClr val="tx1"/>
                </a:solidFill>
                <a:effectLst/>
                <a:latin typeface="+mn-lt"/>
                <a:ea typeface="+mn-ea"/>
                <a:cs typeface="+mn-cs"/>
              </a:rPr>
              <a:t>具体来说，由几个模型</a:t>
            </a:r>
            <a:r>
              <a:rPr lang="zh-CN" altLang="en-US" sz="1200" kern="1200" dirty="0" smtClean="0">
                <a:solidFill>
                  <a:schemeClr val="tx1"/>
                </a:solidFill>
                <a:effectLst/>
                <a:latin typeface="+mn-lt"/>
                <a:ea typeface="+mn-ea"/>
                <a:cs typeface="+mn-cs"/>
              </a:rPr>
              <a:t>（以前工作的模型）</a:t>
            </a:r>
            <a:r>
              <a:rPr lang="zh-CN" altLang="zh-CN" sz="1200" kern="1200" dirty="0" smtClean="0">
                <a:solidFill>
                  <a:schemeClr val="tx1"/>
                </a:solidFill>
                <a:effectLst/>
                <a:latin typeface="+mn-lt"/>
                <a:ea typeface="+mn-ea"/>
                <a:cs typeface="+mn-cs"/>
              </a:rPr>
              <a:t>为每张图片分别生成描述，然后由几个人对每句描述进行质量打分，最后对同一个描述的多个分数求均值。</a:t>
            </a:r>
          </a:p>
        </p:txBody>
      </p:sp>
      <p:sp>
        <p:nvSpPr>
          <p:cNvPr id="4" name="灯片编号占位符 3"/>
          <p:cNvSpPr>
            <a:spLocks noGrp="1"/>
          </p:cNvSpPr>
          <p:nvPr>
            <p:ph type="sldNum" sz="quarter" idx="10"/>
          </p:nvPr>
        </p:nvSpPr>
        <p:spPr/>
        <p:txBody>
          <a:bodyPr/>
          <a:lstStyle/>
          <a:p>
            <a:fld id="{C281508F-0F5E-48F2-931E-FCB0EB93577E}" type="slidenum">
              <a:rPr lang="zh-CN" altLang="en-US" smtClean="0"/>
              <a:t>4</a:t>
            </a:fld>
            <a:endParaRPr lang="zh-CN" altLang="en-US"/>
          </a:p>
        </p:txBody>
      </p:sp>
    </p:spTree>
    <p:extLst>
      <p:ext uri="{BB962C8B-B14F-4D97-AF65-F5344CB8AC3E}">
        <p14:creationId xmlns:p14="http://schemas.microsoft.com/office/powerpoint/2010/main" val="210882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作者提出两种方法来利用打分数据：在线策略和离线策略。在线策略</a:t>
            </a:r>
            <a:r>
              <a:rPr lang="zh-CN" altLang="zh-CN" sz="1200" kern="1200" dirty="0" smtClean="0">
                <a:solidFill>
                  <a:schemeClr val="tx1"/>
                </a:solidFill>
                <a:effectLst/>
                <a:latin typeface="+mn-lt"/>
                <a:ea typeface="+mn-ea"/>
                <a:cs typeface="+mn-cs"/>
              </a:rPr>
              <a:t>方式</a:t>
            </a:r>
            <a:r>
              <a:rPr lang="zh-CN" altLang="en-US" sz="1200" kern="1200" dirty="0" smtClean="0">
                <a:solidFill>
                  <a:schemeClr val="tx1"/>
                </a:solidFill>
                <a:effectLst/>
                <a:latin typeface="+mn-lt"/>
                <a:ea typeface="+mn-ea"/>
                <a:cs typeface="+mn-cs"/>
              </a:rPr>
              <a:t>严重</a:t>
            </a:r>
            <a:r>
              <a:rPr lang="zh-CN" altLang="zh-CN" sz="1200" kern="1200" dirty="0" smtClean="0">
                <a:solidFill>
                  <a:schemeClr val="tx1"/>
                </a:solidFill>
                <a:effectLst/>
                <a:latin typeface="+mn-lt"/>
                <a:ea typeface="+mn-ea"/>
                <a:cs typeface="+mn-cs"/>
              </a:rPr>
              <a:t>依赖于评估器的质量，</a:t>
            </a:r>
            <a:r>
              <a:rPr lang="zh-CN" altLang="en-US" sz="1200" kern="1200" dirty="0" smtClean="0">
                <a:solidFill>
                  <a:schemeClr val="tx1"/>
                </a:solidFill>
                <a:effectLst/>
                <a:latin typeface="+mn-lt"/>
                <a:ea typeface="+mn-ea"/>
                <a:cs typeface="+mn-cs"/>
              </a:rPr>
              <a:t>并且</a:t>
            </a:r>
            <a:r>
              <a:rPr lang="zh-CN" altLang="zh-CN" sz="1200" kern="1200" dirty="0" smtClean="0">
                <a:solidFill>
                  <a:schemeClr val="tx1"/>
                </a:solidFill>
                <a:effectLst/>
                <a:latin typeface="+mn-lt"/>
                <a:ea typeface="+mn-ea"/>
                <a:cs typeface="+mn-cs"/>
              </a:rPr>
              <a:t>作者发现这种方法对模型的性能有很负面的影响，常常会生成不合语法的描述。</a:t>
            </a:r>
          </a:p>
        </p:txBody>
      </p:sp>
      <p:sp>
        <p:nvSpPr>
          <p:cNvPr id="4" name="灯片编号占位符 3"/>
          <p:cNvSpPr>
            <a:spLocks noGrp="1"/>
          </p:cNvSpPr>
          <p:nvPr>
            <p:ph type="sldNum" sz="quarter" idx="10"/>
          </p:nvPr>
        </p:nvSpPr>
        <p:spPr/>
        <p:txBody>
          <a:bodyPr/>
          <a:lstStyle/>
          <a:p>
            <a:fld id="{C281508F-0F5E-48F2-931E-FCB0EB93577E}" type="slidenum">
              <a:rPr lang="zh-CN" altLang="en-US" smtClean="0"/>
              <a:t>5</a:t>
            </a:fld>
            <a:endParaRPr lang="zh-CN" altLang="en-US"/>
          </a:p>
        </p:txBody>
      </p:sp>
    </p:spTree>
    <p:extLst>
      <p:ext uri="{BB962C8B-B14F-4D97-AF65-F5344CB8AC3E}">
        <p14:creationId xmlns:p14="http://schemas.microsoft.com/office/powerpoint/2010/main" val="96364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我认为</a:t>
            </a:r>
            <a:r>
              <a:rPr lang="en-US" altLang="zh-CN" dirty="0" smtClean="0"/>
              <a:t>q</a:t>
            </a:r>
            <a:r>
              <a:rPr lang="zh-CN" altLang="en-US" dirty="0" smtClean="0"/>
              <a:t>分布中的</a:t>
            </a:r>
            <a:r>
              <a:rPr lang="en-US" altLang="zh-CN" dirty="0" smtClean="0"/>
              <a:t>U</a:t>
            </a:r>
            <a:r>
              <a:rPr lang="zh-CN" altLang="en-US" dirty="0" smtClean="0"/>
              <a:t>主要是为了保证当采样得到的结果不在打分数据集中时分母不为零。当采样得到的描述不在打分数据集时，分配</a:t>
            </a:r>
            <a:r>
              <a:rPr lang="en-US" altLang="zh-CN" dirty="0" smtClean="0"/>
              <a:t>reward</a:t>
            </a:r>
            <a:r>
              <a:rPr lang="zh-CN" altLang="en-US" dirty="0" smtClean="0"/>
              <a:t>为</a:t>
            </a:r>
            <a:r>
              <a:rPr lang="en-US" altLang="zh-CN" dirty="0" smtClean="0"/>
              <a:t>b</a:t>
            </a:r>
            <a:r>
              <a:rPr lang="zh-CN" altLang="en-US" dirty="0" smtClean="0"/>
              <a:t>，即 </a:t>
            </a:r>
            <a:r>
              <a:rPr lang="en-US" altLang="zh-CN" dirty="0" smtClean="0"/>
              <a:t>r(</a:t>
            </a:r>
            <a:r>
              <a:rPr lang="en-US" altLang="zh-CN" dirty="0" err="1" smtClean="0"/>
              <a:t>c|I</a:t>
            </a:r>
            <a:r>
              <a:rPr lang="en-US" altLang="zh-CN" dirty="0" smtClean="0"/>
              <a:t>) – b = 0</a:t>
            </a:r>
            <a:r>
              <a:rPr lang="zh-CN" altLang="en-US" dirty="0" smtClean="0"/>
              <a:t>，</a:t>
            </a:r>
            <a:r>
              <a:rPr lang="zh-CN" altLang="zh-CN" sz="1200" kern="1200" dirty="0" smtClean="0">
                <a:solidFill>
                  <a:schemeClr val="tx1"/>
                </a:solidFill>
                <a:effectLst/>
                <a:latin typeface="+mn-lt"/>
                <a:ea typeface="+mn-ea"/>
                <a:cs typeface="+mn-cs"/>
              </a:rPr>
              <a:t>确保训练时不受没有打分标注的描述的影响</a:t>
            </a:r>
            <a:r>
              <a:rPr lang="zh-CN" altLang="en-US" sz="1200" kern="1200" dirty="0" smtClean="0">
                <a:solidFill>
                  <a:schemeClr val="tx1"/>
                </a:solidFill>
                <a:effectLst/>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C281508F-0F5E-48F2-931E-FCB0EB93577E}" type="slidenum">
              <a:rPr lang="zh-CN" altLang="en-US" smtClean="0"/>
              <a:t>6</a:t>
            </a:fld>
            <a:endParaRPr lang="zh-CN" altLang="en-US"/>
          </a:p>
        </p:txBody>
      </p:sp>
    </p:spTree>
    <p:extLst>
      <p:ext uri="{BB962C8B-B14F-4D97-AF65-F5344CB8AC3E}">
        <p14:creationId xmlns:p14="http://schemas.microsoft.com/office/powerpoint/2010/main" val="338692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方框表示所有可能的句子空间，实线上方为正样本（也就是打分比较高的）下方为负样本。蓝色表示打分高，红色表示打分低。对于</a:t>
            </a:r>
            <a:r>
              <a:rPr lang="en-US" altLang="zh-CN" dirty="0" smtClean="0"/>
              <a:t>MLE</a:t>
            </a:r>
            <a:r>
              <a:rPr lang="zh-CN" altLang="en-US" dirty="0" smtClean="0"/>
              <a:t>，使用标注的</a:t>
            </a:r>
            <a:r>
              <a:rPr lang="en-US" altLang="zh-CN" dirty="0" smtClean="0"/>
              <a:t>caption</a:t>
            </a:r>
            <a:r>
              <a:rPr lang="zh-CN" altLang="en-US" dirty="0" smtClean="0"/>
              <a:t>数据集，其都是正样本。对于</a:t>
            </a:r>
            <a:r>
              <a:rPr lang="en-US" altLang="zh-CN" dirty="0" smtClean="0"/>
              <a:t>On-policy</a:t>
            </a:r>
            <a:r>
              <a:rPr lang="zh-CN" altLang="en-US" dirty="0" smtClean="0"/>
              <a:t>，虚线表示打分评估器学到的打分结果，和实线并不匹配，说明评估器的性能不好，对模型的反馈会带来负面的影响。对于</a:t>
            </a:r>
            <a:r>
              <a:rPr lang="en-US" altLang="zh-CN" dirty="0" smtClean="0"/>
              <a:t>Off-policy</a:t>
            </a:r>
            <a:r>
              <a:rPr lang="zh-CN" altLang="en-US" dirty="0" smtClean="0"/>
              <a:t>，采用打分数据集，并采用真实打分作为</a:t>
            </a:r>
            <a:r>
              <a:rPr lang="en-US" altLang="zh-CN" dirty="0" smtClean="0"/>
              <a:t>reward</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C281508F-0F5E-48F2-931E-FCB0EB93577E}" type="slidenum">
              <a:rPr lang="zh-CN" altLang="en-US" smtClean="0"/>
              <a:t>8</a:t>
            </a:fld>
            <a:endParaRPr lang="zh-CN" altLang="en-US"/>
          </a:p>
        </p:txBody>
      </p:sp>
    </p:spTree>
    <p:extLst>
      <p:ext uri="{BB962C8B-B14F-4D97-AF65-F5344CB8AC3E}">
        <p14:creationId xmlns:p14="http://schemas.microsoft.com/office/powerpoint/2010/main" val="2402081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Caption-Quality dataset: Each image has an average of 4.5 captions (generated by different models that underwent evaluation evaluation). The captions are individually rated by asking raters the question “Is this a good caption for the image?”, with the answers “NO” or “YES” mapped to a 0 or 1 score, respectively. </a:t>
            </a:r>
            <a:r>
              <a:rPr lang="en-US" altLang="zh-CN" sz="1200" kern="1200" dirty="0" smtClean="0">
                <a:solidFill>
                  <a:schemeClr val="tx1"/>
                </a:solidFill>
                <a:effectLst/>
                <a:latin typeface="+mn-lt"/>
                <a:ea typeface="+mn-ea"/>
                <a:cs typeface="+mn-cs"/>
              </a:rPr>
              <a:t>Each image/caption</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pair is evaluated by 10 different human raters, and an average rating score per-caption is obtained by quantizing the</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resulting averages into a total of nine bins</a:t>
            </a:r>
            <a:endParaRPr lang="en-US" altLang="zh-CN" dirty="0" smtClean="0"/>
          </a:p>
        </p:txBody>
      </p:sp>
      <p:sp>
        <p:nvSpPr>
          <p:cNvPr id="4" name="灯片编号占位符 3"/>
          <p:cNvSpPr>
            <a:spLocks noGrp="1"/>
          </p:cNvSpPr>
          <p:nvPr>
            <p:ph type="sldNum" sz="quarter" idx="10"/>
          </p:nvPr>
        </p:nvSpPr>
        <p:spPr/>
        <p:txBody>
          <a:bodyPr/>
          <a:lstStyle/>
          <a:p>
            <a:fld id="{CBBD489E-7951-4038-8FF0-EF8E23D19FE7}" type="slidenum">
              <a:rPr lang="zh-CN" altLang="en-US" smtClean="0"/>
              <a:t>10</a:t>
            </a:fld>
            <a:endParaRPr lang="zh-CN" altLang="en-US"/>
          </a:p>
        </p:txBody>
      </p:sp>
    </p:spTree>
    <p:extLst>
      <p:ext uri="{BB962C8B-B14F-4D97-AF65-F5344CB8AC3E}">
        <p14:creationId xmlns:p14="http://schemas.microsoft.com/office/powerpoint/2010/main" val="2221857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143347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352077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337972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206267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114943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337653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116813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400705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148380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195118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1C3C545-432E-4296-BAA6-AA6BD28BE490}"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261352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3C545-432E-4296-BAA6-AA6BD28BE490}" type="datetimeFigureOut">
              <a:rPr lang="zh-CN" altLang="en-US" smtClean="0"/>
              <a:t>2020/4/20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3B677-5D88-4361-AC61-2CDC94A794E1}" type="slidenum">
              <a:rPr lang="zh-CN" altLang="en-US" smtClean="0"/>
              <a:t>‹#›</a:t>
            </a:fld>
            <a:endParaRPr lang="zh-CN" altLang="en-US"/>
          </a:p>
        </p:txBody>
      </p:sp>
    </p:spTree>
    <p:extLst>
      <p:ext uri="{BB962C8B-B14F-4D97-AF65-F5344CB8AC3E}">
        <p14:creationId xmlns:p14="http://schemas.microsoft.com/office/powerpoint/2010/main" val="383626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b="1" dirty="0"/>
              <a:t>Reinforcing an Image Caption Generator Using Off-Line Human Feedback</a:t>
            </a:r>
            <a:endParaRPr lang="zh-CN" altLang="en-US" dirty="0"/>
          </a:p>
        </p:txBody>
      </p:sp>
      <p:sp>
        <p:nvSpPr>
          <p:cNvPr id="3" name="副标题 2"/>
          <p:cNvSpPr>
            <a:spLocks noGrp="1"/>
          </p:cNvSpPr>
          <p:nvPr>
            <p:ph type="subTitle" idx="1"/>
          </p:nvPr>
        </p:nvSpPr>
        <p:spPr>
          <a:xfrm>
            <a:off x="1524000" y="3602038"/>
            <a:ext cx="9144000" cy="508144"/>
          </a:xfrm>
        </p:spPr>
        <p:txBody>
          <a:bodyPr/>
          <a:lstStyle/>
          <a:p>
            <a:r>
              <a:rPr lang="en-US" altLang="zh-CN" dirty="0" smtClean="0"/>
              <a:t>AAA2020</a:t>
            </a:r>
            <a:endParaRPr lang="zh-CN" altLang="en-US" dirty="0"/>
          </a:p>
        </p:txBody>
      </p:sp>
      <p:pic>
        <p:nvPicPr>
          <p:cNvPr id="4" name="图片 3"/>
          <p:cNvPicPr>
            <a:picLocks noChangeAspect="1"/>
          </p:cNvPicPr>
          <p:nvPr/>
        </p:nvPicPr>
        <p:blipFill>
          <a:blip r:embed="rId2"/>
          <a:stretch>
            <a:fillRect/>
          </a:stretch>
        </p:blipFill>
        <p:spPr>
          <a:xfrm>
            <a:off x="559590" y="4310549"/>
            <a:ext cx="11072820" cy="1432684"/>
          </a:xfrm>
          <a:prstGeom prst="rect">
            <a:avLst/>
          </a:prstGeom>
        </p:spPr>
      </p:pic>
    </p:spTree>
    <p:extLst>
      <p:ext uri="{BB962C8B-B14F-4D97-AF65-F5344CB8AC3E}">
        <p14:creationId xmlns:p14="http://schemas.microsoft.com/office/powerpoint/2010/main" val="299449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Experiment</a:t>
            </a:r>
            <a:endParaRPr lang="zh-CN" altLang="en-US" dirty="0"/>
          </a:p>
        </p:txBody>
      </p:sp>
      <p:sp>
        <p:nvSpPr>
          <p:cNvPr id="3" name="内容占位符 2"/>
          <p:cNvSpPr>
            <a:spLocks noGrp="1"/>
          </p:cNvSpPr>
          <p:nvPr>
            <p:ph idx="1"/>
          </p:nvPr>
        </p:nvSpPr>
        <p:spPr>
          <a:xfrm>
            <a:off x="838200" y="1825625"/>
            <a:ext cx="10515600" cy="4938857"/>
          </a:xfrm>
        </p:spPr>
        <p:txBody>
          <a:bodyPr>
            <a:normAutofit/>
          </a:bodyPr>
          <a:lstStyle/>
          <a:p>
            <a:r>
              <a:rPr lang="en-US" altLang="zh-CN" dirty="0"/>
              <a:t>Image captioning </a:t>
            </a:r>
            <a:r>
              <a:rPr lang="en-US" altLang="zh-CN" dirty="0" smtClean="0"/>
              <a:t>dataset</a:t>
            </a:r>
          </a:p>
          <a:p>
            <a:pPr marL="0" indent="0">
              <a:buNone/>
            </a:pPr>
            <a:r>
              <a:rPr lang="en-US" altLang="zh-CN" dirty="0"/>
              <a:t>Conceptual Captions: consists of images crawled from the </a:t>
            </a:r>
            <a:r>
              <a:rPr lang="en-US" altLang="zh-CN" dirty="0" smtClean="0"/>
              <a:t>Internet</a:t>
            </a:r>
            <a:r>
              <a:rPr lang="en-US" altLang="zh-CN" dirty="0"/>
              <a:t>, with captions derived from corresponding Alt-text </a:t>
            </a:r>
            <a:r>
              <a:rPr lang="en-US" altLang="zh-CN" dirty="0" smtClean="0"/>
              <a:t>labels </a:t>
            </a:r>
            <a:r>
              <a:rPr lang="en-US" altLang="zh-CN" dirty="0"/>
              <a:t>on the webpages. The training and validation splits </a:t>
            </a:r>
            <a:r>
              <a:rPr lang="en-US" altLang="zh-CN" dirty="0" smtClean="0"/>
              <a:t>have approximately </a:t>
            </a:r>
            <a:r>
              <a:rPr lang="en-US" altLang="zh-CN" dirty="0"/>
              <a:t>3.3M and 16K samples, respectively</a:t>
            </a:r>
            <a:r>
              <a:rPr lang="en-US" altLang="zh-CN" dirty="0" smtClean="0"/>
              <a:t>.</a:t>
            </a:r>
          </a:p>
          <a:p>
            <a:r>
              <a:rPr lang="en-US" altLang="zh-CN" dirty="0"/>
              <a:t>Caption ratings </a:t>
            </a:r>
            <a:r>
              <a:rPr lang="en-US" altLang="zh-CN" dirty="0" smtClean="0"/>
              <a:t>dataset</a:t>
            </a:r>
          </a:p>
          <a:p>
            <a:pPr marL="0" indent="0">
              <a:buNone/>
            </a:pPr>
            <a:r>
              <a:rPr lang="en-US" altLang="zh-CN" dirty="0"/>
              <a:t>Caption-Quality </a:t>
            </a:r>
            <a:r>
              <a:rPr lang="en-US" altLang="zh-CN" dirty="0" smtClean="0"/>
              <a:t>dataset: the </a:t>
            </a:r>
            <a:r>
              <a:rPr lang="en-US" altLang="zh-CN" dirty="0"/>
              <a:t>dataset is divided into </a:t>
            </a:r>
            <a:r>
              <a:rPr lang="en-US" altLang="zh-CN" dirty="0" smtClean="0"/>
              <a:t>training, validation </a:t>
            </a:r>
            <a:r>
              <a:rPr lang="en-US" altLang="zh-CN" dirty="0"/>
              <a:t>and test splits containing approximately </a:t>
            </a:r>
            <a:r>
              <a:rPr lang="en-US" altLang="zh-CN" dirty="0" smtClean="0"/>
              <a:t>130K, 7K </a:t>
            </a:r>
            <a:r>
              <a:rPr lang="en-US" altLang="zh-CN" dirty="0"/>
              <a:t>and 7K rated captions, respectively. </a:t>
            </a:r>
            <a:endParaRPr lang="zh-CN" altLang="en-US" dirty="0"/>
          </a:p>
        </p:txBody>
      </p:sp>
    </p:spTree>
    <p:extLst>
      <p:ext uri="{BB962C8B-B14F-4D97-AF65-F5344CB8AC3E}">
        <p14:creationId xmlns:p14="http://schemas.microsoft.com/office/powerpoint/2010/main" val="326638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Evaluations</a:t>
            </a:r>
            <a:endParaRPr lang="zh-CN" altLang="en-US" dirty="0"/>
          </a:p>
        </p:txBody>
      </p:sp>
      <p:pic>
        <p:nvPicPr>
          <p:cNvPr id="6" name="图片 5"/>
          <p:cNvPicPr>
            <a:picLocks noChangeAspect="1"/>
          </p:cNvPicPr>
          <p:nvPr/>
        </p:nvPicPr>
        <p:blipFill>
          <a:blip r:embed="rId2"/>
          <a:stretch>
            <a:fillRect/>
          </a:stretch>
        </p:blipFill>
        <p:spPr>
          <a:xfrm>
            <a:off x="212436" y="2415085"/>
            <a:ext cx="6536445" cy="2936013"/>
          </a:xfrm>
          <a:prstGeom prst="rect">
            <a:avLst/>
          </a:prstGeom>
        </p:spPr>
      </p:pic>
      <p:sp>
        <p:nvSpPr>
          <p:cNvPr id="7" name="文本框 6"/>
          <p:cNvSpPr txBox="1"/>
          <p:nvPr/>
        </p:nvSpPr>
        <p:spPr>
          <a:xfrm>
            <a:off x="7622899" y="1857664"/>
            <a:ext cx="3368373" cy="2031325"/>
          </a:xfrm>
          <a:prstGeom prst="rect">
            <a:avLst/>
          </a:prstGeom>
          <a:noFill/>
        </p:spPr>
        <p:txBody>
          <a:bodyPr wrap="square" rtlCol="0">
            <a:spAutoFit/>
          </a:bodyPr>
          <a:lstStyle/>
          <a:p>
            <a:r>
              <a:rPr lang="en-US" altLang="zh-CN" dirty="0" smtClean="0"/>
              <a:t>Side-by-side caption evaluation: show the input image and two captions (One of the captions is from a candidate model and the other always from Baseline.). Each of these questions allows a 5-way choice:</a:t>
            </a:r>
          </a:p>
        </p:txBody>
      </p:sp>
      <p:pic>
        <p:nvPicPr>
          <p:cNvPr id="8" name="图片 7"/>
          <p:cNvPicPr>
            <a:picLocks noChangeAspect="1"/>
          </p:cNvPicPr>
          <p:nvPr/>
        </p:nvPicPr>
        <p:blipFill>
          <a:blip r:embed="rId3"/>
          <a:stretch>
            <a:fillRect/>
          </a:stretch>
        </p:blipFill>
        <p:spPr>
          <a:xfrm>
            <a:off x="7201458" y="4055965"/>
            <a:ext cx="4211254" cy="1588014"/>
          </a:xfrm>
          <a:prstGeom prst="rect">
            <a:avLst/>
          </a:prstGeom>
        </p:spPr>
      </p:pic>
    </p:spTree>
    <p:extLst>
      <p:ext uri="{BB962C8B-B14F-4D97-AF65-F5344CB8AC3E}">
        <p14:creationId xmlns:p14="http://schemas.microsoft.com/office/powerpoint/2010/main" val="215530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Results</a:t>
            </a:r>
            <a:endParaRPr lang="zh-CN" altLang="en-US" dirty="0"/>
          </a:p>
        </p:txBody>
      </p:sp>
      <p:pic>
        <p:nvPicPr>
          <p:cNvPr id="4" name="内容占位符 3"/>
          <p:cNvPicPr>
            <a:picLocks noGrp="1" noChangeAspect="1"/>
          </p:cNvPicPr>
          <p:nvPr>
            <p:ph idx="1"/>
          </p:nvPr>
        </p:nvPicPr>
        <p:blipFill>
          <a:blip r:embed="rId2"/>
          <a:stretch>
            <a:fillRect/>
          </a:stretch>
        </p:blipFill>
        <p:spPr>
          <a:xfrm>
            <a:off x="265545" y="2376262"/>
            <a:ext cx="5524979" cy="2880610"/>
          </a:xfrm>
          <a:prstGeom prst="rect">
            <a:avLst/>
          </a:prstGeom>
        </p:spPr>
      </p:pic>
      <p:pic>
        <p:nvPicPr>
          <p:cNvPr id="5" name="图片 4"/>
          <p:cNvPicPr>
            <a:picLocks noChangeAspect="1"/>
          </p:cNvPicPr>
          <p:nvPr/>
        </p:nvPicPr>
        <p:blipFill>
          <a:blip r:embed="rId3"/>
          <a:stretch>
            <a:fillRect/>
          </a:stretch>
        </p:blipFill>
        <p:spPr>
          <a:xfrm>
            <a:off x="6041507" y="2376262"/>
            <a:ext cx="5983439" cy="2880610"/>
          </a:xfrm>
          <a:prstGeom prst="rect">
            <a:avLst/>
          </a:prstGeom>
        </p:spPr>
      </p:pic>
    </p:spTree>
    <p:extLst>
      <p:ext uri="{BB962C8B-B14F-4D97-AF65-F5344CB8AC3E}">
        <p14:creationId xmlns:p14="http://schemas.microsoft.com/office/powerpoint/2010/main" val="327775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Results</a:t>
            </a:r>
            <a:endParaRPr lang="zh-CN" altLang="en-US" dirty="0"/>
          </a:p>
        </p:txBody>
      </p:sp>
      <p:pic>
        <p:nvPicPr>
          <p:cNvPr id="8" name="内容占位符 7"/>
          <p:cNvPicPr>
            <a:picLocks noGrp="1" noChangeAspect="1"/>
          </p:cNvPicPr>
          <p:nvPr>
            <p:ph idx="1"/>
          </p:nvPr>
        </p:nvPicPr>
        <p:blipFill>
          <a:blip r:embed="rId2"/>
          <a:stretch>
            <a:fillRect/>
          </a:stretch>
        </p:blipFill>
        <p:spPr>
          <a:xfrm>
            <a:off x="87219" y="2290941"/>
            <a:ext cx="6008781" cy="2829575"/>
          </a:xfrm>
          <a:prstGeom prst="rect">
            <a:avLst/>
          </a:prstGeom>
        </p:spPr>
      </p:pic>
      <p:pic>
        <p:nvPicPr>
          <p:cNvPr id="9" name="图片 8"/>
          <p:cNvPicPr>
            <a:picLocks noChangeAspect="1"/>
          </p:cNvPicPr>
          <p:nvPr/>
        </p:nvPicPr>
        <p:blipFill>
          <a:blip r:embed="rId3"/>
          <a:stretch>
            <a:fillRect/>
          </a:stretch>
        </p:blipFill>
        <p:spPr>
          <a:xfrm>
            <a:off x="6096000" y="1859828"/>
            <a:ext cx="5879533" cy="3691799"/>
          </a:xfrm>
          <a:prstGeom prst="rect">
            <a:avLst/>
          </a:prstGeom>
        </p:spPr>
      </p:pic>
    </p:spTree>
    <p:extLst>
      <p:ext uri="{BB962C8B-B14F-4D97-AF65-F5344CB8AC3E}">
        <p14:creationId xmlns:p14="http://schemas.microsoft.com/office/powerpoint/2010/main" val="25484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Results</a:t>
            </a:r>
            <a:endParaRPr lang="zh-CN" altLang="en-US" dirty="0"/>
          </a:p>
        </p:txBody>
      </p:sp>
      <p:pic>
        <p:nvPicPr>
          <p:cNvPr id="4" name="内容占位符 3"/>
          <p:cNvPicPr>
            <a:picLocks noGrp="1" noChangeAspect="1"/>
          </p:cNvPicPr>
          <p:nvPr>
            <p:ph idx="1"/>
          </p:nvPr>
        </p:nvPicPr>
        <p:blipFill>
          <a:blip r:embed="rId2"/>
          <a:stretch>
            <a:fillRect/>
          </a:stretch>
        </p:blipFill>
        <p:spPr>
          <a:xfrm>
            <a:off x="129583" y="2419908"/>
            <a:ext cx="11932833" cy="3777691"/>
          </a:xfrm>
          <a:prstGeom prst="rect">
            <a:avLst/>
          </a:prstGeom>
        </p:spPr>
      </p:pic>
    </p:spTree>
    <p:extLst>
      <p:ext uri="{BB962C8B-B14F-4D97-AF65-F5344CB8AC3E}">
        <p14:creationId xmlns:p14="http://schemas.microsoft.com/office/powerpoint/2010/main" val="395419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Handcrafted </a:t>
            </a:r>
            <a:r>
              <a:rPr lang="en-US" altLang="zh-CN" b="1" dirty="0"/>
              <a:t>evaluation metrics</a:t>
            </a:r>
            <a:endParaRPr lang="zh-CN" altLang="en-US" b="1" dirty="0"/>
          </a:p>
        </p:txBody>
      </p:sp>
      <p:sp>
        <p:nvSpPr>
          <p:cNvPr id="3" name="内容占位符 2"/>
          <p:cNvSpPr>
            <a:spLocks noGrp="1"/>
          </p:cNvSpPr>
          <p:nvPr>
            <p:ph idx="1"/>
          </p:nvPr>
        </p:nvSpPr>
        <p:spPr>
          <a:xfrm>
            <a:off x="838200" y="1825625"/>
            <a:ext cx="10515600" cy="4907684"/>
          </a:xfrm>
        </p:spPr>
        <p:txBody>
          <a:bodyPr>
            <a:normAutofit fontScale="92500" lnSpcReduction="20000"/>
          </a:bodyPr>
          <a:lstStyle/>
          <a:p>
            <a:r>
              <a:rPr lang="en-US" altLang="zh-CN" dirty="0" smtClean="0"/>
              <a:t>BLEU</a:t>
            </a:r>
          </a:p>
          <a:p>
            <a:pPr marL="0" indent="0">
              <a:lnSpc>
                <a:spcPct val="120000"/>
              </a:lnSpc>
              <a:buNone/>
            </a:pPr>
            <a:r>
              <a:rPr lang="zh-CN" altLang="en-US" sz="2100" dirty="0" smtClean="0"/>
              <a:t>最开始提出的目的是用于机器翻译任务，用来评估机器翻译的质量，之后被引入到图片文本描述任务。</a:t>
            </a:r>
            <a:r>
              <a:rPr lang="en-US" altLang="zh-CN" sz="2100" dirty="0" smtClean="0"/>
              <a:t>BLEU</a:t>
            </a:r>
            <a:r>
              <a:rPr lang="zh-CN" altLang="en-US" sz="2100" dirty="0" smtClean="0"/>
              <a:t>算法的主要思想是分析候选句子（即机器生成的一些句子）和参考句子（即人工标注的一些句子）中</a:t>
            </a:r>
            <a:r>
              <a:rPr lang="en-US" altLang="zh-CN" sz="2100" dirty="0" smtClean="0"/>
              <a:t>N</a:t>
            </a:r>
            <a:r>
              <a:rPr lang="zh-CN" altLang="en-US" sz="2100" dirty="0" smtClean="0"/>
              <a:t>元组（即将</a:t>
            </a:r>
            <a:r>
              <a:rPr lang="en-US" altLang="zh-CN" sz="2100" dirty="0" smtClean="0"/>
              <a:t>N</a:t>
            </a:r>
            <a:r>
              <a:rPr lang="zh-CN" altLang="en-US" sz="2100" dirty="0" smtClean="0"/>
              <a:t>个词作为一个整体）共同出现的概率，该程度越高表明生成的句子与标注的句子更相似，任务效果越好，其中</a:t>
            </a:r>
            <a:r>
              <a:rPr lang="en-US" altLang="zh-CN" sz="2100" dirty="0" smtClean="0"/>
              <a:t>N</a:t>
            </a:r>
            <a:r>
              <a:rPr lang="zh-CN" altLang="en-US" sz="2100" dirty="0" smtClean="0"/>
              <a:t>常常取值为</a:t>
            </a:r>
            <a:r>
              <a:rPr lang="en-US" altLang="zh-CN" sz="2100" dirty="0" smtClean="0"/>
              <a:t>1</a:t>
            </a:r>
            <a:r>
              <a:rPr lang="zh-CN" altLang="en-US" sz="2100" dirty="0" smtClean="0"/>
              <a:t>、</a:t>
            </a:r>
            <a:r>
              <a:rPr lang="en-US" altLang="zh-CN" sz="2100" dirty="0" smtClean="0"/>
              <a:t>2</a:t>
            </a:r>
            <a:r>
              <a:rPr lang="zh-CN" altLang="en-US" sz="2100" dirty="0" smtClean="0"/>
              <a:t>、</a:t>
            </a:r>
            <a:r>
              <a:rPr lang="en-US" altLang="zh-CN" sz="2100" dirty="0" smtClean="0"/>
              <a:t>3</a:t>
            </a:r>
            <a:r>
              <a:rPr lang="zh-CN" altLang="en-US" sz="2100" dirty="0" smtClean="0"/>
              <a:t>、</a:t>
            </a:r>
            <a:r>
              <a:rPr lang="en-US" altLang="zh-CN" sz="2100" dirty="0" smtClean="0"/>
              <a:t>4</a:t>
            </a:r>
            <a:r>
              <a:rPr lang="zh-CN" altLang="en-US" sz="2100" dirty="0" smtClean="0"/>
              <a:t>。</a:t>
            </a:r>
            <a:endParaRPr lang="en-US" altLang="zh-CN" sz="2100" dirty="0" smtClean="0"/>
          </a:p>
          <a:p>
            <a:pPr marL="0" indent="0">
              <a:lnSpc>
                <a:spcPct val="120000"/>
              </a:lnSpc>
              <a:buNone/>
            </a:pPr>
            <a:r>
              <a:rPr lang="en-US" altLang="zh-CN" sz="2100" dirty="0"/>
              <a:t>BLEU</a:t>
            </a:r>
            <a:r>
              <a:rPr lang="zh-CN" altLang="en-US" sz="2100" dirty="0"/>
              <a:t>算法的优点是能够很快速得到一个具有一定参考价值的结果，但是它的缺点是检测不出句子语法上的问题，无法考虑到句子相似的表达以及同义词的情况，并且会受到常用词的干扰</a:t>
            </a:r>
            <a:r>
              <a:rPr lang="zh-CN" altLang="en-US" sz="2100" dirty="0" smtClean="0"/>
              <a:t>。</a:t>
            </a:r>
            <a:endParaRPr lang="en-US" altLang="zh-CN" sz="2100" dirty="0"/>
          </a:p>
          <a:p>
            <a:r>
              <a:rPr lang="en-US" altLang="zh-CN" dirty="0" smtClean="0"/>
              <a:t>METEOR</a:t>
            </a:r>
          </a:p>
          <a:p>
            <a:pPr marL="0" indent="0">
              <a:lnSpc>
                <a:spcPct val="110000"/>
              </a:lnSpc>
              <a:buNone/>
            </a:pPr>
            <a:r>
              <a:rPr lang="en-US" altLang="zh-CN" sz="2100" dirty="0"/>
              <a:t>METEOR</a:t>
            </a:r>
            <a:r>
              <a:rPr lang="zh-CN" altLang="en-US" sz="2100" dirty="0"/>
              <a:t>针对</a:t>
            </a:r>
            <a:r>
              <a:rPr lang="en-US" altLang="zh-CN" sz="2100" dirty="0"/>
              <a:t>BLEU</a:t>
            </a:r>
            <a:r>
              <a:rPr lang="zh-CN" altLang="en-US" sz="2100" dirty="0"/>
              <a:t>算法的缺陷做了一些改进，同样，它一开始也是用于机器翻译任务。</a:t>
            </a:r>
            <a:r>
              <a:rPr lang="en-US" altLang="zh-CN" sz="2100" dirty="0"/>
              <a:t>METEOR</a:t>
            </a:r>
            <a:r>
              <a:rPr lang="zh-CN" altLang="en-US" sz="2100" dirty="0"/>
              <a:t>会对候选句子和参考句子进行词对齐，使用</a:t>
            </a:r>
            <a:r>
              <a:rPr lang="en-US" altLang="zh-CN" sz="2100" dirty="0"/>
              <a:t>WordNet</a:t>
            </a:r>
            <a:r>
              <a:rPr lang="zh-CN" altLang="en-US" sz="2100" dirty="0"/>
              <a:t>对同义词、词根、词缀等情况进行匹配，从而计算出准确率和召回率来判断句子相似情况。与</a:t>
            </a:r>
            <a:r>
              <a:rPr lang="en-US" altLang="zh-CN" sz="2100" dirty="0"/>
              <a:t>BLEU</a:t>
            </a:r>
            <a:r>
              <a:rPr lang="zh-CN" altLang="en-US" sz="2100" dirty="0"/>
              <a:t>一样，</a:t>
            </a:r>
            <a:r>
              <a:rPr lang="en-US" altLang="zh-CN" sz="2100" dirty="0"/>
              <a:t>METEOR</a:t>
            </a:r>
            <a:r>
              <a:rPr lang="zh-CN" altLang="en-US" sz="2100" dirty="0"/>
              <a:t>得分越高越好</a:t>
            </a:r>
            <a:r>
              <a:rPr lang="zh-CN" altLang="en-US" sz="2100" dirty="0" smtClean="0"/>
              <a:t>。</a:t>
            </a:r>
            <a:endParaRPr lang="en-US" altLang="zh-CN" sz="2100" dirty="0" smtClean="0"/>
          </a:p>
          <a:p>
            <a:r>
              <a:rPr lang="en-US" altLang="zh-CN" dirty="0"/>
              <a:t>ROUGE-L</a:t>
            </a:r>
          </a:p>
          <a:p>
            <a:pPr marL="0" indent="0">
              <a:lnSpc>
                <a:spcPct val="100000"/>
              </a:lnSpc>
              <a:buNone/>
            </a:pPr>
            <a:r>
              <a:rPr lang="zh-CN" altLang="en-US" sz="2100" dirty="0"/>
              <a:t>基于召回率来计算句子间的相似性的，常常用于自动摘要任务的评价。</a:t>
            </a:r>
            <a:r>
              <a:rPr lang="en-US" altLang="zh-CN" sz="2100" dirty="0"/>
              <a:t>ROUGE-L</a:t>
            </a:r>
            <a:r>
              <a:rPr lang="zh-CN" altLang="en-US" sz="2100" dirty="0"/>
              <a:t>通过匹配最长公共子序列（</a:t>
            </a:r>
            <a:r>
              <a:rPr lang="en-US" altLang="zh-CN" sz="2100" dirty="0"/>
              <a:t>LCS</a:t>
            </a:r>
            <a:r>
              <a:rPr lang="zh-CN" altLang="en-US" sz="2100" dirty="0"/>
              <a:t>）来计算准确率和召回率，这种方法的优点是不要求单词的连续性，得分越高越好</a:t>
            </a:r>
            <a:r>
              <a:rPr lang="zh-CN" altLang="en-US" sz="2100" dirty="0" smtClean="0"/>
              <a:t>。</a:t>
            </a:r>
            <a:endParaRPr lang="en-US" altLang="zh-CN" sz="2100" dirty="0"/>
          </a:p>
        </p:txBody>
      </p:sp>
    </p:spTree>
    <p:extLst>
      <p:ext uri="{BB962C8B-B14F-4D97-AF65-F5344CB8AC3E}">
        <p14:creationId xmlns:p14="http://schemas.microsoft.com/office/powerpoint/2010/main" val="145690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Handcrafted </a:t>
            </a:r>
            <a:r>
              <a:rPr lang="en-US" altLang="zh-CN" b="1" dirty="0"/>
              <a:t>evaluation metrics</a:t>
            </a:r>
            <a:endParaRPr lang="zh-CN" altLang="en-US" b="1" dirty="0"/>
          </a:p>
        </p:txBody>
      </p:sp>
      <p:sp>
        <p:nvSpPr>
          <p:cNvPr id="3" name="内容占位符 2"/>
          <p:cNvSpPr>
            <a:spLocks noGrp="1"/>
          </p:cNvSpPr>
          <p:nvPr>
            <p:ph idx="1"/>
          </p:nvPr>
        </p:nvSpPr>
        <p:spPr/>
        <p:txBody>
          <a:bodyPr>
            <a:normAutofit fontScale="55000" lnSpcReduction="20000"/>
          </a:bodyPr>
          <a:lstStyle/>
          <a:p>
            <a:r>
              <a:rPr lang="en-US" altLang="zh-CN" sz="4700" dirty="0" smtClean="0"/>
              <a:t>CIDEr</a:t>
            </a:r>
          </a:p>
          <a:p>
            <a:pPr marL="0" indent="0">
              <a:lnSpc>
                <a:spcPct val="120000"/>
              </a:lnSpc>
              <a:buNone/>
            </a:pPr>
            <a:r>
              <a:rPr lang="zh-CN" altLang="en-US" sz="3300" dirty="0" smtClean="0"/>
              <a:t>是为了图片文本描述任务专门设计的，它使用了</a:t>
            </a:r>
            <a:r>
              <a:rPr lang="en-US" altLang="zh-CN" sz="3300" dirty="0" smtClean="0"/>
              <a:t>TF-IDF</a:t>
            </a:r>
            <a:r>
              <a:rPr lang="zh-CN" altLang="en-US" sz="3300" dirty="0" smtClean="0"/>
              <a:t>的思想，对句子中的</a:t>
            </a:r>
            <a:r>
              <a:rPr lang="en-US" altLang="zh-CN" sz="3300" dirty="0" smtClean="0"/>
              <a:t>N</a:t>
            </a:r>
            <a:r>
              <a:rPr lang="zh-CN" altLang="en-US" sz="3300" dirty="0" smtClean="0"/>
              <a:t>元组进行</a:t>
            </a:r>
            <a:r>
              <a:rPr lang="en-US" altLang="zh-CN" sz="3300" dirty="0" smtClean="0"/>
              <a:t>TF-IDF</a:t>
            </a:r>
            <a:r>
              <a:rPr lang="zh-CN" altLang="en-US" sz="3300" dirty="0" smtClean="0"/>
              <a:t>加权计算，之后通过计算模型生成句子和参考句子的余弦值来表示句子的相似性。</a:t>
            </a:r>
            <a:r>
              <a:rPr lang="en-US" altLang="zh-CN" sz="3300" dirty="0" smtClean="0"/>
              <a:t>CIDEr </a:t>
            </a:r>
            <a:r>
              <a:rPr lang="zh-CN" altLang="en-US" sz="3300" dirty="0" smtClean="0"/>
              <a:t>在对</a:t>
            </a:r>
            <a:r>
              <a:rPr lang="en-US" altLang="zh-CN" sz="3300" dirty="0" smtClean="0"/>
              <a:t>N</a:t>
            </a:r>
            <a:r>
              <a:rPr lang="zh-CN" altLang="en-US" sz="3300" dirty="0" smtClean="0"/>
              <a:t>元组进行加权时，</a:t>
            </a:r>
            <a:r>
              <a:rPr lang="en-US" altLang="zh-CN" sz="3300" dirty="0" smtClean="0"/>
              <a:t>TF</a:t>
            </a:r>
            <a:r>
              <a:rPr lang="zh-CN" altLang="en-US" sz="3300" dirty="0" smtClean="0"/>
              <a:t>提高了该图片参考描述中经常出现的</a:t>
            </a:r>
            <a:r>
              <a:rPr lang="en-US" altLang="zh-CN" sz="3300" dirty="0" smtClean="0"/>
              <a:t>N</a:t>
            </a:r>
            <a:r>
              <a:rPr lang="zh-CN" altLang="en-US" sz="3300" dirty="0" smtClean="0"/>
              <a:t>元组的权重，而</a:t>
            </a:r>
            <a:r>
              <a:rPr lang="en-US" altLang="zh-CN" sz="3300" dirty="0" smtClean="0"/>
              <a:t>IDF</a:t>
            </a:r>
            <a:r>
              <a:rPr lang="zh-CN" altLang="en-US" sz="3300" dirty="0" smtClean="0"/>
              <a:t>使得在所有图片的描述中都经常出现的</a:t>
            </a:r>
            <a:r>
              <a:rPr lang="en-US" altLang="zh-CN" sz="3300" dirty="0" smtClean="0"/>
              <a:t>N</a:t>
            </a:r>
            <a:r>
              <a:rPr lang="zh-CN" altLang="en-US" sz="3300" dirty="0" smtClean="0"/>
              <a:t>元组的权重变低，这样使得评价结果根据科学准确。</a:t>
            </a:r>
            <a:r>
              <a:rPr lang="en-US" altLang="zh-CN" sz="3300" dirty="0" smtClean="0"/>
              <a:t>CIDEr</a:t>
            </a:r>
            <a:r>
              <a:rPr lang="zh-CN" altLang="en-US" sz="3300" dirty="0" smtClean="0"/>
              <a:t>的得分越高越好。</a:t>
            </a:r>
            <a:endParaRPr lang="en-US" altLang="zh-CN" sz="3300" dirty="0" smtClean="0"/>
          </a:p>
          <a:p>
            <a:pPr marL="0" indent="0">
              <a:lnSpc>
                <a:spcPct val="120000"/>
              </a:lnSpc>
              <a:buNone/>
            </a:pPr>
            <a:endParaRPr lang="en-US" altLang="zh-CN" sz="3300" dirty="0" smtClean="0"/>
          </a:p>
          <a:p>
            <a:r>
              <a:rPr lang="en-US" altLang="zh-CN" sz="4700" dirty="0" smtClean="0"/>
              <a:t>SPICE</a:t>
            </a:r>
          </a:p>
          <a:p>
            <a:pPr marL="0" indent="0">
              <a:lnSpc>
                <a:spcPct val="120000"/>
              </a:lnSpc>
              <a:buNone/>
            </a:pPr>
            <a:r>
              <a:rPr lang="zh-CN" altLang="en-US" sz="3300" dirty="0"/>
              <a:t>也是为了图片标注任务专门设计的评价指标</a:t>
            </a:r>
            <a:r>
              <a:rPr lang="zh-CN" altLang="en-US" sz="3300" dirty="0" smtClean="0"/>
              <a:t>。上面</a:t>
            </a:r>
            <a:r>
              <a:rPr lang="zh-CN" altLang="en-US" sz="3300" dirty="0"/>
              <a:t>的几种方法都是基于</a:t>
            </a:r>
            <a:r>
              <a:rPr lang="en-US" altLang="zh-CN" sz="3300" dirty="0"/>
              <a:t>N-gram</a:t>
            </a:r>
            <a:r>
              <a:rPr lang="zh-CN" altLang="en-US" sz="3300" dirty="0"/>
              <a:t>的，这种方法有一个缺陷就是当两个句子的含义相同但是共同的单词很少时，得出的结果往往比较差。而</a:t>
            </a:r>
            <a:r>
              <a:rPr lang="en-US" altLang="zh-CN" sz="3300" dirty="0"/>
              <a:t>SPICE</a:t>
            </a:r>
            <a:r>
              <a:rPr lang="zh-CN" altLang="en-US" sz="3300" dirty="0"/>
              <a:t>是基于语义来衡量句子相似性的，和人类非常类似，因此它的表现效果较好。</a:t>
            </a:r>
          </a:p>
          <a:p>
            <a:pPr marL="0" indent="0">
              <a:lnSpc>
                <a:spcPct val="120000"/>
              </a:lnSpc>
              <a:buNone/>
            </a:pPr>
            <a:r>
              <a:rPr lang="en-US" altLang="zh-CN" sz="3300" dirty="0"/>
              <a:t>SPICE</a:t>
            </a:r>
            <a:r>
              <a:rPr lang="zh-CN" altLang="en-US" sz="3300" dirty="0"/>
              <a:t>的主要工作流程是：首先</a:t>
            </a:r>
            <a:r>
              <a:rPr lang="zh-CN" altLang="en-US" sz="3300" dirty="0" smtClean="0"/>
              <a:t>将生成的语句</a:t>
            </a:r>
            <a:r>
              <a:rPr lang="zh-CN" altLang="en-US" sz="3300" dirty="0"/>
              <a:t>和参考语句使用经过训练的依赖解析</a:t>
            </a:r>
            <a:r>
              <a:rPr lang="zh-CN" altLang="en-US" sz="3300" dirty="0" smtClean="0"/>
              <a:t>器解析为句法依存关系树，</a:t>
            </a:r>
            <a:r>
              <a:rPr lang="zh-CN" altLang="en-US" sz="3300" dirty="0"/>
              <a:t>之后使用基于规则的方法将它映射为场景图，并根据场景图对句子中的对象，属性和关系进行编码，最后根据编码计算出</a:t>
            </a:r>
            <a:r>
              <a:rPr lang="en-US" altLang="zh-CN" sz="3300" dirty="0"/>
              <a:t>F-scores</a:t>
            </a:r>
            <a:r>
              <a:rPr lang="zh-CN" altLang="en-US" sz="3300" dirty="0" smtClean="0"/>
              <a:t>。同样</a:t>
            </a:r>
            <a:r>
              <a:rPr lang="zh-CN" altLang="en-US" sz="3300" dirty="0"/>
              <a:t>的，</a:t>
            </a:r>
            <a:r>
              <a:rPr lang="en-US" altLang="zh-CN" sz="3300" dirty="0"/>
              <a:t>SPICE</a:t>
            </a:r>
            <a:r>
              <a:rPr lang="zh-CN" altLang="en-US" sz="3300" dirty="0"/>
              <a:t>的得分越高越好。</a:t>
            </a:r>
          </a:p>
        </p:txBody>
      </p:sp>
    </p:spTree>
    <p:extLst>
      <p:ext uri="{BB962C8B-B14F-4D97-AF65-F5344CB8AC3E}">
        <p14:creationId xmlns:p14="http://schemas.microsoft.com/office/powerpoint/2010/main" val="243607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Human ratings</a:t>
            </a:r>
            <a:endParaRPr lang="zh-CN" altLang="en-US" b="1" dirty="0"/>
          </a:p>
        </p:txBody>
      </p:sp>
      <p:sp>
        <p:nvSpPr>
          <p:cNvPr id="3" name="内容占位符 2"/>
          <p:cNvSpPr>
            <a:spLocks noGrp="1"/>
          </p:cNvSpPr>
          <p:nvPr>
            <p:ph idx="1"/>
          </p:nvPr>
        </p:nvSpPr>
        <p:spPr/>
        <p:txBody>
          <a:bodyPr/>
          <a:lstStyle/>
          <a:p>
            <a:r>
              <a:rPr lang="en-US" altLang="zh-CN" dirty="0"/>
              <a:t>T</a:t>
            </a:r>
            <a:r>
              <a:rPr lang="en-US" altLang="zh-CN" dirty="0" smtClean="0"/>
              <a:t>he most accurate way, but expensive.</a:t>
            </a:r>
          </a:p>
          <a:p>
            <a:r>
              <a:rPr lang="en-US" altLang="zh-CN" dirty="0" smtClean="0"/>
              <a:t>Be used to human evaluation studies.</a:t>
            </a:r>
          </a:p>
          <a:p>
            <a:r>
              <a:rPr lang="en-US" altLang="zh-CN" dirty="0" smtClean="0"/>
              <a:t>A valuable by-product: a dataset of model-generated image captions with human annotated quality labels.</a:t>
            </a:r>
            <a:endParaRPr lang="zh-CN" altLang="en-US" dirty="0"/>
          </a:p>
        </p:txBody>
      </p:sp>
      <p:pic>
        <p:nvPicPr>
          <p:cNvPr id="4" name="图片 3"/>
          <p:cNvPicPr>
            <a:picLocks noChangeAspect="1"/>
          </p:cNvPicPr>
          <p:nvPr/>
        </p:nvPicPr>
        <p:blipFill>
          <a:blip r:embed="rId3"/>
          <a:stretch>
            <a:fillRect/>
          </a:stretch>
        </p:blipFill>
        <p:spPr>
          <a:xfrm>
            <a:off x="1320961" y="4001294"/>
            <a:ext cx="5547841" cy="2499577"/>
          </a:xfrm>
          <a:prstGeom prst="rect">
            <a:avLst/>
          </a:prstGeom>
        </p:spPr>
      </p:pic>
      <p:sp>
        <p:nvSpPr>
          <p:cNvPr id="6" name="文本框 5"/>
          <p:cNvSpPr txBox="1"/>
          <p:nvPr/>
        </p:nvSpPr>
        <p:spPr>
          <a:xfrm>
            <a:off x="7235986" y="4375794"/>
            <a:ext cx="4013039" cy="1750576"/>
          </a:xfrm>
          <a:prstGeom prst="rect">
            <a:avLst/>
          </a:prstGeom>
          <a:noFill/>
        </p:spPr>
        <p:txBody>
          <a:bodyPr wrap="square" rtlCol="0">
            <a:spAutoFit/>
          </a:bodyPr>
          <a:lstStyle/>
          <a:p>
            <a:r>
              <a:rPr lang="en-US" altLang="zh-CN" dirty="0" smtClean="0"/>
              <a:t>the signal from </a:t>
            </a:r>
            <a:r>
              <a:rPr lang="en-US" altLang="zh-CN" i="1" dirty="0" smtClean="0"/>
              <a:t>instance-level  </a:t>
            </a:r>
            <a:r>
              <a:rPr lang="en-US" altLang="zh-CN" dirty="0" smtClean="0"/>
              <a:t>human caption ratings can be leveraged to improve captioning models, even when the amount of caption ratings is several orders of magnitude less than the caption training data.</a:t>
            </a:r>
            <a:endParaRPr lang="zh-CN" altLang="en-US" dirty="0" smtClean="0"/>
          </a:p>
        </p:txBody>
      </p:sp>
    </p:spTree>
    <p:extLst>
      <p:ext uri="{BB962C8B-B14F-4D97-AF65-F5344CB8AC3E}">
        <p14:creationId xmlns:p14="http://schemas.microsoft.com/office/powerpoint/2010/main" val="257639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Methods</a:t>
            </a:r>
            <a:endParaRPr lang="zh-CN" altLang="en-US" dirty="0"/>
          </a:p>
        </p:txBody>
      </p:sp>
      <p:sp>
        <p:nvSpPr>
          <p:cNvPr id="3" name="内容占位符 2"/>
          <p:cNvSpPr>
            <a:spLocks noGrp="1"/>
          </p:cNvSpPr>
          <p:nvPr>
            <p:ph idx="1"/>
          </p:nvPr>
        </p:nvSpPr>
        <p:spPr/>
        <p:txBody>
          <a:bodyPr/>
          <a:lstStyle/>
          <a:p>
            <a:r>
              <a:rPr lang="en-US" altLang="zh-CN" dirty="0" smtClean="0"/>
              <a:t>On-policy policy gradient with rating estimates</a:t>
            </a:r>
          </a:p>
          <a:p>
            <a:pPr marL="0" indent="0">
              <a:buNone/>
            </a:pPr>
            <a:r>
              <a:rPr lang="en-US" altLang="zh-CN" dirty="0" smtClean="0"/>
              <a:t>   Train a caption quality estimator using caption ratings dataset.</a:t>
            </a:r>
          </a:p>
          <a:p>
            <a:pPr marL="0" indent="0">
              <a:buNone/>
            </a:pPr>
            <a:r>
              <a:rPr lang="en-US" altLang="zh-CN" dirty="0" smtClean="0"/>
              <a:t>   The trained estimator then replaces the true reward function in RL.</a:t>
            </a:r>
            <a:endParaRPr lang="en-US" altLang="zh-CN" dirty="0"/>
          </a:p>
        </p:txBody>
      </p:sp>
      <p:pic>
        <p:nvPicPr>
          <p:cNvPr id="4" name="图片 3"/>
          <p:cNvPicPr>
            <a:picLocks noChangeAspect="1"/>
          </p:cNvPicPr>
          <p:nvPr/>
        </p:nvPicPr>
        <p:blipFill>
          <a:blip r:embed="rId3"/>
          <a:stretch>
            <a:fillRect/>
          </a:stretch>
        </p:blipFill>
        <p:spPr>
          <a:xfrm>
            <a:off x="2241950" y="3548712"/>
            <a:ext cx="7708100" cy="1263433"/>
          </a:xfrm>
          <a:prstGeom prst="rect">
            <a:avLst/>
          </a:prstGeom>
        </p:spPr>
      </p:pic>
      <p:sp>
        <p:nvSpPr>
          <p:cNvPr id="6" name="文本框 5"/>
          <p:cNvSpPr txBox="1"/>
          <p:nvPr/>
        </p:nvSpPr>
        <p:spPr>
          <a:xfrm>
            <a:off x="1533235" y="5320145"/>
            <a:ext cx="8793019" cy="646331"/>
          </a:xfrm>
          <a:prstGeom prst="rect">
            <a:avLst/>
          </a:prstGeom>
          <a:noFill/>
        </p:spPr>
        <p:txBody>
          <a:bodyPr wrap="square" rtlCol="0">
            <a:spAutoFit/>
          </a:bodyPr>
          <a:lstStyle/>
          <a:p>
            <a:r>
              <a:rPr lang="en-US" altLang="zh-CN" dirty="0" smtClean="0"/>
              <a:t>This</a:t>
            </a:r>
            <a:r>
              <a:rPr lang="en-US" altLang="zh-CN" dirty="0"/>
              <a:t> </a:t>
            </a:r>
            <a:r>
              <a:rPr lang="en-US" altLang="zh-CN" dirty="0" smtClean="0"/>
              <a:t>approach </a:t>
            </a:r>
            <a:r>
              <a:rPr lang="en-US" altLang="zh-CN" dirty="0"/>
              <a:t>is effective only if the trained rating estimator </a:t>
            </a:r>
            <a:r>
              <a:rPr lang="en-US" altLang="zh-CN" dirty="0" smtClean="0"/>
              <a:t>generalizes </a:t>
            </a:r>
            <a:r>
              <a:rPr lang="en-US" altLang="zh-CN" dirty="0"/>
              <a:t>well to unseen images and </a:t>
            </a:r>
            <a:r>
              <a:rPr lang="en-US" altLang="zh-CN" dirty="0" smtClean="0"/>
              <a:t>captions. </a:t>
            </a:r>
            <a:endParaRPr lang="zh-CN" altLang="en-US" dirty="0"/>
          </a:p>
        </p:txBody>
      </p:sp>
    </p:spTree>
    <p:extLst>
      <p:ext uri="{BB962C8B-B14F-4D97-AF65-F5344CB8AC3E}">
        <p14:creationId xmlns:p14="http://schemas.microsoft.com/office/powerpoint/2010/main" val="125832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Methods</a:t>
            </a:r>
            <a:endParaRPr lang="zh-CN" altLang="en-US" dirty="0"/>
          </a:p>
        </p:txBody>
      </p:sp>
      <p:sp>
        <p:nvSpPr>
          <p:cNvPr id="3" name="内容占位符 2"/>
          <p:cNvSpPr>
            <a:spLocks noGrp="1"/>
          </p:cNvSpPr>
          <p:nvPr>
            <p:ph idx="1"/>
          </p:nvPr>
        </p:nvSpPr>
        <p:spPr>
          <a:xfrm>
            <a:off x="838200" y="1825625"/>
            <a:ext cx="10744200" cy="4351338"/>
          </a:xfrm>
        </p:spPr>
        <p:txBody>
          <a:bodyPr/>
          <a:lstStyle/>
          <a:p>
            <a:r>
              <a:rPr lang="en-US" altLang="zh-CN" dirty="0" smtClean="0"/>
              <a:t>Off-policy policy gradient with true ratings</a:t>
            </a:r>
          </a:p>
          <a:p>
            <a:pPr marL="0" indent="0">
              <a:buNone/>
            </a:pPr>
            <a:r>
              <a:rPr lang="en-US" altLang="zh-CN" dirty="0" smtClean="0"/>
              <a:t>directly utilize the true ratings of the dataset (no estimation involved)</a:t>
            </a:r>
            <a:endParaRPr lang="zh-CN" altLang="en-US" dirty="0"/>
          </a:p>
        </p:txBody>
      </p:sp>
      <p:pic>
        <p:nvPicPr>
          <p:cNvPr id="4" name="图片 3"/>
          <p:cNvPicPr>
            <a:picLocks noChangeAspect="1"/>
          </p:cNvPicPr>
          <p:nvPr/>
        </p:nvPicPr>
        <p:blipFill>
          <a:blip r:embed="rId3"/>
          <a:stretch>
            <a:fillRect/>
          </a:stretch>
        </p:blipFill>
        <p:spPr>
          <a:xfrm>
            <a:off x="1260402" y="3177345"/>
            <a:ext cx="5502117" cy="1851820"/>
          </a:xfrm>
          <a:prstGeom prst="rect">
            <a:avLst/>
          </a:prstGeom>
        </p:spPr>
      </p:pic>
      <p:pic>
        <p:nvPicPr>
          <p:cNvPr id="5" name="图片 4"/>
          <p:cNvPicPr>
            <a:picLocks noChangeAspect="1"/>
          </p:cNvPicPr>
          <p:nvPr/>
        </p:nvPicPr>
        <p:blipFill>
          <a:blip r:embed="rId4"/>
          <a:stretch>
            <a:fillRect/>
          </a:stretch>
        </p:blipFill>
        <p:spPr>
          <a:xfrm>
            <a:off x="1260402" y="5164102"/>
            <a:ext cx="3002540" cy="312447"/>
          </a:xfrm>
          <a:prstGeom prst="rect">
            <a:avLst/>
          </a:prstGeom>
        </p:spPr>
      </p:pic>
      <p:pic>
        <p:nvPicPr>
          <p:cNvPr id="6" name="图片 5"/>
          <p:cNvPicPr>
            <a:picLocks noChangeAspect="1"/>
          </p:cNvPicPr>
          <p:nvPr/>
        </p:nvPicPr>
        <p:blipFill>
          <a:blip r:embed="rId5"/>
          <a:stretch>
            <a:fillRect/>
          </a:stretch>
        </p:blipFill>
        <p:spPr>
          <a:xfrm>
            <a:off x="1260402" y="5611486"/>
            <a:ext cx="3299746" cy="388654"/>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7526467" y="5149821"/>
                <a:ext cx="4272180" cy="923330"/>
              </a:xfrm>
              <a:prstGeom prst="rect">
                <a:avLst/>
              </a:prstGeom>
              <a:noFill/>
            </p:spPr>
            <p:txBody>
              <a:bodyPr wrap="square" rtlCol="0">
                <a:spAutoFit/>
              </a:bodyPr>
              <a:lstStyle/>
              <a:p>
                <a:r>
                  <a:rPr lang="en-US" altLang="zh-CN" i="1" dirty="0" smtClean="0"/>
                  <a:t>p</a:t>
                </a:r>
                <a:r>
                  <a:rPr lang="en-US" altLang="zh-CN" i="1" baseline="-25000" dirty="0" smtClean="0"/>
                  <a:t>D</a:t>
                </a:r>
                <a:r>
                  <a:rPr lang="en-US" altLang="zh-CN" baseline="-25000" dirty="0" smtClean="0"/>
                  <a:t>  </a:t>
                </a:r>
                <a:r>
                  <a:rPr lang="en-US" altLang="zh-CN" dirty="0" smtClean="0"/>
                  <a:t>is </a:t>
                </a:r>
                <a:r>
                  <a:rPr lang="en-US" altLang="zh-CN" dirty="0"/>
                  <a:t>the conditional caption distribution in </a:t>
                </a:r>
                <a:r>
                  <a:rPr lang="en-US" altLang="zh-CN" dirty="0" smtClean="0"/>
                  <a:t>the</a:t>
                </a:r>
                <a:r>
                  <a:rPr lang="en-US" altLang="zh-CN" dirty="0"/>
                  <a:t> </a:t>
                </a:r>
                <a:r>
                  <a:rPr lang="en-US" altLang="zh-CN" dirty="0" smtClean="0"/>
                  <a:t>caption ratings dataset, </a:t>
                </a:r>
                <a:r>
                  <a:rPr lang="en-US" altLang="zh-CN" i="1" dirty="0" smtClean="0"/>
                  <a:t>U</a:t>
                </a:r>
                <a:r>
                  <a:rPr lang="en-US" altLang="zh-CN" dirty="0" smtClean="0"/>
                  <a:t>  is </a:t>
                </a:r>
                <a:r>
                  <a:rPr lang="en-US" altLang="zh-CN" dirty="0"/>
                  <a:t>the uniform distribution, and </a:t>
                </a:r>
                <a14:m>
                  <m:oMath xmlns:m="http://schemas.openxmlformats.org/officeDocument/2006/math">
                    <m:r>
                      <a:rPr lang="zh-CN" altLang="en-US" i="1" smtClean="0">
                        <a:latin typeface="Cambria Math" panose="02040503050406030204" pitchFamily="18" charset="0"/>
                      </a:rPr>
                      <m:t>𝜀</m:t>
                    </m:r>
                    <m:r>
                      <a:rPr lang="zh-CN" altLang="en-US" i="1" smtClean="0">
                        <a:latin typeface="Cambria Math" panose="02040503050406030204" pitchFamily="18" charset="0"/>
                      </a:rPr>
                      <m:t>≪1</m:t>
                    </m:r>
                  </m:oMath>
                </a14:m>
                <a:r>
                  <a:rPr lang="en-US" altLang="zh-CN" i="1" dirty="0" smtClean="0"/>
                  <a:t> .</a:t>
                </a:r>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526467" y="5149821"/>
                <a:ext cx="4272180" cy="923330"/>
              </a:xfrm>
              <a:prstGeom prst="rect">
                <a:avLst/>
              </a:prstGeom>
              <a:blipFill>
                <a:blip r:embed="rId6"/>
                <a:stretch>
                  <a:fillRect l="-1286"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7526466" y="3331527"/>
                <a:ext cx="4055933" cy="770404"/>
              </a:xfrm>
              <a:prstGeom prst="rect">
                <a:avLst/>
              </a:prstGeom>
              <a:noFill/>
            </p:spPr>
            <p:txBody>
              <a:bodyPr wrap="square" rtlCol="0">
                <a:spAutoFit/>
              </a:bodyPr>
              <a:lstStyle/>
              <a:p>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zh-CN" altLang="en-US" i="1" smtClean="0">
                                <a:latin typeface="Cambria Math" panose="02040503050406030204" pitchFamily="18" charset="0"/>
                              </a:rPr>
                              <m:t>𝜃</m:t>
                            </m:r>
                          </m:sub>
                        </m:sSub>
                      </m:num>
                      <m:den>
                        <m:r>
                          <a:rPr lang="en-US" altLang="zh-CN" b="0" i="1" smtClean="0">
                            <a:latin typeface="Cambria Math" panose="02040503050406030204" pitchFamily="18" charset="0"/>
                          </a:rPr>
                          <m:t>𝑞</m:t>
                        </m:r>
                      </m:den>
                    </m:f>
                  </m:oMath>
                </a14:m>
                <a:r>
                  <a:rPr lang="en-US" altLang="zh-CN" dirty="0" smtClean="0"/>
                  <a:t> represents </a:t>
                </a:r>
                <a:r>
                  <a:rPr lang="en-US" altLang="zh-CN" dirty="0"/>
                  <a:t>the </a:t>
                </a:r>
                <a:r>
                  <a:rPr lang="en-US" altLang="zh-CN" dirty="0" smtClean="0"/>
                  <a:t>importance </a:t>
                </a:r>
                <a:r>
                  <a:rPr lang="en-US" altLang="zh-CN" dirty="0"/>
                  <a:t>weight for sample caption </a:t>
                </a:r>
                <a:r>
                  <a:rPr lang="en-US" altLang="zh-CN" i="1" dirty="0" err="1"/>
                  <a:t>c</a:t>
                </a:r>
                <a:r>
                  <a:rPr lang="en-US" altLang="zh-CN" i="1" baseline="-25000" dirty="0" err="1"/>
                  <a:t>s</a:t>
                </a:r>
                <a:r>
                  <a:rPr lang="en-US" altLang="zh-CN" i="1" dirty="0"/>
                  <a:t> </a:t>
                </a:r>
                <a:r>
                  <a:rPr lang="en-US" altLang="zh-CN" dirty="0"/>
                  <a:t>and image </a:t>
                </a:r>
                <a:r>
                  <a:rPr lang="en-US" altLang="zh-CN" i="1" dirty="0"/>
                  <a:t>I</a:t>
                </a:r>
                <a:r>
                  <a:rPr lang="en-US" altLang="zh-CN" i="1" baseline="-25000" dirty="0"/>
                  <a:t>s</a:t>
                </a:r>
                <a:r>
                  <a:rPr lang="en-US" altLang="zh-CN" dirty="0"/>
                  <a:t>.</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7526466" y="3331527"/>
                <a:ext cx="4055933" cy="770404"/>
              </a:xfrm>
              <a:prstGeom prst="rect">
                <a:avLst/>
              </a:prstGeom>
              <a:blipFill>
                <a:blip r:embed="rId7"/>
                <a:stretch>
                  <a:fillRect l="-1353" b="-119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909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Train</a:t>
            </a:r>
            <a:endParaRPr lang="zh-CN" altLang="en-US" b="1" dirty="0"/>
          </a:p>
        </p:txBody>
      </p:sp>
      <p:sp>
        <p:nvSpPr>
          <p:cNvPr id="3" name="内容占位符 2"/>
          <p:cNvSpPr>
            <a:spLocks noGrp="1"/>
          </p:cNvSpPr>
          <p:nvPr>
            <p:ph idx="1"/>
          </p:nvPr>
        </p:nvSpPr>
        <p:spPr/>
        <p:txBody>
          <a:bodyPr/>
          <a:lstStyle/>
          <a:p>
            <a:r>
              <a:rPr lang="en-US" altLang="zh-CN" dirty="0"/>
              <a:t>F</a:t>
            </a:r>
            <a:r>
              <a:rPr lang="en-US" altLang="zh-CN" dirty="0" smtClean="0"/>
              <a:t>irst train a model by MLE on the captioning dataset</a:t>
            </a:r>
          </a:p>
          <a:p>
            <a:r>
              <a:rPr lang="en-US" altLang="zh-CN" dirty="0" smtClean="0"/>
              <a:t>Then fine-tune the model using the caption ratings dataset. To avoid overfitting during fine-tuning, add the MLE loss on the captioning dataset as a regularization term.</a:t>
            </a:r>
            <a:endParaRPr lang="zh-CN" altLang="en-US" dirty="0"/>
          </a:p>
        </p:txBody>
      </p:sp>
      <p:pic>
        <p:nvPicPr>
          <p:cNvPr id="4" name="图片 3"/>
          <p:cNvPicPr>
            <a:picLocks noChangeAspect="1"/>
          </p:cNvPicPr>
          <p:nvPr/>
        </p:nvPicPr>
        <p:blipFill>
          <a:blip r:embed="rId2"/>
          <a:stretch>
            <a:fillRect/>
          </a:stretch>
        </p:blipFill>
        <p:spPr>
          <a:xfrm>
            <a:off x="2495212" y="3862747"/>
            <a:ext cx="7201576" cy="552233"/>
          </a:xfrm>
          <a:prstGeom prst="rect">
            <a:avLst/>
          </a:prstGeom>
        </p:spPr>
      </p:pic>
    </p:spTree>
    <p:extLst>
      <p:ext uri="{BB962C8B-B14F-4D97-AF65-F5344CB8AC3E}">
        <p14:creationId xmlns:p14="http://schemas.microsoft.com/office/powerpoint/2010/main" val="281213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Comparing</a:t>
            </a:r>
            <a:endParaRPr lang="zh-CN" altLang="en-US" dirty="0"/>
          </a:p>
        </p:txBody>
      </p:sp>
      <p:pic>
        <p:nvPicPr>
          <p:cNvPr id="4" name="内容占位符 3"/>
          <p:cNvPicPr>
            <a:picLocks noGrp="1" noChangeAspect="1"/>
          </p:cNvPicPr>
          <p:nvPr>
            <p:ph idx="1"/>
          </p:nvPr>
        </p:nvPicPr>
        <p:blipFill>
          <a:blip r:embed="rId3"/>
          <a:stretch>
            <a:fillRect/>
          </a:stretch>
        </p:blipFill>
        <p:spPr>
          <a:xfrm>
            <a:off x="838200" y="1968925"/>
            <a:ext cx="10515600" cy="4064737"/>
          </a:xfrm>
          <a:prstGeom prst="rect">
            <a:avLst/>
          </a:prstGeom>
        </p:spPr>
      </p:pic>
    </p:spTree>
    <p:extLst>
      <p:ext uri="{BB962C8B-B14F-4D97-AF65-F5344CB8AC3E}">
        <p14:creationId xmlns:p14="http://schemas.microsoft.com/office/powerpoint/2010/main" val="180413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92326"/>
            <a:ext cx="3819526" cy="1325563"/>
          </a:xfrm>
        </p:spPr>
        <p:txBody>
          <a:bodyPr/>
          <a:lstStyle/>
          <a:p>
            <a:pPr algn="ctr"/>
            <a:r>
              <a:rPr lang="en-US" altLang="zh-CN" b="1" dirty="0" smtClean="0"/>
              <a:t>Experiment</a:t>
            </a:r>
            <a:endParaRPr lang="zh-CN" altLang="en-US" b="1" dirty="0"/>
          </a:p>
        </p:txBody>
      </p:sp>
      <p:pic>
        <p:nvPicPr>
          <p:cNvPr id="4" name="图片 3"/>
          <p:cNvPicPr>
            <a:picLocks noChangeAspect="1"/>
          </p:cNvPicPr>
          <p:nvPr/>
        </p:nvPicPr>
        <p:blipFill>
          <a:blip r:embed="rId2"/>
          <a:stretch>
            <a:fillRect/>
          </a:stretch>
        </p:blipFill>
        <p:spPr>
          <a:xfrm>
            <a:off x="5709585" y="93462"/>
            <a:ext cx="5067739" cy="6561389"/>
          </a:xfrm>
          <a:prstGeom prst="rect">
            <a:avLst/>
          </a:prstGeom>
        </p:spPr>
      </p:pic>
    </p:spTree>
    <p:extLst>
      <p:ext uri="{BB962C8B-B14F-4D97-AF65-F5344CB8AC3E}">
        <p14:creationId xmlns:p14="http://schemas.microsoft.com/office/powerpoint/2010/main" val="2994539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1296</Words>
  <Application>Microsoft Office PowerPoint</Application>
  <PresentationFormat>宽屏</PresentationFormat>
  <Paragraphs>57</Paragraphs>
  <Slides>14</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Reinforcing an Image Caption Generator Using Off-Line Human Feedback</vt:lpstr>
      <vt:lpstr>Handcrafted evaluation metrics</vt:lpstr>
      <vt:lpstr>Handcrafted evaluation metrics</vt:lpstr>
      <vt:lpstr>Human ratings</vt:lpstr>
      <vt:lpstr>Methods</vt:lpstr>
      <vt:lpstr>Methods</vt:lpstr>
      <vt:lpstr>Train</vt:lpstr>
      <vt:lpstr>Comparing</vt:lpstr>
      <vt:lpstr>Experiment</vt:lpstr>
      <vt:lpstr>Experiment</vt:lpstr>
      <vt:lpstr>Evaluations</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Reinforcing an Image Caption Generator Using Off-Line Human Feedback</dc:title>
  <dc:creator>李彤</dc:creator>
  <cp:lastModifiedBy>李彤</cp:lastModifiedBy>
  <cp:revision>83</cp:revision>
  <dcterms:created xsi:type="dcterms:W3CDTF">2020-04-18T05:57:37Z</dcterms:created>
  <dcterms:modified xsi:type="dcterms:W3CDTF">2020-04-20T12:02:35Z</dcterms:modified>
</cp:coreProperties>
</file>