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68" r:id="rId5"/>
    <p:sldId id="271" r:id="rId6"/>
    <p:sldId id="272" r:id="rId7"/>
    <p:sldId id="273" r:id="rId8"/>
    <p:sldId id="274" r:id="rId9"/>
    <p:sldId id="275" r:id="rId10"/>
    <p:sldId id="266" r:id="rId11"/>
    <p:sldId id="277" r:id="rId12"/>
    <p:sldId id="27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1379" autoAdjust="0"/>
  </p:normalViewPr>
  <p:slideViewPr>
    <p:cSldViewPr snapToGrid="0">
      <p:cViewPr varScale="1">
        <p:scale>
          <a:sx n="80" d="100"/>
          <a:sy n="80"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4CFCD-A913-45F7-861F-C01897F7FB27}" type="datetimeFigureOut">
              <a:rPr lang="zh-CN" altLang="en-US" smtClean="0"/>
              <a:t>2020/6/24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038B3-BB44-462A-976A-966BB6A3219F}" type="slidenum">
              <a:rPr lang="zh-CN" altLang="en-US" smtClean="0"/>
              <a:t>‹#›</a:t>
            </a:fld>
            <a:endParaRPr lang="zh-CN" altLang="en-US"/>
          </a:p>
        </p:txBody>
      </p:sp>
    </p:spTree>
    <p:extLst>
      <p:ext uri="{BB962C8B-B14F-4D97-AF65-F5344CB8AC3E}">
        <p14:creationId xmlns:p14="http://schemas.microsoft.com/office/powerpoint/2010/main" val="333886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Internal Covariate Shift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ICS</a:t>
            </a:r>
            <a:r>
              <a:rPr lang="zh-CN" altLang="zh-CN" sz="1200" kern="1200" dirty="0" smtClean="0">
                <a:solidFill>
                  <a:schemeClr val="tx1"/>
                </a:solidFill>
                <a:effectLst/>
                <a:latin typeface="+mn-lt"/>
                <a:ea typeface="+mn-ea"/>
                <a:cs typeface="+mn-cs"/>
              </a:rPr>
              <a:t>）问题：在训练过程中，由于网络参数的变化，当</a:t>
            </a:r>
            <a:r>
              <a:rPr lang="en-US" altLang="zh-CN" sz="1200" kern="1200" dirty="0" smtClean="0">
                <a:solidFill>
                  <a:schemeClr val="tx1"/>
                </a:solidFill>
                <a:effectLst/>
                <a:latin typeface="+mn-lt"/>
                <a:ea typeface="+mn-ea"/>
                <a:cs typeface="+mn-cs"/>
              </a:rPr>
              <a:t>query</a:t>
            </a:r>
            <a:r>
              <a:rPr lang="zh-CN" altLang="zh-CN" sz="1200" kern="1200" dirty="0" smtClean="0">
                <a:solidFill>
                  <a:schemeClr val="tx1"/>
                </a:solidFill>
                <a:effectLst/>
                <a:latin typeface="+mn-lt"/>
                <a:ea typeface="+mn-ea"/>
                <a:cs typeface="+mn-cs"/>
              </a:rPr>
              <a:t>的分布发生变化时，</a:t>
            </a:r>
            <a:r>
              <a:rPr lang="zh-CN" altLang="en-US" sz="1200" kern="1200" dirty="0" smtClean="0">
                <a:solidFill>
                  <a:schemeClr val="tx1"/>
                </a:solidFill>
                <a:effectLst/>
                <a:latin typeface="+mn-lt"/>
                <a:ea typeface="+mn-ea"/>
                <a:cs typeface="+mn-cs"/>
              </a:rPr>
              <a:t>该层的输出的分布会发生变化</a:t>
            </a:r>
            <a:r>
              <a:rPr lang="zh-CN" altLang="zh-CN" sz="1200" kern="1200" dirty="0" smtClean="0">
                <a:solidFill>
                  <a:schemeClr val="tx1"/>
                </a:solidFill>
                <a:effectLst/>
                <a:latin typeface="+mn-lt"/>
                <a:ea typeface="+mn-ea"/>
                <a:cs typeface="+mn-cs"/>
              </a:rPr>
              <a:t>，也就是说，随后的层必须不断适应新的输入分布，因此，</a:t>
            </a:r>
            <a:r>
              <a:rPr lang="en-US" altLang="zh-CN" sz="1200" kern="1200" dirty="0" smtClean="0">
                <a:solidFill>
                  <a:schemeClr val="tx1"/>
                </a:solidFill>
                <a:effectLst/>
                <a:latin typeface="+mn-lt"/>
                <a:ea typeface="+mn-ea"/>
                <a:cs typeface="+mn-cs"/>
              </a:rPr>
              <a:t>SA</a:t>
            </a:r>
            <a:r>
              <a:rPr lang="zh-CN" altLang="zh-CN" sz="1200" kern="1200" dirty="0" smtClean="0">
                <a:solidFill>
                  <a:schemeClr val="tx1"/>
                </a:solidFill>
                <a:effectLst/>
                <a:latin typeface="+mn-lt"/>
                <a:ea typeface="+mn-ea"/>
                <a:cs typeface="+mn-cs"/>
              </a:rPr>
              <a:t>可能无法有效地学习。</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、无法建模输入元素之间的几何关系，但是图片中的物体之间是有几何关系的，并且这种内在的关系有利于对视觉信息进行推理，对理解图片内容有很大帮助。在</a:t>
            </a:r>
            <a:r>
              <a:rPr lang="en-US" altLang="zh-CN" sz="1200" kern="1200" dirty="0" smtClean="0">
                <a:solidFill>
                  <a:schemeClr val="tx1"/>
                </a:solidFill>
                <a:effectLst/>
                <a:latin typeface="+mn-lt"/>
                <a:ea typeface="+mn-ea"/>
                <a:cs typeface="+mn-cs"/>
              </a:rPr>
              <a:t>NLP</a:t>
            </a:r>
            <a:r>
              <a:rPr lang="zh-CN" altLang="zh-CN" sz="1200" kern="1200" dirty="0" smtClean="0">
                <a:solidFill>
                  <a:schemeClr val="tx1"/>
                </a:solidFill>
                <a:effectLst/>
                <a:latin typeface="+mn-lt"/>
                <a:ea typeface="+mn-ea"/>
                <a:cs typeface="+mn-cs"/>
              </a:rPr>
              <a:t>中，对于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维的句子来说，</a:t>
            </a:r>
            <a:r>
              <a:rPr lang="en-US" altLang="zh-CN" sz="1200" kern="1200" dirty="0" smtClean="0">
                <a:solidFill>
                  <a:schemeClr val="tx1"/>
                </a:solidFill>
                <a:effectLst/>
                <a:latin typeface="+mn-lt"/>
                <a:ea typeface="+mn-ea"/>
                <a:cs typeface="+mn-cs"/>
              </a:rPr>
              <a:t>SA</a:t>
            </a:r>
            <a:r>
              <a:rPr lang="zh-CN" altLang="zh-CN" sz="1200" kern="1200" dirty="0" smtClean="0">
                <a:solidFill>
                  <a:schemeClr val="tx1"/>
                </a:solidFill>
                <a:effectLst/>
                <a:latin typeface="+mn-lt"/>
                <a:ea typeface="+mn-ea"/>
                <a:cs typeface="+mn-cs"/>
              </a:rPr>
              <a:t>将元素在序列中的绝对位置的表示添加到输入的每个元素中来建模位置关系，但是这对于</a:t>
            </a:r>
            <a:r>
              <a:rPr lang="en-US" altLang="zh-CN" sz="1200" kern="1200" dirty="0" smtClean="0">
                <a:solidFill>
                  <a:schemeClr val="tx1"/>
                </a:solidFill>
                <a:effectLst/>
                <a:latin typeface="+mn-lt"/>
                <a:ea typeface="+mn-ea"/>
                <a:cs typeface="+mn-cs"/>
              </a:rPr>
              <a:t>image captioning</a:t>
            </a:r>
            <a:r>
              <a:rPr lang="zh-CN" altLang="zh-CN" sz="1200" kern="1200" dirty="0" smtClean="0">
                <a:solidFill>
                  <a:schemeClr val="tx1"/>
                </a:solidFill>
                <a:effectLst/>
                <a:latin typeface="+mn-lt"/>
                <a:ea typeface="+mn-ea"/>
                <a:cs typeface="+mn-cs"/>
              </a:rPr>
              <a:t>是不适用的，因为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维的几何关系很难通过绝对位置来推断。</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为此，作者提出</a:t>
            </a:r>
            <a:r>
              <a:rPr lang="en-US" altLang="zh-CN" sz="1200" kern="1200" dirty="0" smtClean="0">
                <a:solidFill>
                  <a:schemeClr val="tx1"/>
                </a:solidFill>
                <a:effectLst/>
                <a:latin typeface="+mn-lt"/>
                <a:ea typeface="+mn-ea"/>
                <a:cs typeface="+mn-cs"/>
              </a:rPr>
              <a:t>Normalized Self-Attention (NSA)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Geometry-aware Self-Attention (GSA)</a:t>
            </a:r>
            <a:r>
              <a:rPr lang="zh-CN" altLang="zh-CN" sz="1200" kern="1200" dirty="0" smtClean="0">
                <a:solidFill>
                  <a:schemeClr val="tx1"/>
                </a:solidFill>
                <a:effectLst/>
                <a:latin typeface="+mn-lt"/>
                <a:ea typeface="+mn-ea"/>
                <a:cs typeface="+mn-cs"/>
              </a:rPr>
              <a:t>分别解决以上两个问题，并把它们组合起来构建</a:t>
            </a:r>
            <a:r>
              <a:rPr lang="en-US" altLang="zh-CN" sz="1200" kern="1200" dirty="0" smtClean="0">
                <a:solidFill>
                  <a:schemeClr val="tx1"/>
                </a:solidFill>
                <a:effectLst/>
                <a:latin typeface="+mn-lt"/>
                <a:ea typeface="+mn-ea"/>
                <a:cs typeface="+mn-cs"/>
              </a:rPr>
              <a:t>NG-SAN</a:t>
            </a:r>
            <a:r>
              <a:rPr lang="zh-CN" altLang="zh-CN" sz="1200" kern="1200" dirty="0" smtClean="0">
                <a:solidFill>
                  <a:schemeClr val="tx1"/>
                </a:solidFill>
                <a:effectLst/>
                <a:latin typeface="+mn-lt"/>
                <a:ea typeface="+mn-ea"/>
                <a:cs typeface="+mn-cs"/>
              </a:rPr>
              <a:t>代替</a:t>
            </a:r>
            <a:r>
              <a:rPr lang="en-US" altLang="zh-CN" sz="1200" kern="1200" dirty="0" smtClean="0">
                <a:solidFill>
                  <a:schemeClr val="tx1"/>
                </a:solidFill>
                <a:effectLst/>
                <a:latin typeface="+mn-lt"/>
                <a:ea typeface="+mn-ea"/>
                <a:cs typeface="+mn-cs"/>
              </a:rPr>
              <a:t>self-attention</a:t>
            </a:r>
            <a:r>
              <a:rPr lang="zh-CN" altLang="zh-CN" sz="1200" kern="1200" dirty="0" smtClean="0">
                <a:solidFill>
                  <a:schemeClr val="tx1"/>
                </a:solidFill>
                <a:effectLst/>
                <a:latin typeface="+mn-lt"/>
                <a:ea typeface="+mn-ea"/>
                <a:cs typeface="+mn-cs"/>
              </a:rPr>
              <a:t>网络的编码器中的原始的</a:t>
            </a:r>
            <a:r>
              <a:rPr lang="en-US" altLang="zh-CN" sz="1200" kern="1200" dirty="0" smtClean="0">
                <a:solidFill>
                  <a:schemeClr val="tx1"/>
                </a:solidFill>
                <a:effectLst/>
                <a:latin typeface="+mn-lt"/>
                <a:ea typeface="+mn-ea"/>
                <a:cs typeface="+mn-cs"/>
              </a:rPr>
              <a:t>SA</a:t>
            </a:r>
            <a:r>
              <a:rPr lang="zh-CN" altLang="zh-CN" sz="1200" kern="1200" dirty="0" smtClean="0">
                <a:solidFill>
                  <a:schemeClr val="tx1"/>
                </a:solidFill>
                <a:effectLst/>
                <a:latin typeface="+mn-lt"/>
                <a:ea typeface="+mn-ea"/>
                <a:cs typeface="+mn-cs"/>
              </a:rPr>
              <a:t>模块。</a:t>
            </a:r>
          </a:p>
          <a:p>
            <a:endParaRPr lang="zh-CN" altLang="en-US" dirty="0"/>
          </a:p>
        </p:txBody>
      </p:sp>
      <p:sp>
        <p:nvSpPr>
          <p:cNvPr id="4" name="灯片编号占位符 3"/>
          <p:cNvSpPr>
            <a:spLocks noGrp="1"/>
          </p:cNvSpPr>
          <p:nvPr>
            <p:ph type="sldNum" sz="quarter" idx="10"/>
          </p:nvPr>
        </p:nvSpPr>
        <p:spPr/>
        <p:txBody>
          <a:bodyPr/>
          <a:lstStyle/>
          <a:p>
            <a:fld id="{2B9038B3-BB44-462A-976A-966BB6A3219F}" type="slidenum">
              <a:rPr lang="zh-CN" altLang="en-US" smtClean="0"/>
              <a:t>4</a:t>
            </a:fld>
            <a:endParaRPr lang="zh-CN" altLang="en-US"/>
          </a:p>
        </p:txBody>
      </p:sp>
    </p:spTree>
    <p:extLst>
      <p:ext uri="{BB962C8B-B14F-4D97-AF65-F5344CB8AC3E}">
        <p14:creationId xmlns:p14="http://schemas.microsoft.com/office/powerpoint/2010/main" val="267035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再次回顾</a:t>
                </a:r>
                <a:r>
                  <a:rPr lang="en-US" altLang="zh-CN" sz="1200" kern="1200" dirty="0" smtClean="0">
                    <a:solidFill>
                      <a:schemeClr val="tx1"/>
                    </a:solidFill>
                    <a:effectLst/>
                    <a:latin typeface="+mn-lt"/>
                    <a:ea typeface="+mn-ea"/>
                    <a:cs typeface="+mn-cs"/>
                  </a:rPr>
                  <a:t>self-attention</a:t>
                </a:r>
                <a:r>
                  <a:rPr lang="zh-CN" altLang="zh-CN" sz="1200" kern="1200" dirty="0" smtClean="0">
                    <a:solidFill>
                      <a:schemeClr val="tx1"/>
                    </a:solidFill>
                    <a:effectLst/>
                    <a:latin typeface="+mn-lt"/>
                    <a:ea typeface="+mn-ea"/>
                    <a:cs typeface="+mn-cs"/>
                  </a:rPr>
                  <a:t>中注意力权重的计算</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可以认为</a:t>
                </a:r>
                <a:r>
                  <a:rPr lang="zh-CN" altLang="en-US" sz="1200" kern="1200" dirty="0" smtClean="0">
                    <a:solidFill>
                      <a:schemeClr val="tx1"/>
                    </a:solidFill>
                    <a:effectLst/>
                    <a:latin typeface="+mn-lt"/>
                    <a:ea typeface="+mn-ea"/>
                    <a:cs typeface="+mn-cs"/>
                  </a:rPr>
                  <a:t>这是</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经过两次线性映射，然后在通过一个</a:t>
                </a:r>
                <a:r>
                  <a:rPr lang="en-US" altLang="zh-CN" sz="1200" kern="1200" dirty="0" err="1" smtClean="0">
                    <a:solidFill>
                      <a:schemeClr val="tx1"/>
                    </a:solidFill>
                    <a:effectLst/>
                    <a:latin typeface="+mn-lt"/>
                    <a:ea typeface="+mn-ea"/>
                    <a:cs typeface="+mn-cs"/>
                  </a:rPr>
                  <a:t>softmax</a:t>
                </a:r>
                <a:r>
                  <a:rPr lang="zh-CN" altLang="zh-CN" sz="1200" kern="1200" dirty="0" smtClean="0">
                    <a:solidFill>
                      <a:schemeClr val="tx1"/>
                    </a:solidFill>
                    <a:effectLst/>
                    <a:latin typeface="+mn-lt"/>
                    <a:ea typeface="+mn-ea"/>
                    <a:cs typeface="+mn-cs"/>
                  </a:rPr>
                  <a:t>层，因此上式可以重写</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其中参数</a:t>
                </a:r>
                <a14:m>
                  <m:oMath xmlns:m="http://schemas.openxmlformats.org/officeDocument/2006/math">
                    <m:r>
                      <m:rPr>
                        <m:sty m:val="p"/>
                      </m:rPr>
                      <a:rPr lang="en-US" altLang="zh-CN" sz="1200" kern="1200">
                        <a:solidFill>
                          <a:schemeClr val="tx1"/>
                        </a:solidFill>
                        <a:effectLst/>
                        <a:latin typeface="+mn-lt"/>
                        <a:ea typeface="+mn-ea"/>
                        <a:cs typeface="+mn-cs"/>
                      </a:rPr>
                      <m:t>Θ</m:t>
                    </m:r>
                  </m:oMath>
                </a14:m>
                <a:r>
                  <a:rPr lang="zh-CN" altLang="zh-CN" sz="1200" kern="1200" dirty="0">
                    <a:solidFill>
                      <a:schemeClr val="tx1"/>
                    </a:solidFill>
                    <a:effectLst/>
                    <a:latin typeface="+mn-lt"/>
                    <a:ea typeface="+mn-ea"/>
                    <a:cs typeface="+mn-cs"/>
                  </a:rPr>
                  <a:t>是基于</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动态计算。从这个角度，</a:t>
                </a:r>
                <a:r>
                  <a:rPr lang="en-US" altLang="zh-CN" sz="1200" kern="1200" dirty="0">
                    <a:solidFill>
                      <a:schemeClr val="tx1"/>
                    </a:solidFill>
                    <a:effectLst/>
                    <a:latin typeface="+mn-lt"/>
                    <a:ea typeface="+mn-ea"/>
                    <a:cs typeface="+mn-cs"/>
                  </a:rPr>
                  <a:t>SA</a:t>
                </a:r>
                <a:r>
                  <a:rPr lang="zh-CN" altLang="zh-CN" sz="1200" kern="1200" dirty="0">
                    <a:solidFill>
                      <a:schemeClr val="tx1"/>
                    </a:solidFill>
                    <a:effectLst/>
                    <a:latin typeface="+mn-lt"/>
                    <a:ea typeface="+mn-ea"/>
                    <a:cs typeface="+mn-cs"/>
                  </a:rPr>
                  <a:t>会受到</a:t>
                </a:r>
                <a:r>
                  <a:rPr lang="en-US" altLang="zh-CN" sz="1200" kern="1200" dirty="0">
                    <a:solidFill>
                      <a:schemeClr val="tx1"/>
                    </a:solidFill>
                    <a:effectLst/>
                    <a:latin typeface="+mn-lt"/>
                    <a:ea typeface="+mn-ea"/>
                    <a:cs typeface="+mn-cs"/>
                  </a:rPr>
                  <a:t>ICS</a:t>
                </a:r>
                <a:r>
                  <a:rPr lang="zh-CN" altLang="zh-CN" sz="1200" kern="1200" dirty="0">
                    <a:solidFill>
                      <a:schemeClr val="tx1"/>
                    </a:solidFill>
                    <a:effectLst/>
                    <a:latin typeface="+mn-lt"/>
                    <a:ea typeface="+mn-ea"/>
                    <a:cs typeface="+mn-cs"/>
                  </a:rPr>
                  <a:t>问题的影响，也就是当输入</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的分布由于训练过程中网络参数的变化而发生变化时，下一层的参数</a:t>
                </a:r>
                <a14:m>
                  <m:oMath xmlns:m="http://schemas.openxmlformats.org/officeDocument/2006/math">
                    <m:r>
                      <m:rPr>
                        <m:sty m:val="p"/>
                      </m:rPr>
                      <a:rPr lang="en-US" altLang="zh-CN" sz="1200" kern="1200">
                        <a:solidFill>
                          <a:schemeClr val="tx1"/>
                        </a:solidFill>
                        <a:effectLst/>
                        <a:latin typeface="+mn-lt"/>
                        <a:ea typeface="+mn-ea"/>
                        <a:cs typeface="+mn-cs"/>
                      </a:rPr>
                      <m:t>Θ</m:t>
                    </m:r>
                  </m:oMath>
                </a14:m>
                <a:r>
                  <a:rPr lang="zh-CN" altLang="zh-CN" sz="1200" kern="1200" dirty="0">
                    <a:solidFill>
                      <a:schemeClr val="tx1"/>
                    </a:solidFill>
                    <a:effectLst/>
                    <a:latin typeface="+mn-lt"/>
                    <a:ea typeface="+mn-ea"/>
                    <a:cs typeface="+mn-cs"/>
                  </a:rPr>
                  <a:t>需要不断适应新的输入分布，因此，</a:t>
                </a:r>
                <a:r>
                  <a:rPr lang="en-US" altLang="zh-CN" sz="1200" kern="1200" dirty="0">
                    <a:solidFill>
                      <a:schemeClr val="tx1"/>
                    </a:solidFill>
                    <a:effectLst/>
                    <a:latin typeface="+mn-lt"/>
                    <a:ea typeface="+mn-ea"/>
                    <a:cs typeface="+mn-cs"/>
                  </a:rPr>
                  <a:t>SA</a:t>
                </a:r>
                <a:r>
                  <a:rPr lang="zh-CN" altLang="zh-CN" sz="1200" kern="1200" dirty="0">
                    <a:solidFill>
                      <a:schemeClr val="tx1"/>
                    </a:solidFill>
                    <a:effectLst/>
                    <a:latin typeface="+mn-lt"/>
                    <a:ea typeface="+mn-ea"/>
                    <a:cs typeface="+mn-cs"/>
                  </a:rPr>
                  <a:t>可能无法有效地学习。所以，解决</a:t>
                </a:r>
                <a:r>
                  <a:rPr lang="en-US" altLang="zh-CN" sz="1200" kern="1200" dirty="0">
                    <a:solidFill>
                      <a:schemeClr val="tx1"/>
                    </a:solidFill>
                    <a:effectLst/>
                    <a:latin typeface="+mn-lt"/>
                    <a:ea typeface="+mn-ea"/>
                    <a:cs typeface="+mn-cs"/>
                  </a:rPr>
                  <a:t>ICS</a:t>
                </a:r>
                <a:r>
                  <a:rPr lang="zh-CN" altLang="zh-CN" sz="1200" kern="1200" dirty="0">
                    <a:solidFill>
                      <a:schemeClr val="tx1"/>
                    </a:solidFill>
                    <a:effectLst/>
                    <a:latin typeface="+mn-lt"/>
                    <a:ea typeface="+mn-ea"/>
                    <a:cs typeface="+mn-cs"/>
                  </a:rPr>
                  <a:t>问题，有利于</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的分布随时间推移而保持固定，这样</a:t>
                </a:r>
                <a14:m>
                  <m:oMath xmlns:m="http://schemas.openxmlformats.org/officeDocument/2006/math">
                    <m:r>
                      <m:rPr>
                        <m:sty m:val="p"/>
                      </m:rPr>
                      <a:rPr lang="en-US" altLang="zh-CN" sz="1200" kern="1200">
                        <a:solidFill>
                          <a:schemeClr val="tx1"/>
                        </a:solidFill>
                        <a:effectLst/>
                        <a:latin typeface="+mn-lt"/>
                        <a:ea typeface="+mn-ea"/>
                        <a:cs typeface="+mn-cs"/>
                      </a:rPr>
                      <m:t>Θ</m:t>
                    </m:r>
                  </m:oMath>
                </a14:m>
                <a:r>
                  <a:rPr lang="zh-CN" altLang="zh-CN" sz="1200" kern="1200" dirty="0">
                    <a:solidFill>
                      <a:schemeClr val="tx1"/>
                    </a:solidFill>
                    <a:effectLst/>
                    <a:latin typeface="+mn-lt"/>
                    <a:ea typeface="+mn-ea"/>
                    <a:cs typeface="+mn-cs"/>
                  </a:rPr>
                  <a:t>就不需要为弥补</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分布的变化而进行调整。这可以通过在</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上执行标准化来实现。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再次回顾</a:t>
                </a:r>
                <a:r>
                  <a:rPr lang="en-US" altLang="zh-CN" sz="1200" kern="1200" dirty="0" smtClean="0">
                    <a:solidFill>
                      <a:schemeClr val="tx1"/>
                    </a:solidFill>
                    <a:effectLst/>
                    <a:latin typeface="+mn-lt"/>
                    <a:ea typeface="+mn-ea"/>
                    <a:cs typeface="+mn-cs"/>
                  </a:rPr>
                  <a:t>self-attention</a:t>
                </a:r>
                <a:r>
                  <a:rPr lang="zh-CN" altLang="zh-CN" sz="1200" kern="1200" dirty="0" smtClean="0">
                    <a:solidFill>
                      <a:schemeClr val="tx1"/>
                    </a:solidFill>
                    <a:effectLst/>
                    <a:latin typeface="+mn-lt"/>
                    <a:ea typeface="+mn-ea"/>
                    <a:cs typeface="+mn-cs"/>
                  </a:rPr>
                  <a:t>中注意力权重的计算</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可以认为</a:t>
                </a:r>
                <a:r>
                  <a:rPr lang="zh-CN" altLang="en-US" sz="1200" kern="1200" dirty="0" smtClean="0">
                    <a:solidFill>
                      <a:schemeClr val="tx1"/>
                    </a:solidFill>
                    <a:effectLst/>
                    <a:latin typeface="+mn-lt"/>
                    <a:ea typeface="+mn-ea"/>
                    <a:cs typeface="+mn-cs"/>
                  </a:rPr>
                  <a:t>这是</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经过两次线性映射，然后在通过一个</a:t>
                </a:r>
                <a:r>
                  <a:rPr lang="en-US" altLang="zh-CN" sz="1200" kern="1200" dirty="0" err="1" smtClean="0">
                    <a:solidFill>
                      <a:schemeClr val="tx1"/>
                    </a:solidFill>
                    <a:effectLst/>
                    <a:latin typeface="+mn-lt"/>
                    <a:ea typeface="+mn-ea"/>
                    <a:cs typeface="+mn-cs"/>
                  </a:rPr>
                  <a:t>softmax</a:t>
                </a:r>
                <a:r>
                  <a:rPr lang="zh-CN" altLang="zh-CN" sz="1200" kern="1200" dirty="0" smtClean="0">
                    <a:solidFill>
                      <a:schemeClr val="tx1"/>
                    </a:solidFill>
                    <a:effectLst/>
                    <a:latin typeface="+mn-lt"/>
                    <a:ea typeface="+mn-ea"/>
                    <a:cs typeface="+mn-cs"/>
                  </a:rPr>
                  <a:t>层，因此上式可以重写</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其中参数</a:t>
                </a:r>
                <a:r>
                  <a:rPr lang="en-US" altLang="zh-CN" sz="1200" i="0" kern="120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是基于</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动态计算。从这个角度，</a:t>
                </a:r>
                <a:r>
                  <a:rPr lang="en-US" altLang="zh-CN" sz="1200" kern="1200" dirty="0">
                    <a:solidFill>
                      <a:schemeClr val="tx1"/>
                    </a:solidFill>
                    <a:effectLst/>
                    <a:latin typeface="+mn-lt"/>
                    <a:ea typeface="+mn-ea"/>
                    <a:cs typeface="+mn-cs"/>
                  </a:rPr>
                  <a:t>SA</a:t>
                </a:r>
                <a:r>
                  <a:rPr lang="zh-CN" altLang="zh-CN" sz="1200" kern="1200" dirty="0">
                    <a:solidFill>
                      <a:schemeClr val="tx1"/>
                    </a:solidFill>
                    <a:effectLst/>
                    <a:latin typeface="+mn-lt"/>
                    <a:ea typeface="+mn-ea"/>
                    <a:cs typeface="+mn-cs"/>
                  </a:rPr>
                  <a:t>会受到</a:t>
                </a:r>
                <a:r>
                  <a:rPr lang="en-US" altLang="zh-CN" sz="1200" kern="1200" dirty="0">
                    <a:solidFill>
                      <a:schemeClr val="tx1"/>
                    </a:solidFill>
                    <a:effectLst/>
                    <a:latin typeface="+mn-lt"/>
                    <a:ea typeface="+mn-ea"/>
                    <a:cs typeface="+mn-cs"/>
                  </a:rPr>
                  <a:t>ICS</a:t>
                </a:r>
                <a:r>
                  <a:rPr lang="zh-CN" altLang="zh-CN" sz="1200" kern="1200" dirty="0">
                    <a:solidFill>
                      <a:schemeClr val="tx1"/>
                    </a:solidFill>
                    <a:effectLst/>
                    <a:latin typeface="+mn-lt"/>
                    <a:ea typeface="+mn-ea"/>
                    <a:cs typeface="+mn-cs"/>
                  </a:rPr>
                  <a:t>问题的影响，也就是当输入</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的分布由于训练过程中网络参数的变化而发生变化时，下一层的参数</a:t>
                </a:r>
                <a:r>
                  <a:rPr lang="en-US" altLang="zh-CN" sz="1200" i="0" kern="120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需要不断适应新的输入分布，因此，</a:t>
                </a:r>
                <a:r>
                  <a:rPr lang="en-US" altLang="zh-CN" sz="1200" kern="1200" dirty="0">
                    <a:solidFill>
                      <a:schemeClr val="tx1"/>
                    </a:solidFill>
                    <a:effectLst/>
                    <a:latin typeface="+mn-lt"/>
                    <a:ea typeface="+mn-ea"/>
                    <a:cs typeface="+mn-cs"/>
                  </a:rPr>
                  <a:t>SA</a:t>
                </a:r>
                <a:r>
                  <a:rPr lang="zh-CN" altLang="zh-CN" sz="1200" kern="1200" dirty="0">
                    <a:solidFill>
                      <a:schemeClr val="tx1"/>
                    </a:solidFill>
                    <a:effectLst/>
                    <a:latin typeface="+mn-lt"/>
                    <a:ea typeface="+mn-ea"/>
                    <a:cs typeface="+mn-cs"/>
                  </a:rPr>
                  <a:t>可能无法有效地学习。所以，解决</a:t>
                </a:r>
                <a:r>
                  <a:rPr lang="en-US" altLang="zh-CN" sz="1200" kern="1200" dirty="0">
                    <a:solidFill>
                      <a:schemeClr val="tx1"/>
                    </a:solidFill>
                    <a:effectLst/>
                    <a:latin typeface="+mn-lt"/>
                    <a:ea typeface="+mn-ea"/>
                    <a:cs typeface="+mn-cs"/>
                  </a:rPr>
                  <a:t>ICS</a:t>
                </a:r>
                <a:r>
                  <a:rPr lang="zh-CN" altLang="zh-CN" sz="1200" kern="1200" dirty="0">
                    <a:solidFill>
                      <a:schemeClr val="tx1"/>
                    </a:solidFill>
                    <a:effectLst/>
                    <a:latin typeface="+mn-lt"/>
                    <a:ea typeface="+mn-ea"/>
                    <a:cs typeface="+mn-cs"/>
                  </a:rPr>
                  <a:t>问题，有利于</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的分布随时间推移而保持固定，这样</a:t>
                </a:r>
                <a:r>
                  <a:rPr lang="en-US" altLang="zh-CN" sz="1200" i="0" kern="1200">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就不需要为弥补</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分布的变化而进行调整。这可以通过在</a:t>
                </a:r>
                <a:r>
                  <a:rPr lang="en-US" altLang="zh-CN" sz="1200" kern="1200" dirty="0">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上执行标准化来实现。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2B9038B3-BB44-462A-976A-966BB6A3219F}" type="slidenum">
              <a:rPr lang="zh-CN" altLang="en-US" smtClean="0"/>
              <a:t>5</a:t>
            </a:fld>
            <a:endParaRPr lang="zh-CN" altLang="en-US"/>
          </a:p>
        </p:txBody>
      </p:sp>
    </p:spTree>
    <p:extLst>
      <p:ext uri="{BB962C8B-B14F-4D97-AF65-F5344CB8AC3E}">
        <p14:creationId xmlns:p14="http://schemas.microsoft.com/office/powerpoint/2010/main" val="88021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6</a:t>
            </a:fld>
            <a:endParaRPr lang="zh-CN" altLang="en-US"/>
          </a:p>
        </p:txBody>
      </p:sp>
    </p:spTree>
    <p:extLst>
      <p:ext uri="{BB962C8B-B14F-4D97-AF65-F5344CB8AC3E}">
        <p14:creationId xmlns:p14="http://schemas.microsoft.com/office/powerpoint/2010/main" val="141926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φ是几何注意力函数，输出一个</a:t>
            </a:r>
            <a:r>
              <a:rPr lang="en-US" altLang="zh-CN" sz="1200" kern="1200" dirty="0" smtClean="0">
                <a:solidFill>
                  <a:schemeClr val="tx1"/>
                </a:solidFill>
                <a:effectLst/>
                <a:latin typeface="+mn-lt"/>
                <a:ea typeface="+mn-ea"/>
                <a:cs typeface="+mn-cs"/>
              </a:rPr>
              <a:t>N*N</a:t>
            </a:r>
            <a:r>
              <a:rPr lang="zh-CN" altLang="zh-CN" sz="1200" kern="1200" dirty="0" smtClean="0">
                <a:solidFill>
                  <a:schemeClr val="tx1"/>
                </a:solidFill>
                <a:effectLst/>
                <a:latin typeface="+mn-lt"/>
                <a:ea typeface="+mn-ea"/>
                <a:cs typeface="+mn-cs"/>
              </a:rPr>
              <a:t>的分数矩阵。</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是和</a:t>
            </a:r>
            <a:r>
              <a:rPr lang="en-US" altLang="zh-CN" sz="1200" kern="1200" dirty="0" smtClean="0">
                <a:solidFill>
                  <a:schemeClr val="tx1"/>
                </a:solidFill>
                <a:effectLst/>
                <a:latin typeface="+mn-lt"/>
                <a:ea typeface="+mn-ea"/>
                <a:cs typeface="+mn-cs"/>
              </a:rPr>
              <a:t>G</a:t>
            </a:r>
            <a:r>
              <a:rPr lang="zh-CN" altLang="zh-CN" sz="1200" kern="1200" dirty="0" smtClean="0">
                <a:solidFill>
                  <a:schemeClr val="tx1"/>
                </a:solidFill>
                <a:effectLst/>
                <a:latin typeface="+mn-lt"/>
                <a:ea typeface="+mn-ea"/>
                <a:cs typeface="+mn-cs"/>
              </a:rPr>
              <a:t>相同维度的</a:t>
            </a:r>
            <a:r>
              <a:rPr lang="en-US" altLang="zh-CN" sz="1200" kern="1200" dirty="0" smtClean="0">
                <a:solidFill>
                  <a:schemeClr val="tx1"/>
                </a:solidFill>
                <a:effectLst/>
                <a:latin typeface="+mn-lt"/>
                <a:ea typeface="+mn-ea"/>
                <a:cs typeface="+mn-cs"/>
              </a:rPr>
              <a:t>query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key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的计算方式相同。上式的第一项表示基于内容的权重，第二项表示几何偏差。下面介绍φ的三种选择，它们可以单独使用也可以组合使用：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7</a:t>
            </a:fld>
            <a:endParaRPr lang="zh-CN" altLang="en-US"/>
          </a:p>
        </p:txBody>
      </p:sp>
    </p:spTree>
    <p:extLst>
      <p:ext uri="{BB962C8B-B14F-4D97-AF65-F5344CB8AC3E}">
        <p14:creationId xmlns:p14="http://schemas.microsoft.com/office/powerpoint/2010/main" val="386383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8</a:t>
            </a:fld>
            <a:endParaRPr lang="zh-CN" altLang="en-US"/>
          </a:p>
        </p:txBody>
      </p:sp>
    </p:spTree>
    <p:extLst>
      <p:ext uri="{BB962C8B-B14F-4D97-AF65-F5344CB8AC3E}">
        <p14:creationId xmlns:p14="http://schemas.microsoft.com/office/powerpoint/2010/main" val="284740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9</a:t>
            </a:fld>
            <a:endParaRPr lang="zh-CN" altLang="en-US"/>
          </a:p>
        </p:txBody>
      </p:sp>
    </p:spTree>
    <p:extLst>
      <p:ext uri="{BB962C8B-B14F-4D97-AF65-F5344CB8AC3E}">
        <p14:creationId xmlns:p14="http://schemas.microsoft.com/office/powerpoint/2010/main" val="36223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33480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34214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15895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40794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9647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2933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46461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57828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12629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433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89731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0A171-21EB-4976-A3E6-D057C1539D77}" type="datetimeFigureOut">
              <a:rPr lang="zh-CN" altLang="en-US" smtClean="0"/>
              <a:t>2020/6/24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58038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8519" y="1122363"/>
            <a:ext cx="10474960" cy="2479675"/>
          </a:xfrm>
        </p:spPr>
        <p:txBody>
          <a:bodyPr>
            <a:normAutofit fontScale="90000"/>
          </a:bodyPr>
          <a:lstStyle/>
          <a:p>
            <a:r>
              <a:rPr lang="en-US" altLang="zh-CN" b="1" dirty="0"/>
              <a:t>Normalized and Geometry-Aware Self-Attention Network</a:t>
            </a:r>
            <a:br>
              <a:rPr lang="en-US" altLang="zh-CN" b="1" dirty="0"/>
            </a:br>
            <a:r>
              <a:rPr lang="en-US" altLang="zh-CN" b="1" dirty="0"/>
              <a:t>for Image Captioning</a:t>
            </a:r>
            <a:endParaRPr lang="zh-CN" altLang="en-US" dirty="0"/>
          </a:p>
        </p:txBody>
      </p:sp>
      <p:sp>
        <p:nvSpPr>
          <p:cNvPr id="3" name="副标题 2"/>
          <p:cNvSpPr>
            <a:spLocks noGrp="1"/>
          </p:cNvSpPr>
          <p:nvPr>
            <p:ph type="subTitle" idx="1"/>
          </p:nvPr>
        </p:nvSpPr>
        <p:spPr>
          <a:xfrm>
            <a:off x="1524000" y="3602038"/>
            <a:ext cx="9144000" cy="609744"/>
          </a:xfrm>
        </p:spPr>
        <p:txBody>
          <a:bodyPr>
            <a:normAutofit/>
          </a:bodyPr>
          <a:lstStyle/>
          <a:p>
            <a:r>
              <a:rPr lang="en-US" altLang="zh-CN" dirty="0" smtClean="0"/>
              <a:t>CVPR2020</a:t>
            </a:r>
            <a:endParaRPr lang="zh-CN" altLang="en-US" dirty="0"/>
          </a:p>
        </p:txBody>
      </p:sp>
      <p:pic>
        <p:nvPicPr>
          <p:cNvPr id="5" name="图片 4"/>
          <p:cNvPicPr>
            <a:picLocks noChangeAspect="1"/>
          </p:cNvPicPr>
          <p:nvPr/>
        </p:nvPicPr>
        <p:blipFill>
          <a:blip r:embed="rId2"/>
          <a:stretch>
            <a:fillRect/>
          </a:stretch>
        </p:blipFill>
        <p:spPr>
          <a:xfrm>
            <a:off x="491003" y="4146065"/>
            <a:ext cx="11209991" cy="1935648"/>
          </a:xfrm>
          <a:prstGeom prst="rect">
            <a:avLst/>
          </a:prstGeom>
        </p:spPr>
      </p:pic>
    </p:spTree>
    <p:extLst>
      <p:ext uri="{BB962C8B-B14F-4D97-AF65-F5344CB8AC3E}">
        <p14:creationId xmlns:p14="http://schemas.microsoft.com/office/powerpoint/2010/main" val="4146043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3622" y="271206"/>
            <a:ext cx="2744755" cy="679904"/>
          </a:xfrm>
        </p:spPr>
        <p:txBody>
          <a:bodyPr>
            <a:normAutofit fontScale="90000"/>
          </a:bodyPr>
          <a:lstStyle/>
          <a:p>
            <a:pPr algn="ctr"/>
            <a:r>
              <a:rPr lang="zh-CN" altLang="en-US" b="1" dirty="0" smtClean="0"/>
              <a:t>Results</a:t>
            </a:r>
            <a:endParaRPr lang="zh-CN" altLang="en-US" b="1" dirty="0"/>
          </a:p>
        </p:txBody>
      </p:sp>
      <p:pic>
        <p:nvPicPr>
          <p:cNvPr id="4" name="图片 3"/>
          <p:cNvPicPr>
            <a:picLocks noChangeAspect="1"/>
          </p:cNvPicPr>
          <p:nvPr/>
        </p:nvPicPr>
        <p:blipFill>
          <a:blip r:embed="rId2"/>
          <a:stretch>
            <a:fillRect/>
          </a:stretch>
        </p:blipFill>
        <p:spPr>
          <a:xfrm>
            <a:off x="298031" y="1177300"/>
            <a:ext cx="5456393" cy="5517358"/>
          </a:xfrm>
          <a:prstGeom prst="rect">
            <a:avLst/>
          </a:prstGeom>
        </p:spPr>
      </p:pic>
      <p:pic>
        <p:nvPicPr>
          <p:cNvPr id="7" name="图片 6"/>
          <p:cNvPicPr>
            <a:picLocks noChangeAspect="1"/>
          </p:cNvPicPr>
          <p:nvPr/>
        </p:nvPicPr>
        <p:blipFill>
          <a:blip r:embed="rId3"/>
          <a:stretch>
            <a:fillRect/>
          </a:stretch>
        </p:blipFill>
        <p:spPr>
          <a:xfrm>
            <a:off x="6242709" y="2011762"/>
            <a:ext cx="5715495" cy="3848433"/>
          </a:xfrm>
          <a:prstGeom prst="rect">
            <a:avLst/>
          </a:prstGeom>
        </p:spPr>
      </p:pic>
    </p:spTree>
    <p:extLst>
      <p:ext uri="{BB962C8B-B14F-4D97-AF65-F5344CB8AC3E}">
        <p14:creationId xmlns:p14="http://schemas.microsoft.com/office/powerpoint/2010/main" val="325977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Results</a:t>
            </a:r>
            <a:endParaRPr lang="zh-CN" altLang="en-US" dirty="0"/>
          </a:p>
        </p:txBody>
      </p:sp>
      <p:pic>
        <p:nvPicPr>
          <p:cNvPr id="7" name="内容占位符 6"/>
          <p:cNvPicPr>
            <a:picLocks noGrp="1" noChangeAspect="1"/>
          </p:cNvPicPr>
          <p:nvPr>
            <p:ph idx="1"/>
          </p:nvPr>
        </p:nvPicPr>
        <p:blipFill>
          <a:blip r:embed="rId2"/>
          <a:stretch>
            <a:fillRect/>
          </a:stretch>
        </p:blipFill>
        <p:spPr>
          <a:xfrm>
            <a:off x="3044030" y="1946838"/>
            <a:ext cx="6103940" cy="4175061"/>
          </a:xfrm>
          <a:prstGeom prst="rect">
            <a:avLst/>
          </a:prstGeom>
        </p:spPr>
      </p:pic>
    </p:spTree>
    <p:extLst>
      <p:ext uri="{BB962C8B-B14F-4D97-AF65-F5344CB8AC3E}">
        <p14:creationId xmlns:p14="http://schemas.microsoft.com/office/powerpoint/2010/main" val="267248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83038" y="1764184"/>
            <a:ext cx="6235730" cy="4505985"/>
          </a:xfrm>
          <a:prstGeom prst="rect">
            <a:avLst/>
          </a:prstGeom>
        </p:spPr>
      </p:pic>
      <p:pic>
        <p:nvPicPr>
          <p:cNvPr id="5" name="图片 4"/>
          <p:cNvPicPr>
            <a:picLocks noChangeAspect="1"/>
          </p:cNvPicPr>
          <p:nvPr/>
        </p:nvPicPr>
        <p:blipFill>
          <a:blip r:embed="rId3"/>
          <a:stretch>
            <a:fillRect/>
          </a:stretch>
        </p:blipFill>
        <p:spPr>
          <a:xfrm>
            <a:off x="6460186" y="2828353"/>
            <a:ext cx="5601185" cy="2377646"/>
          </a:xfrm>
          <a:prstGeom prst="rect">
            <a:avLst/>
          </a:prstGeom>
        </p:spPr>
      </p:pic>
    </p:spTree>
    <p:extLst>
      <p:ext uri="{BB962C8B-B14F-4D97-AF65-F5344CB8AC3E}">
        <p14:creationId xmlns:p14="http://schemas.microsoft.com/office/powerpoint/2010/main" val="13464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Preliminaries</a:t>
            </a:r>
            <a:endParaRPr lang="zh-CN" altLang="en-US" dirty="0"/>
          </a:p>
        </p:txBody>
      </p:sp>
      <p:sp>
        <p:nvSpPr>
          <p:cNvPr id="3" name="内容占位符 2"/>
          <p:cNvSpPr>
            <a:spLocks noGrp="1"/>
          </p:cNvSpPr>
          <p:nvPr>
            <p:ph idx="1"/>
          </p:nvPr>
        </p:nvSpPr>
        <p:spPr/>
        <p:txBody>
          <a:bodyPr/>
          <a:lstStyle/>
          <a:p>
            <a:r>
              <a:rPr lang="en-US" altLang="zh-CN" b="1" dirty="0"/>
              <a:t>Self-Attention (SA</a:t>
            </a:r>
            <a:r>
              <a:rPr lang="en-US" altLang="zh-CN" b="1" dirty="0" smtClean="0"/>
              <a:t>)</a:t>
            </a:r>
          </a:p>
          <a:p>
            <a:pPr marL="0" indent="0">
              <a:buNone/>
            </a:pPr>
            <a:r>
              <a:rPr lang="zh-CN" altLang="en-US" dirty="0" smtClean="0"/>
              <a:t>首先</a:t>
            </a:r>
            <a:r>
              <a:rPr lang="zh-CN" altLang="en-US" dirty="0"/>
              <a:t>将输入</a:t>
            </a:r>
            <a:r>
              <a:rPr lang="en-US" altLang="zh-CN" dirty="0"/>
              <a:t>X</a:t>
            </a:r>
            <a:r>
              <a:rPr lang="zh-CN" altLang="en-US" dirty="0"/>
              <a:t>映射为</a:t>
            </a:r>
            <a:r>
              <a:rPr lang="en-US" altLang="zh-CN" dirty="0"/>
              <a:t>query</a:t>
            </a:r>
            <a:r>
              <a:rPr lang="zh-CN" altLang="en-US" dirty="0"/>
              <a:t>（</a:t>
            </a:r>
            <a:r>
              <a:rPr lang="en-US" altLang="zh-CN" dirty="0"/>
              <a:t>Q</a:t>
            </a:r>
            <a:r>
              <a:rPr lang="zh-CN" altLang="en-US" dirty="0"/>
              <a:t>）、</a:t>
            </a:r>
            <a:r>
              <a:rPr lang="en-US" altLang="zh-CN" dirty="0"/>
              <a:t>key</a:t>
            </a:r>
            <a:r>
              <a:rPr lang="zh-CN" altLang="en-US" dirty="0"/>
              <a:t>（</a:t>
            </a:r>
            <a:r>
              <a:rPr lang="en-US" altLang="zh-CN" dirty="0"/>
              <a:t>K</a:t>
            </a:r>
            <a:r>
              <a:rPr lang="zh-CN" altLang="en-US" dirty="0"/>
              <a:t>）和</a:t>
            </a:r>
            <a:r>
              <a:rPr lang="en-US" altLang="zh-CN" dirty="0"/>
              <a:t>value</a:t>
            </a:r>
            <a:r>
              <a:rPr lang="zh-CN" altLang="en-US" dirty="0"/>
              <a:t>（</a:t>
            </a:r>
            <a:r>
              <a:rPr lang="en-US" altLang="zh-CN" dirty="0"/>
              <a:t>V</a:t>
            </a:r>
            <a:r>
              <a:rPr lang="zh-CN" altLang="en-US" dirty="0"/>
              <a:t>），之后通过</a:t>
            </a:r>
            <a:r>
              <a:rPr lang="en-US" altLang="zh-CN" dirty="0"/>
              <a:t>Q</a:t>
            </a:r>
            <a:r>
              <a:rPr lang="zh-CN" altLang="en-US" dirty="0"/>
              <a:t>和</a:t>
            </a:r>
            <a:r>
              <a:rPr lang="en-US" altLang="zh-CN" dirty="0"/>
              <a:t>K</a:t>
            </a:r>
            <a:r>
              <a:rPr lang="zh-CN" altLang="en-US" dirty="0"/>
              <a:t>得到权重</a:t>
            </a:r>
            <a:r>
              <a:rPr lang="en-US" altLang="zh-CN" dirty="0"/>
              <a:t>E</a:t>
            </a:r>
            <a:r>
              <a:rPr lang="zh-CN" altLang="en-US" dirty="0"/>
              <a:t>，最后通过</a:t>
            </a:r>
            <a:r>
              <a:rPr lang="en-US" altLang="zh-CN" dirty="0"/>
              <a:t>E</a:t>
            </a:r>
            <a:r>
              <a:rPr lang="zh-CN" altLang="en-US" dirty="0"/>
              <a:t>对</a:t>
            </a:r>
            <a:r>
              <a:rPr lang="en-US" altLang="zh-CN" dirty="0"/>
              <a:t>V</a:t>
            </a:r>
            <a:r>
              <a:rPr lang="zh-CN" altLang="en-US" dirty="0"/>
              <a:t>进行加权求和得到上下文向量</a:t>
            </a:r>
            <a:r>
              <a:rPr lang="en-US" altLang="zh-CN" dirty="0"/>
              <a:t>Z</a:t>
            </a:r>
            <a:r>
              <a:rPr lang="zh-CN" altLang="en-US" dirty="0" smtClean="0"/>
              <a:t>：</a:t>
            </a:r>
            <a:endParaRPr lang="en-US" altLang="zh-CN" dirty="0" smtClean="0"/>
          </a:p>
          <a:p>
            <a:pPr marL="0" indent="0">
              <a:buNone/>
            </a:pPr>
            <a:endParaRPr lang="en-US" altLang="zh-CN" dirty="0"/>
          </a:p>
        </p:txBody>
      </p:sp>
      <p:pic>
        <p:nvPicPr>
          <p:cNvPr id="5" name="图片 4"/>
          <p:cNvPicPr/>
          <p:nvPr/>
        </p:nvPicPr>
        <p:blipFill>
          <a:blip r:embed="rId2"/>
          <a:stretch>
            <a:fillRect/>
          </a:stretch>
        </p:blipFill>
        <p:spPr>
          <a:xfrm>
            <a:off x="3322320" y="3606800"/>
            <a:ext cx="5547360" cy="2123440"/>
          </a:xfrm>
          <a:prstGeom prst="rect">
            <a:avLst/>
          </a:prstGeom>
        </p:spPr>
      </p:pic>
    </p:spTree>
    <p:extLst>
      <p:ext uri="{BB962C8B-B14F-4D97-AF65-F5344CB8AC3E}">
        <p14:creationId xmlns:p14="http://schemas.microsoft.com/office/powerpoint/2010/main" val="112362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Preliminaries</a:t>
            </a:r>
            <a:endParaRPr lang="zh-CN" altLang="en-US" dirty="0"/>
          </a:p>
        </p:txBody>
      </p:sp>
      <p:sp>
        <p:nvSpPr>
          <p:cNvPr id="3" name="内容占位符 2"/>
          <p:cNvSpPr>
            <a:spLocks noGrp="1"/>
          </p:cNvSpPr>
          <p:nvPr>
            <p:ph idx="1"/>
          </p:nvPr>
        </p:nvSpPr>
        <p:spPr>
          <a:xfrm>
            <a:off x="838200" y="1825625"/>
            <a:ext cx="5553269" cy="4957730"/>
          </a:xfrm>
        </p:spPr>
        <p:txBody>
          <a:bodyPr/>
          <a:lstStyle/>
          <a:p>
            <a:r>
              <a:rPr lang="en-US" altLang="zh-CN" b="1" dirty="0"/>
              <a:t>Self-attention </a:t>
            </a:r>
            <a:r>
              <a:rPr lang="en-US" altLang="zh-CN" b="1" dirty="0" smtClean="0"/>
              <a:t>network (SAN) for </a:t>
            </a:r>
            <a:r>
              <a:rPr lang="en-US" altLang="zh-CN" b="1" dirty="0"/>
              <a:t>image </a:t>
            </a:r>
            <a:r>
              <a:rPr lang="en-US" altLang="zh-CN" b="1" dirty="0" smtClean="0"/>
              <a:t>captioning</a:t>
            </a:r>
          </a:p>
          <a:p>
            <a:endParaRPr lang="en-US" altLang="zh-CN" dirty="0" smtClean="0"/>
          </a:p>
          <a:p>
            <a:pPr marL="0" indent="0">
              <a:buNone/>
            </a:pPr>
            <a:r>
              <a:rPr lang="en-US" altLang="zh-CN" dirty="0" smtClean="0"/>
              <a:t>Add: a </a:t>
            </a:r>
            <a:r>
              <a:rPr lang="en-US" altLang="zh-CN" dirty="0"/>
              <a:t>residual connection </a:t>
            </a:r>
            <a:endParaRPr lang="en-US" altLang="zh-CN" dirty="0" smtClean="0"/>
          </a:p>
          <a:p>
            <a:pPr marL="0" indent="0">
              <a:buNone/>
            </a:pPr>
            <a:r>
              <a:rPr lang="en-US" altLang="zh-CN" dirty="0" smtClean="0"/>
              <a:t>LN: layer normalization</a:t>
            </a:r>
          </a:p>
          <a:p>
            <a:pPr marL="0" indent="0">
              <a:buNone/>
            </a:pPr>
            <a:endParaRPr lang="en-US" altLang="zh-CN" dirty="0"/>
          </a:p>
          <a:p>
            <a:pPr marL="0" indent="0">
              <a:buNone/>
            </a:pPr>
            <a:r>
              <a:rPr lang="en-US" altLang="zh-CN" dirty="0"/>
              <a:t>Because the regions in the image don’t have a natural </a:t>
            </a:r>
            <a:r>
              <a:rPr lang="en-US" altLang="zh-CN" dirty="0" smtClean="0"/>
              <a:t>order like </a:t>
            </a:r>
            <a:r>
              <a:rPr lang="en-US" altLang="zh-CN" dirty="0"/>
              <a:t>sequences, no position information is added in the </a:t>
            </a:r>
            <a:r>
              <a:rPr lang="en-US" altLang="zh-CN" dirty="0" smtClean="0"/>
              <a:t>encoder </a:t>
            </a:r>
            <a:r>
              <a:rPr lang="en-US" altLang="zh-CN" dirty="0"/>
              <a:t>side.</a:t>
            </a:r>
          </a:p>
        </p:txBody>
      </p:sp>
      <p:pic>
        <p:nvPicPr>
          <p:cNvPr id="4" name="图片 3"/>
          <p:cNvPicPr>
            <a:picLocks noChangeAspect="1"/>
          </p:cNvPicPr>
          <p:nvPr/>
        </p:nvPicPr>
        <p:blipFill>
          <a:blip r:embed="rId2"/>
          <a:stretch>
            <a:fillRect/>
          </a:stretch>
        </p:blipFill>
        <p:spPr>
          <a:xfrm>
            <a:off x="6391469" y="1320818"/>
            <a:ext cx="5661645" cy="5360951"/>
          </a:xfrm>
          <a:prstGeom prst="rect">
            <a:avLst/>
          </a:prstGeom>
        </p:spPr>
      </p:pic>
    </p:spTree>
    <p:extLst>
      <p:ext uri="{BB962C8B-B14F-4D97-AF65-F5344CB8AC3E}">
        <p14:creationId xmlns:p14="http://schemas.microsoft.com/office/powerpoint/2010/main" val="29127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Problems</a:t>
            </a:r>
            <a:endParaRPr lang="zh-CN" altLang="en-US" dirty="0"/>
          </a:p>
        </p:txBody>
      </p:sp>
      <p:sp>
        <p:nvSpPr>
          <p:cNvPr id="3" name="内容占位符 2"/>
          <p:cNvSpPr>
            <a:spLocks noGrp="1"/>
          </p:cNvSpPr>
          <p:nvPr>
            <p:ph idx="1"/>
          </p:nvPr>
        </p:nvSpPr>
        <p:spPr/>
        <p:txBody>
          <a:bodyPr/>
          <a:lstStyle/>
          <a:p>
            <a:r>
              <a:rPr lang="en-US" altLang="zh-CN" dirty="0"/>
              <a:t>Self-attention (SA) </a:t>
            </a:r>
            <a:r>
              <a:rPr lang="en-US" altLang="zh-CN" dirty="0" smtClean="0"/>
              <a:t>is </a:t>
            </a:r>
            <a:r>
              <a:rPr lang="en-US" altLang="zh-CN" dirty="0"/>
              <a:t>susceptible to the </a:t>
            </a:r>
            <a:r>
              <a:rPr lang="en-US" altLang="zh-CN" b="1" dirty="0"/>
              <a:t>internal covariate </a:t>
            </a:r>
            <a:r>
              <a:rPr lang="en-US" altLang="zh-CN" b="1" dirty="0" smtClean="0"/>
              <a:t>shift (ICS) </a:t>
            </a:r>
            <a:r>
              <a:rPr lang="en-US" altLang="zh-CN" dirty="0" smtClean="0"/>
              <a:t>problem.</a:t>
            </a:r>
          </a:p>
          <a:p>
            <a:endParaRPr lang="en-US" altLang="zh-CN" dirty="0" smtClean="0"/>
          </a:p>
          <a:p>
            <a:r>
              <a:rPr lang="en-US" altLang="zh-CN" dirty="0"/>
              <a:t>Another critical issue in SA is its inability to </a:t>
            </a:r>
            <a:r>
              <a:rPr lang="en-US" altLang="zh-CN" dirty="0" smtClean="0"/>
              <a:t>model the </a:t>
            </a:r>
            <a:r>
              <a:rPr lang="en-US" altLang="zh-CN" b="1" dirty="0"/>
              <a:t>geometric relationships</a:t>
            </a:r>
            <a:r>
              <a:rPr lang="en-US" altLang="zh-CN" dirty="0"/>
              <a:t> among input </a:t>
            </a:r>
            <a:r>
              <a:rPr lang="en-US" altLang="zh-CN" dirty="0" smtClean="0"/>
              <a:t>elements.</a:t>
            </a:r>
          </a:p>
          <a:p>
            <a:pPr marL="0" indent="0">
              <a:buNone/>
            </a:pPr>
            <a:r>
              <a:rPr lang="en-US" altLang="zh-CN" dirty="0" smtClean="0"/>
              <a:t>The regions in the image don’t have a natural order like sequences.</a:t>
            </a:r>
            <a:endParaRPr lang="zh-CN" altLang="en-US" dirty="0"/>
          </a:p>
        </p:txBody>
      </p:sp>
    </p:spTree>
    <p:extLst>
      <p:ext uri="{BB962C8B-B14F-4D97-AF65-F5344CB8AC3E}">
        <p14:creationId xmlns:p14="http://schemas.microsoft.com/office/powerpoint/2010/main" val="330999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Normalized SA (NSA) </a:t>
            </a:r>
            <a:endParaRPr lang="zh-CN" altLang="en-US" dirty="0"/>
          </a:p>
        </p:txBody>
      </p:sp>
      <p:sp>
        <p:nvSpPr>
          <p:cNvPr id="3" name="内容占位符 2"/>
          <p:cNvSpPr>
            <a:spLocks noGrp="1"/>
          </p:cNvSpPr>
          <p:nvPr>
            <p:ph idx="1"/>
          </p:nvPr>
        </p:nvSpPr>
        <p:spPr/>
        <p:txBody>
          <a:bodyPr/>
          <a:lstStyle/>
          <a:p>
            <a:r>
              <a:rPr lang="en-US" altLang="zh-CN" b="1" dirty="0"/>
              <a:t>ICS </a:t>
            </a:r>
            <a:r>
              <a:rPr lang="en-US" altLang="zh-CN" b="1" dirty="0" smtClean="0"/>
              <a:t>problem in SA</a:t>
            </a:r>
          </a:p>
          <a:p>
            <a:pPr marL="0" indent="0">
              <a:buNone/>
            </a:pPr>
            <a:endParaRPr lang="en-US" altLang="zh-CN" dirty="0"/>
          </a:p>
          <a:p>
            <a:pPr marL="0" indent="0">
              <a:buNone/>
            </a:pPr>
            <a:endParaRPr lang="zh-CN" altLang="en-US" dirty="0"/>
          </a:p>
        </p:txBody>
      </p:sp>
      <p:pic>
        <p:nvPicPr>
          <p:cNvPr id="4" name="图片 3"/>
          <p:cNvPicPr/>
          <p:nvPr/>
        </p:nvPicPr>
        <p:blipFill>
          <a:blip r:embed="rId3"/>
          <a:stretch>
            <a:fillRect/>
          </a:stretch>
        </p:blipFill>
        <p:spPr>
          <a:xfrm>
            <a:off x="1848498" y="2550798"/>
            <a:ext cx="4485670" cy="1078755"/>
          </a:xfrm>
          <a:prstGeom prst="rect">
            <a:avLst/>
          </a:prstGeom>
        </p:spPr>
      </p:pic>
      <p:pic>
        <p:nvPicPr>
          <p:cNvPr id="5" name="图片 4"/>
          <p:cNvPicPr/>
          <p:nvPr/>
        </p:nvPicPr>
        <p:blipFill>
          <a:blip r:embed="rId4"/>
          <a:stretch>
            <a:fillRect/>
          </a:stretch>
        </p:blipFill>
        <p:spPr>
          <a:xfrm>
            <a:off x="1838836" y="4560110"/>
            <a:ext cx="4495332" cy="944951"/>
          </a:xfrm>
          <a:prstGeom prst="rect">
            <a:avLst/>
          </a:prstGeom>
        </p:spPr>
      </p:pic>
      <p:sp>
        <p:nvSpPr>
          <p:cNvPr id="6" name="文本框 5"/>
          <p:cNvSpPr txBox="1"/>
          <p:nvPr/>
        </p:nvSpPr>
        <p:spPr>
          <a:xfrm>
            <a:off x="1838836" y="3816628"/>
            <a:ext cx="8714245" cy="369332"/>
          </a:xfrm>
          <a:prstGeom prst="rect">
            <a:avLst/>
          </a:prstGeom>
          <a:noFill/>
        </p:spPr>
        <p:txBody>
          <a:bodyPr wrap="none" rtlCol="0">
            <a:spAutoFit/>
          </a:bodyPr>
          <a:lstStyle/>
          <a:p>
            <a:r>
              <a:rPr lang="zh-CN" altLang="zh-CN" dirty="0"/>
              <a:t>可以认为将</a:t>
            </a:r>
            <a:r>
              <a:rPr lang="en-US" altLang="zh-CN" dirty="0"/>
              <a:t>X</a:t>
            </a:r>
            <a:r>
              <a:rPr lang="zh-CN" altLang="zh-CN" dirty="0"/>
              <a:t>经过两次线性映射，然后在通过一个</a:t>
            </a:r>
            <a:r>
              <a:rPr lang="en-US" altLang="zh-CN" dirty="0" err="1"/>
              <a:t>softmax</a:t>
            </a:r>
            <a:r>
              <a:rPr lang="zh-CN" altLang="zh-CN" dirty="0"/>
              <a:t>层，因此上式可以重写为</a:t>
            </a:r>
            <a:r>
              <a:rPr lang="zh-CN" altLang="zh-CN" dirty="0" smtClean="0"/>
              <a:t>：</a:t>
            </a:r>
            <a:endParaRPr lang="zh-CN" altLang="zh-CN" dirty="0"/>
          </a:p>
        </p:txBody>
      </p:sp>
      <mc:AlternateContent xmlns:mc="http://schemas.openxmlformats.org/markup-compatibility/2006">
        <mc:Choice xmlns:a14="http://schemas.microsoft.com/office/drawing/2010/main" Requires="a14">
          <p:sp>
            <p:nvSpPr>
              <p:cNvPr id="7" name="文本框 6"/>
              <p:cNvSpPr txBox="1"/>
              <p:nvPr/>
            </p:nvSpPr>
            <p:spPr>
              <a:xfrm>
                <a:off x="1848498" y="5766317"/>
                <a:ext cx="8704583" cy="923330"/>
              </a:xfrm>
              <a:prstGeom prst="rect">
                <a:avLst/>
              </a:prstGeom>
              <a:noFill/>
            </p:spPr>
            <p:txBody>
              <a:bodyPr wrap="square" rtlCol="0">
                <a:spAutoFit/>
              </a:bodyPr>
              <a:lstStyle/>
              <a:p>
                <a:r>
                  <a:rPr lang="zh-CN" altLang="zh-CN" dirty="0"/>
                  <a:t>当输入</a:t>
                </a:r>
                <a:r>
                  <a:rPr lang="en-US" altLang="zh-CN" dirty="0"/>
                  <a:t>Q</a:t>
                </a:r>
                <a:r>
                  <a:rPr lang="zh-CN" altLang="zh-CN" dirty="0"/>
                  <a:t>的分布由于训练过程中网络参数的变化而发生变化时，下一层的参数</a:t>
                </a:r>
                <a14:m>
                  <m:oMath xmlns:m="http://schemas.openxmlformats.org/officeDocument/2006/math">
                    <m:r>
                      <m:rPr>
                        <m:sty m:val="p"/>
                      </m:rPr>
                      <a:rPr lang="en-US" altLang="zh-CN">
                        <a:latin typeface="Cambria Math" panose="02040503050406030204" pitchFamily="18" charset="0"/>
                      </a:rPr>
                      <m:t>Θ</m:t>
                    </m:r>
                  </m:oMath>
                </a14:m>
                <a:r>
                  <a:rPr lang="zh-CN" altLang="zh-CN" dirty="0"/>
                  <a:t>需要不断适应新的输入分布，因此，</a:t>
                </a:r>
                <a:r>
                  <a:rPr lang="en-US" altLang="zh-CN" dirty="0" smtClean="0"/>
                  <a:t>SA</a:t>
                </a:r>
                <a:r>
                  <a:rPr lang="zh-CN" altLang="en-US" dirty="0" smtClean="0"/>
                  <a:t>会受到</a:t>
                </a:r>
                <a:r>
                  <a:rPr lang="en-US" altLang="zh-CN" dirty="0" smtClean="0"/>
                  <a:t>ICS</a:t>
                </a:r>
                <a:r>
                  <a:rPr lang="zh-CN" altLang="en-US" dirty="0" smtClean="0"/>
                  <a:t>问题的影响，</a:t>
                </a:r>
                <a:r>
                  <a:rPr lang="zh-CN" altLang="zh-CN" dirty="0" smtClean="0"/>
                  <a:t>可能</a:t>
                </a:r>
                <a:r>
                  <a:rPr lang="zh-CN" altLang="zh-CN" dirty="0"/>
                  <a:t>无法有效地学习</a:t>
                </a:r>
                <a:r>
                  <a:rPr lang="zh-CN" altLang="zh-CN" dirty="0" smtClean="0"/>
                  <a:t>。</a:t>
                </a:r>
                <a:endParaRPr lang="en-US" altLang="zh-CN" dirty="0" smtClean="0"/>
              </a:p>
              <a:p>
                <a:r>
                  <a:rPr lang="zh-CN" altLang="zh-CN" dirty="0" smtClean="0"/>
                  <a:t>可以</a:t>
                </a:r>
                <a:r>
                  <a:rPr lang="zh-CN" altLang="zh-CN" dirty="0"/>
                  <a:t>通过在</a:t>
                </a:r>
                <a:r>
                  <a:rPr lang="en-US" altLang="zh-CN" dirty="0"/>
                  <a:t>Q</a:t>
                </a:r>
                <a:r>
                  <a:rPr lang="zh-CN" altLang="zh-CN" dirty="0"/>
                  <a:t>上执行标准化</a:t>
                </a:r>
                <a:r>
                  <a:rPr lang="zh-CN" altLang="zh-CN" dirty="0" smtClean="0"/>
                  <a:t>来</a:t>
                </a:r>
                <a:r>
                  <a:rPr lang="zh-CN" altLang="en-US" dirty="0" smtClean="0"/>
                  <a:t>而</a:t>
                </a:r>
                <a:r>
                  <a:rPr lang="zh-CN" altLang="en-US" dirty="0"/>
                  <a:t>解决</a:t>
                </a:r>
                <a:r>
                  <a:rPr lang="en-US" altLang="zh-CN" dirty="0" smtClean="0"/>
                  <a:t>ICS</a:t>
                </a:r>
                <a:r>
                  <a:rPr lang="zh-CN" altLang="en-US" dirty="0" smtClean="0"/>
                  <a:t>问题。</a:t>
                </a:r>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848498" y="5766317"/>
                <a:ext cx="8704583" cy="923330"/>
              </a:xfrm>
              <a:prstGeom prst="rect">
                <a:avLst/>
              </a:prstGeom>
              <a:blipFill>
                <a:blip r:embed="rId5"/>
                <a:stretch>
                  <a:fillRect l="-560"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15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Normalized SA (NSA) </a:t>
            </a:r>
            <a:endParaRPr lang="zh-CN" altLang="en-US" dirty="0"/>
          </a:p>
        </p:txBody>
      </p:sp>
      <p:sp>
        <p:nvSpPr>
          <p:cNvPr id="3" name="内容占位符 2"/>
          <p:cNvSpPr>
            <a:spLocks noGrp="1"/>
          </p:cNvSpPr>
          <p:nvPr>
            <p:ph idx="1"/>
          </p:nvPr>
        </p:nvSpPr>
        <p:spPr>
          <a:xfrm>
            <a:off x="838200" y="1825625"/>
            <a:ext cx="10515600" cy="674979"/>
          </a:xfrm>
        </p:spPr>
        <p:txBody>
          <a:bodyPr/>
          <a:lstStyle/>
          <a:p>
            <a:r>
              <a:rPr lang="en-US" altLang="zh-CN" b="1" dirty="0"/>
              <a:t> </a:t>
            </a:r>
            <a:r>
              <a:rPr lang="en-US" altLang="zh-CN" b="1" dirty="0" smtClean="0"/>
              <a:t>Implementation </a:t>
            </a:r>
            <a:r>
              <a:rPr lang="en-US" altLang="zh-CN" b="1" dirty="0"/>
              <a:t>of Norm</a:t>
            </a:r>
            <a:endParaRPr lang="en-US" altLang="zh-CN" b="1" dirty="0" smtClean="0"/>
          </a:p>
          <a:p>
            <a:pPr marL="0" indent="0">
              <a:buNone/>
            </a:pPr>
            <a:endParaRPr lang="zh-CN" altLang="en-US" dirty="0"/>
          </a:p>
        </p:txBody>
      </p:sp>
      <p:pic>
        <p:nvPicPr>
          <p:cNvPr id="8" name="图片 7"/>
          <p:cNvPicPr/>
          <p:nvPr/>
        </p:nvPicPr>
        <p:blipFill>
          <a:blip r:embed="rId3"/>
          <a:stretch>
            <a:fillRect/>
          </a:stretch>
        </p:blipFill>
        <p:spPr>
          <a:xfrm>
            <a:off x="2199082" y="3230393"/>
            <a:ext cx="5027969" cy="1591646"/>
          </a:xfrm>
          <a:prstGeom prst="rect">
            <a:avLst/>
          </a:prstGeom>
        </p:spPr>
      </p:pic>
      <p:sp>
        <p:nvSpPr>
          <p:cNvPr id="9" name="文本框 8"/>
          <p:cNvSpPr txBox="1"/>
          <p:nvPr/>
        </p:nvSpPr>
        <p:spPr>
          <a:xfrm>
            <a:off x="973235" y="5138746"/>
            <a:ext cx="10241124" cy="646331"/>
          </a:xfrm>
          <a:prstGeom prst="rect">
            <a:avLst/>
          </a:prstGeom>
          <a:noFill/>
        </p:spPr>
        <p:txBody>
          <a:bodyPr wrap="square" rtlCol="0">
            <a:spAutoFit/>
          </a:bodyPr>
          <a:lstStyle/>
          <a:p>
            <a:r>
              <a:rPr lang="zh-CN" altLang="zh-CN" dirty="0"/>
              <a:t>其中</a:t>
            </a:r>
            <a:r>
              <a:rPr lang="en-US" altLang="zh-CN" dirty="0"/>
              <a:t>b</a:t>
            </a:r>
            <a:r>
              <a:rPr lang="zh-CN" altLang="zh-CN" dirty="0"/>
              <a:t>表示一个批次</a:t>
            </a:r>
            <a:r>
              <a:rPr lang="zh-CN" altLang="zh-CN" dirty="0" smtClean="0"/>
              <a:t>中</a:t>
            </a:r>
            <a:r>
              <a:rPr lang="zh-CN" altLang="en-US" dirty="0" smtClean="0"/>
              <a:t>哪</a:t>
            </a:r>
            <a:r>
              <a:rPr lang="zh-CN" altLang="zh-CN" dirty="0" smtClean="0"/>
              <a:t>个</a:t>
            </a:r>
            <a:r>
              <a:rPr lang="zh-CN" altLang="zh-CN" dirty="0"/>
              <a:t>实例，</a:t>
            </a:r>
            <a:r>
              <a:rPr lang="en-US" altLang="zh-CN" dirty="0"/>
              <a:t>t</a:t>
            </a:r>
            <a:r>
              <a:rPr lang="zh-CN" altLang="zh-CN" dirty="0"/>
              <a:t>表示一个实例的那个区域特征，</a:t>
            </a:r>
            <a:r>
              <a:rPr lang="en-US" altLang="zh-CN" dirty="0"/>
              <a:t>c</a:t>
            </a:r>
            <a:r>
              <a:rPr lang="zh-CN" altLang="zh-CN" dirty="0"/>
              <a:t>表示一个区域特征的那个通道。将上述过程表示为实例标准化（</a:t>
            </a:r>
            <a:r>
              <a:rPr lang="en-US" altLang="zh-CN" dirty="0"/>
              <a:t>Instance Normalization</a:t>
            </a:r>
            <a:r>
              <a:rPr lang="zh-CN" altLang="zh-CN" dirty="0"/>
              <a:t>，</a:t>
            </a:r>
            <a:r>
              <a:rPr lang="en-US" altLang="zh-CN" dirty="0"/>
              <a:t>IN</a:t>
            </a:r>
            <a:r>
              <a:rPr lang="zh-CN" altLang="zh-CN" dirty="0"/>
              <a:t>），最后</a:t>
            </a:r>
            <a:r>
              <a:rPr lang="en-US" altLang="zh-CN" dirty="0"/>
              <a:t>self-attention</a:t>
            </a:r>
            <a:r>
              <a:rPr lang="zh-CN" altLang="zh-CN" dirty="0"/>
              <a:t>的再参数</a:t>
            </a:r>
            <a:r>
              <a:rPr lang="zh-CN" altLang="zh-CN" dirty="0" smtClean="0"/>
              <a:t>化表示为：</a:t>
            </a:r>
            <a:endParaRPr lang="zh-CN" altLang="zh-CN" dirty="0"/>
          </a:p>
        </p:txBody>
      </p:sp>
      <p:pic>
        <p:nvPicPr>
          <p:cNvPr id="10" name="图片 9"/>
          <p:cNvPicPr/>
          <p:nvPr/>
        </p:nvPicPr>
        <p:blipFill>
          <a:blip r:embed="rId4"/>
          <a:stretch>
            <a:fillRect/>
          </a:stretch>
        </p:blipFill>
        <p:spPr>
          <a:xfrm>
            <a:off x="4203333" y="5877233"/>
            <a:ext cx="3780927" cy="448404"/>
          </a:xfrm>
          <a:prstGeom prst="rect">
            <a:avLst/>
          </a:prstGeom>
        </p:spPr>
      </p:pic>
      <p:sp>
        <p:nvSpPr>
          <p:cNvPr id="11" name="文本框 10"/>
          <p:cNvSpPr txBox="1"/>
          <p:nvPr/>
        </p:nvSpPr>
        <p:spPr>
          <a:xfrm>
            <a:off x="1441871" y="2390406"/>
            <a:ext cx="9568252" cy="923330"/>
          </a:xfrm>
          <a:prstGeom prst="rect">
            <a:avLst/>
          </a:prstGeom>
          <a:noFill/>
        </p:spPr>
        <p:txBody>
          <a:bodyPr wrap="square" rtlCol="0">
            <a:spAutoFit/>
          </a:bodyPr>
          <a:lstStyle/>
          <a:p>
            <a:r>
              <a:rPr lang="zh-CN" altLang="en-US" dirty="0"/>
              <a:t>对</a:t>
            </a:r>
            <a:r>
              <a:rPr lang="en-US" altLang="zh-CN" dirty="0"/>
              <a:t>Q</a:t>
            </a:r>
            <a:r>
              <a:rPr lang="zh-CN" altLang="en-US" dirty="0"/>
              <a:t>执行批标准化（</a:t>
            </a:r>
            <a:r>
              <a:rPr lang="en-US" altLang="zh-CN" dirty="0"/>
              <a:t>Batch Normalization</a:t>
            </a:r>
            <a:r>
              <a:rPr lang="zh-CN" altLang="en-US" dirty="0"/>
              <a:t>）并不适用，因为参数</a:t>
            </a:r>
            <a:r>
              <a:rPr lang="en-US" altLang="zh-CN" dirty="0"/>
              <a:t>Θ</a:t>
            </a:r>
            <a:r>
              <a:rPr lang="zh-CN" altLang="en-US" dirty="0"/>
              <a:t>并不是对于所有数据共享的，而是基于输入</a:t>
            </a:r>
            <a:r>
              <a:rPr lang="en-US" altLang="zh-CN" dirty="0"/>
              <a:t>X</a:t>
            </a:r>
            <a:r>
              <a:rPr lang="zh-CN" altLang="en-US" dirty="0"/>
              <a:t>动态计算得到的，因此，更可取的做法是对每个单独的实例执行标准化：</a:t>
            </a:r>
            <a:endParaRPr lang="en-US" altLang="zh-CN" dirty="0"/>
          </a:p>
          <a:p>
            <a:endParaRPr lang="zh-CN" altLang="en-US" dirty="0"/>
          </a:p>
        </p:txBody>
      </p:sp>
      <p:sp>
        <p:nvSpPr>
          <p:cNvPr id="12" name="文本框 11"/>
          <p:cNvSpPr txBox="1"/>
          <p:nvPr/>
        </p:nvSpPr>
        <p:spPr>
          <a:xfrm>
            <a:off x="7844819" y="3315737"/>
            <a:ext cx="3369540" cy="1323439"/>
          </a:xfrm>
          <a:prstGeom prst="rect">
            <a:avLst/>
          </a:prstGeom>
          <a:noFill/>
        </p:spPr>
        <p:txBody>
          <a:bodyPr wrap="square" rtlCol="0">
            <a:spAutoFit/>
          </a:bodyPr>
          <a:lstStyle/>
          <a:p>
            <a:r>
              <a:rPr lang="zh-CN" altLang="zh-CN" sz="1600" dirty="0"/>
              <a:t>注意：</a:t>
            </a:r>
            <a:r>
              <a:rPr lang="en-US" altLang="zh-CN" sz="1600" dirty="0"/>
              <a:t>IN</a:t>
            </a:r>
            <a:r>
              <a:rPr lang="zh-CN" altLang="zh-CN" sz="1600" dirty="0"/>
              <a:t>和</a:t>
            </a:r>
            <a:r>
              <a:rPr lang="en-US" altLang="zh-CN" sz="1600" dirty="0"/>
              <a:t>LN</a:t>
            </a:r>
            <a:r>
              <a:rPr lang="zh-CN" altLang="zh-CN" sz="1600" dirty="0"/>
              <a:t>（层标准化，</a:t>
            </a:r>
            <a:r>
              <a:rPr lang="en-US" altLang="zh-CN" sz="1600" dirty="0"/>
              <a:t>Layer Normalization</a:t>
            </a:r>
            <a:r>
              <a:rPr lang="zh-CN" altLang="zh-CN" sz="1600" dirty="0"/>
              <a:t>）是不一样的，</a:t>
            </a:r>
            <a:r>
              <a:rPr lang="en-US" altLang="zh-CN" sz="1600" dirty="0"/>
              <a:t>LN</a:t>
            </a:r>
            <a:r>
              <a:rPr lang="zh-CN" altLang="zh-CN" sz="1600" dirty="0"/>
              <a:t>对每个元素的所有通道进行标准化，而</a:t>
            </a:r>
            <a:r>
              <a:rPr lang="en-US" altLang="zh-CN" sz="1600" dirty="0"/>
              <a:t>IN</a:t>
            </a:r>
            <a:r>
              <a:rPr lang="zh-CN" altLang="zh-CN" sz="1600" dirty="0"/>
              <a:t>对每个实例的所有输入元素的每个通道进行标准化</a:t>
            </a:r>
            <a:r>
              <a:rPr lang="zh-CN" altLang="zh-CN" sz="1600" dirty="0" smtClean="0"/>
              <a:t>。</a:t>
            </a:r>
            <a:endParaRPr lang="zh-CN" altLang="zh-CN" sz="1600" dirty="0"/>
          </a:p>
        </p:txBody>
      </p:sp>
    </p:spTree>
    <p:extLst>
      <p:ext uri="{BB962C8B-B14F-4D97-AF65-F5344CB8AC3E}">
        <p14:creationId xmlns:p14="http://schemas.microsoft.com/office/powerpoint/2010/main" val="402962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Geometry-Aware SA (GSA)</a:t>
            </a:r>
            <a:endParaRPr lang="zh-CN" altLang="en-US" dirty="0"/>
          </a:p>
        </p:txBody>
      </p:sp>
      <p:sp>
        <p:nvSpPr>
          <p:cNvPr id="4" name="内容占位符 3"/>
          <p:cNvSpPr>
            <a:spLocks noGrp="1"/>
          </p:cNvSpPr>
          <p:nvPr>
            <p:ph idx="1"/>
          </p:nvPr>
        </p:nvSpPr>
        <p:spPr/>
        <p:txBody>
          <a:bodyPr/>
          <a:lstStyle/>
          <a:p>
            <a:r>
              <a:rPr lang="en-US" altLang="zh-CN" b="1" dirty="0"/>
              <a:t> </a:t>
            </a:r>
            <a:r>
              <a:rPr lang="en-US" altLang="zh-CN" b="1" dirty="0" smtClean="0"/>
              <a:t>Relative </a:t>
            </a:r>
            <a:r>
              <a:rPr lang="en-US" altLang="zh-CN" b="1" dirty="0"/>
              <a:t>geometry </a:t>
            </a:r>
            <a:r>
              <a:rPr lang="en-US" altLang="zh-CN" b="1" dirty="0" smtClean="0"/>
              <a:t>features</a:t>
            </a:r>
            <a:endParaRPr lang="en-US" altLang="zh-CN" b="1" dirty="0"/>
          </a:p>
        </p:txBody>
      </p:sp>
      <p:pic>
        <p:nvPicPr>
          <p:cNvPr id="13" name="图片 12"/>
          <p:cNvPicPr/>
          <p:nvPr/>
        </p:nvPicPr>
        <p:blipFill>
          <a:blip r:embed="rId3"/>
          <a:stretch>
            <a:fillRect/>
          </a:stretch>
        </p:blipFill>
        <p:spPr>
          <a:xfrm>
            <a:off x="3274075" y="2810174"/>
            <a:ext cx="5643849" cy="905002"/>
          </a:xfrm>
          <a:prstGeom prst="rect">
            <a:avLst/>
          </a:prstGeom>
        </p:spPr>
      </p:pic>
      <p:sp>
        <p:nvSpPr>
          <p:cNvPr id="5" name="文本框 4"/>
          <p:cNvSpPr txBox="1"/>
          <p:nvPr/>
        </p:nvSpPr>
        <p:spPr>
          <a:xfrm>
            <a:off x="2771193" y="3816220"/>
            <a:ext cx="6830008" cy="369332"/>
          </a:xfrm>
          <a:prstGeom prst="rect">
            <a:avLst/>
          </a:prstGeom>
          <a:noFill/>
        </p:spPr>
        <p:txBody>
          <a:bodyPr wrap="square" rtlCol="0">
            <a:spAutoFit/>
          </a:bodyPr>
          <a:lstStyle/>
          <a:p>
            <a:r>
              <a:rPr lang="en-US" altLang="zh-CN" dirty="0"/>
              <a:t>(xi , </a:t>
            </a:r>
            <a:r>
              <a:rPr lang="en-US" altLang="zh-CN" dirty="0" err="1"/>
              <a:t>yi</a:t>
            </a:r>
            <a:r>
              <a:rPr lang="en-US" altLang="zh-CN" dirty="0"/>
              <a:t>), </a:t>
            </a:r>
            <a:r>
              <a:rPr lang="en-US" altLang="zh-CN" dirty="0" err="1"/>
              <a:t>wi</a:t>
            </a:r>
            <a:r>
              <a:rPr lang="en-US" altLang="zh-CN" dirty="0"/>
              <a:t> , hi are the center coordinate, width, and </a:t>
            </a:r>
            <a:r>
              <a:rPr lang="en-US" altLang="zh-CN" dirty="0" smtClean="0"/>
              <a:t>height </a:t>
            </a:r>
            <a:r>
              <a:rPr lang="en-US" altLang="zh-CN" dirty="0"/>
              <a:t>of box </a:t>
            </a:r>
            <a:r>
              <a:rPr lang="en-US" altLang="zh-CN" dirty="0" err="1" smtClean="0"/>
              <a:t>i</a:t>
            </a:r>
            <a:r>
              <a:rPr lang="en-US" altLang="zh-CN" dirty="0" smtClean="0"/>
              <a:t>.</a:t>
            </a:r>
            <a:endParaRPr lang="zh-CN" altLang="en-US" dirty="0"/>
          </a:p>
        </p:txBody>
      </p:sp>
      <p:sp>
        <p:nvSpPr>
          <p:cNvPr id="6" name="文本框 5"/>
          <p:cNvSpPr txBox="1"/>
          <p:nvPr/>
        </p:nvSpPr>
        <p:spPr>
          <a:xfrm>
            <a:off x="1250302" y="2435290"/>
            <a:ext cx="9635971" cy="369332"/>
          </a:xfrm>
          <a:prstGeom prst="rect">
            <a:avLst/>
          </a:prstGeom>
          <a:noFill/>
        </p:spPr>
        <p:txBody>
          <a:bodyPr wrap="none" rtlCol="0">
            <a:spAutoFit/>
          </a:bodyPr>
          <a:lstStyle/>
          <a:p>
            <a:r>
              <a:rPr lang="zh-CN" altLang="en-US" dirty="0"/>
              <a:t>将两个物体</a:t>
            </a:r>
            <a:r>
              <a:rPr lang="en-US" altLang="zh-CN" dirty="0" err="1"/>
              <a:t>i</a:t>
            </a:r>
            <a:r>
              <a:rPr lang="zh-CN" altLang="en-US" dirty="0"/>
              <a:t>和</a:t>
            </a:r>
            <a:r>
              <a:rPr lang="en-US" altLang="zh-CN" dirty="0"/>
              <a:t>j</a:t>
            </a:r>
            <a:r>
              <a:rPr lang="zh-CN" altLang="en-US" dirty="0"/>
              <a:t>之间的相对几何特征表示为</a:t>
            </a:r>
            <a:r>
              <a:rPr lang="en-US" altLang="zh-CN" dirty="0"/>
              <a:t>f</a:t>
            </a:r>
            <a:r>
              <a:rPr lang="en-US" altLang="zh-CN" baseline="-25000" dirty="0"/>
              <a:t>(</a:t>
            </a:r>
            <a:r>
              <a:rPr lang="en-US" altLang="zh-CN" baseline="-25000" dirty="0" err="1"/>
              <a:t>i,j</a:t>
            </a:r>
            <a:r>
              <a:rPr lang="en-US" altLang="zh-CN" baseline="-25000" dirty="0"/>
              <a:t>)</a:t>
            </a:r>
            <a:r>
              <a:rPr lang="en-US" altLang="zh-CN" baseline="30000" dirty="0"/>
              <a:t>g</a:t>
            </a:r>
            <a:r>
              <a:rPr lang="zh-CN" altLang="en-US" dirty="0"/>
              <a:t>，这是物体边界框相对位置和大小的四维向量</a:t>
            </a:r>
            <a:r>
              <a:rPr lang="zh-CN" altLang="en-US" dirty="0" smtClean="0"/>
              <a:t>：</a:t>
            </a:r>
            <a:endParaRPr lang="zh-CN" altLang="en-US" dirty="0"/>
          </a:p>
        </p:txBody>
      </p:sp>
      <p:sp>
        <p:nvSpPr>
          <p:cNvPr id="7" name="文本框 6"/>
          <p:cNvSpPr txBox="1"/>
          <p:nvPr/>
        </p:nvSpPr>
        <p:spPr>
          <a:xfrm>
            <a:off x="1250302" y="4441372"/>
            <a:ext cx="4836580" cy="369332"/>
          </a:xfrm>
          <a:prstGeom prst="rect">
            <a:avLst/>
          </a:prstGeom>
          <a:noFill/>
        </p:spPr>
        <p:txBody>
          <a:bodyPr wrap="none" rtlCol="0">
            <a:spAutoFit/>
          </a:bodyPr>
          <a:lstStyle/>
          <a:p>
            <a:r>
              <a:rPr lang="zh-CN" altLang="zh-CN" dirty="0"/>
              <a:t>对原始</a:t>
            </a:r>
            <a:r>
              <a:rPr lang="en-US" altLang="zh-CN" dirty="0"/>
              <a:t>SA</a:t>
            </a:r>
            <a:r>
              <a:rPr lang="zh-CN" altLang="zh-CN" dirty="0"/>
              <a:t>中的注意力权重计算过程进行重写：</a:t>
            </a:r>
            <a:endParaRPr lang="zh-CN" altLang="en-US" dirty="0"/>
          </a:p>
        </p:txBody>
      </p:sp>
      <p:pic>
        <p:nvPicPr>
          <p:cNvPr id="14" name="图片 13"/>
          <p:cNvPicPr/>
          <p:nvPr/>
        </p:nvPicPr>
        <p:blipFill>
          <a:blip r:embed="rId4"/>
          <a:stretch>
            <a:fillRect/>
          </a:stretch>
        </p:blipFill>
        <p:spPr>
          <a:xfrm>
            <a:off x="4544992" y="5066524"/>
            <a:ext cx="3046589" cy="1009872"/>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1250302" y="6109617"/>
                <a:ext cx="8776997" cy="646331"/>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𝜙</m:t>
                    </m:r>
                  </m:oMath>
                </a14:m>
                <a:r>
                  <a:rPr lang="zh-CN" altLang="zh-CN" dirty="0" smtClean="0"/>
                  <a:t>是</a:t>
                </a:r>
                <a:r>
                  <a:rPr lang="zh-CN" altLang="zh-CN" dirty="0"/>
                  <a:t>几何注意力函数，输出一个</a:t>
                </a:r>
                <a:r>
                  <a:rPr lang="en-US" altLang="zh-CN" dirty="0"/>
                  <a:t>N*N</a:t>
                </a:r>
                <a:r>
                  <a:rPr lang="zh-CN" altLang="zh-CN" dirty="0"/>
                  <a:t>的分数矩阵。</a:t>
                </a:r>
                <a:r>
                  <a:rPr lang="en-US" altLang="zh-CN" dirty="0"/>
                  <a:t>Q’</a:t>
                </a:r>
                <a:r>
                  <a:rPr lang="zh-CN" altLang="zh-CN" dirty="0"/>
                  <a:t>、</a:t>
                </a:r>
                <a:r>
                  <a:rPr lang="en-US" altLang="zh-CN" dirty="0"/>
                  <a:t>K’</a:t>
                </a:r>
                <a:r>
                  <a:rPr lang="zh-CN" altLang="zh-CN" dirty="0"/>
                  <a:t>是和</a:t>
                </a:r>
                <a:r>
                  <a:rPr lang="en-US" altLang="zh-CN" dirty="0"/>
                  <a:t>G</a:t>
                </a:r>
                <a:r>
                  <a:rPr lang="zh-CN" altLang="zh-CN" dirty="0"/>
                  <a:t>相同维度的</a:t>
                </a:r>
                <a:r>
                  <a:rPr lang="en-US" altLang="zh-CN" dirty="0"/>
                  <a:t>query</a:t>
                </a:r>
                <a:r>
                  <a:rPr lang="zh-CN" altLang="zh-CN" dirty="0"/>
                  <a:t>和</a:t>
                </a:r>
                <a:r>
                  <a:rPr lang="en-US" altLang="zh-CN" dirty="0"/>
                  <a:t>key</a:t>
                </a:r>
                <a:r>
                  <a:rPr lang="zh-CN" altLang="zh-CN" dirty="0"/>
                  <a:t>，和</a:t>
                </a:r>
                <a:r>
                  <a:rPr lang="en-US" altLang="zh-CN" dirty="0"/>
                  <a:t>Q</a:t>
                </a:r>
                <a:r>
                  <a:rPr lang="zh-CN" altLang="zh-CN" dirty="0"/>
                  <a:t>、</a:t>
                </a:r>
                <a:r>
                  <a:rPr lang="en-US" altLang="zh-CN" dirty="0"/>
                  <a:t>K</a:t>
                </a:r>
                <a:r>
                  <a:rPr lang="zh-CN" altLang="zh-CN" dirty="0"/>
                  <a:t>的计算方式相同。上式的第一项表示基于内容的权重，第二项表示几何偏差</a:t>
                </a:r>
                <a:r>
                  <a:rPr lang="zh-CN" altLang="zh-CN" dirty="0" smtClean="0"/>
                  <a:t>。</a:t>
                </a:r>
                <a:endParaRPr lang="zh-CN" altLang="zh-CN" dirty="0"/>
              </a:p>
            </p:txBody>
          </p:sp>
        </mc:Choice>
        <mc:Fallback>
          <p:sp>
            <p:nvSpPr>
              <p:cNvPr id="15" name="文本框 14"/>
              <p:cNvSpPr txBox="1">
                <a:spLocks noRot="1" noChangeAspect="1" noMove="1" noResize="1" noEditPoints="1" noAdjustHandles="1" noChangeArrowheads="1" noChangeShapeType="1" noTextEdit="1"/>
              </p:cNvSpPr>
              <p:nvPr/>
            </p:nvSpPr>
            <p:spPr>
              <a:xfrm>
                <a:off x="1250302" y="6109617"/>
                <a:ext cx="8776997" cy="646331"/>
              </a:xfrm>
              <a:prstGeom prst="rect">
                <a:avLst/>
              </a:prstGeom>
              <a:blipFill>
                <a:blip r:embed="rId5"/>
                <a:stretch>
                  <a:fillRect l="-556" t="-4717" r="-3194"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860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Geometry-Aware SA (GSA)</a:t>
            </a:r>
            <a:endParaRPr lang="zh-CN" altLang="en-US" dirty="0"/>
          </a:p>
        </p:txBody>
      </p:sp>
      <p:sp>
        <p:nvSpPr>
          <p:cNvPr id="4" name="内容占位符 3"/>
          <p:cNvSpPr>
            <a:spLocks noGrp="1"/>
          </p:cNvSpPr>
          <p:nvPr>
            <p:ph idx="1"/>
          </p:nvPr>
        </p:nvSpPr>
        <p:spPr/>
        <p:txBody>
          <a:bodyPr/>
          <a:lstStyle/>
          <a:p>
            <a:r>
              <a:rPr lang="en-US" altLang="zh-CN" b="1" dirty="0"/>
              <a:t> </a:t>
            </a:r>
            <a:r>
              <a:rPr lang="en-US" altLang="zh-CN" b="1" dirty="0" smtClean="0"/>
              <a:t>Relative </a:t>
            </a:r>
            <a:r>
              <a:rPr lang="en-US" altLang="zh-CN" b="1" dirty="0"/>
              <a:t>geometry </a:t>
            </a:r>
            <a:r>
              <a:rPr lang="en-US" altLang="zh-CN" b="1" dirty="0" smtClean="0"/>
              <a:t>features</a:t>
            </a:r>
          </a:p>
          <a:p>
            <a:pPr marL="0" indent="0">
              <a:buNone/>
            </a:pPr>
            <a:r>
              <a:rPr lang="en-US" altLang="zh-CN" dirty="0" smtClean="0"/>
              <a:t>    three </a:t>
            </a:r>
            <a:r>
              <a:rPr lang="en-US" altLang="zh-CN" dirty="0"/>
              <a:t>choices of </a:t>
            </a:r>
            <a:r>
              <a:rPr lang="zh-CN" altLang="en-US" dirty="0"/>
              <a:t>𝜙</a:t>
            </a:r>
            <a:r>
              <a:rPr lang="en-US" altLang="zh-CN" dirty="0" smtClean="0"/>
              <a:t>:</a:t>
            </a:r>
            <a:endParaRPr lang="en-US" altLang="zh-CN" dirty="0"/>
          </a:p>
        </p:txBody>
      </p:sp>
      <p:sp>
        <p:nvSpPr>
          <p:cNvPr id="3" name="文本框 2"/>
          <p:cNvSpPr txBox="1"/>
          <p:nvPr/>
        </p:nvSpPr>
        <p:spPr>
          <a:xfrm>
            <a:off x="1250302" y="3079101"/>
            <a:ext cx="4148893" cy="369332"/>
          </a:xfrm>
          <a:prstGeom prst="rect">
            <a:avLst/>
          </a:prstGeom>
          <a:noFill/>
        </p:spPr>
        <p:txBody>
          <a:bodyPr wrap="none" rtlCol="0">
            <a:spAutoFit/>
          </a:bodyPr>
          <a:lstStyle/>
          <a:p>
            <a:r>
              <a:rPr lang="en-US" altLang="zh-CN" b="1" dirty="0"/>
              <a:t>Content-independent geometric </a:t>
            </a:r>
            <a:r>
              <a:rPr lang="en-US" altLang="zh-CN" b="1" dirty="0" smtClean="0"/>
              <a:t>bias:</a:t>
            </a:r>
            <a:endParaRPr lang="zh-CN" altLang="en-US" dirty="0"/>
          </a:p>
        </p:txBody>
      </p:sp>
      <p:pic>
        <p:nvPicPr>
          <p:cNvPr id="8" name="图片 7"/>
          <p:cNvPicPr>
            <a:picLocks noChangeAspect="1"/>
          </p:cNvPicPr>
          <p:nvPr/>
        </p:nvPicPr>
        <p:blipFill>
          <a:blip r:embed="rId3"/>
          <a:stretch>
            <a:fillRect/>
          </a:stretch>
        </p:blipFill>
        <p:spPr>
          <a:xfrm>
            <a:off x="5566471" y="2980883"/>
            <a:ext cx="2484073" cy="565767"/>
          </a:xfrm>
          <a:prstGeom prst="rect">
            <a:avLst/>
          </a:prstGeom>
        </p:spPr>
      </p:pic>
      <p:sp>
        <p:nvSpPr>
          <p:cNvPr id="12" name="文本框 11"/>
          <p:cNvSpPr txBox="1"/>
          <p:nvPr/>
        </p:nvSpPr>
        <p:spPr>
          <a:xfrm>
            <a:off x="1256403" y="4057482"/>
            <a:ext cx="3748142" cy="369332"/>
          </a:xfrm>
          <a:prstGeom prst="rect">
            <a:avLst/>
          </a:prstGeom>
          <a:noFill/>
        </p:spPr>
        <p:txBody>
          <a:bodyPr wrap="none" rtlCol="0">
            <a:spAutoFit/>
          </a:bodyPr>
          <a:lstStyle/>
          <a:p>
            <a:r>
              <a:rPr lang="en-US" altLang="zh-CN" b="1" dirty="0"/>
              <a:t>Query-dependent geometric </a:t>
            </a:r>
            <a:r>
              <a:rPr lang="en-US" altLang="zh-CN" b="1" dirty="0" smtClean="0"/>
              <a:t>bias:</a:t>
            </a:r>
            <a:endParaRPr lang="zh-CN" altLang="en-US" dirty="0"/>
          </a:p>
        </p:txBody>
      </p:sp>
      <p:sp>
        <p:nvSpPr>
          <p:cNvPr id="16" name="文本框 15"/>
          <p:cNvSpPr txBox="1"/>
          <p:nvPr/>
        </p:nvSpPr>
        <p:spPr>
          <a:xfrm>
            <a:off x="1250302" y="5035864"/>
            <a:ext cx="3494867" cy="369332"/>
          </a:xfrm>
          <a:prstGeom prst="rect">
            <a:avLst/>
          </a:prstGeom>
          <a:noFill/>
        </p:spPr>
        <p:txBody>
          <a:bodyPr wrap="none" rtlCol="0">
            <a:spAutoFit/>
          </a:bodyPr>
          <a:lstStyle/>
          <a:p>
            <a:r>
              <a:rPr lang="en-US" altLang="zh-CN" b="1" dirty="0"/>
              <a:t>Key-dependent geometric </a:t>
            </a:r>
            <a:r>
              <a:rPr lang="en-US" altLang="zh-CN" b="1" dirty="0" smtClean="0"/>
              <a:t>bias</a:t>
            </a:r>
            <a:r>
              <a:rPr lang="en-US" altLang="zh-CN" b="1" dirty="0"/>
              <a:t>:</a:t>
            </a:r>
            <a:endParaRPr lang="zh-CN" altLang="en-US" dirty="0"/>
          </a:p>
        </p:txBody>
      </p:sp>
      <p:pic>
        <p:nvPicPr>
          <p:cNvPr id="9" name="图片 8"/>
          <p:cNvPicPr>
            <a:picLocks noChangeAspect="1"/>
          </p:cNvPicPr>
          <p:nvPr/>
        </p:nvPicPr>
        <p:blipFill>
          <a:blip r:embed="rId4"/>
          <a:stretch>
            <a:fillRect/>
          </a:stretch>
        </p:blipFill>
        <p:spPr>
          <a:xfrm>
            <a:off x="5566471" y="3982632"/>
            <a:ext cx="1870027" cy="584384"/>
          </a:xfrm>
          <a:prstGeom prst="rect">
            <a:avLst/>
          </a:prstGeom>
        </p:spPr>
      </p:pic>
      <p:pic>
        <p:nvPicPr>
          <p:cNvPr id="10" name="图片 9"/>
          <p:cNvPicPr>
            <a:picLocks noChangeAspect="1"/>
          </p:cNvPicPr>
          <p:nvPr/>
        </p:nvPicPr>
        <p:blipFill>
          <a:blip r:embed="rId5"/>
          <a:stretch>
            <a:fillRect/>
          </a:stretch>
        </p:blipFill>
        <p:spPr>
          <a:xfrm>
            <a:off x="5566472" y="4993825"/>
            <a:ext cx="2002304" cy="716510"/>
          </a:xfrm>
          <a:prstGeom prst="rect">
            <a:avLst/>
          </a:prstGeom>
        </p:spPr>
      </p:pic>
      <p:sp>
        <p:nvSpPr>
          <p:cNvPr id="11" name="文本框 10"/>
          <p:cNvSpPr txBox="1"/>
          <p:nvPr/>
        </p:nvSpPr>
        <p:spPr>
          <a:xfrm>
            <a:off x="1250302" y="5936426"/>
            <a:ext cx="4685898" cy="369332"/>
          </a:xfrm>
          <a:prstGeom prst="rect">
            <a:avLst/>
          </a:prstGeom>
          <a:noFill/>
        </p:spPr>
        <p:txBody>
          <a:bodyPr wrap="none" rtlCol="0">
            <a:spAutoFit/>
          </a:bodyPr>
          <a:lstStyle/>
          <a:p>
            <a:r>
              <a:rPr lang="en-US" altLang="zh-CN" dirty="0"/>
              <a:t>can be either </a:t>
            </a:r>
            <a:r>
              <a:rPr lang="en-US" altLang="zh-CN" dirty="0" smtClean="0"/>
              <a:t>used </a:t>
            </a:r>
            <a:r>
              <a:rPr lang="en-US" altLang="zh-CN" dirty="0"/>
              <a:t>individually or combined. </a:t>
            </a:r>
            <a:endParaRPr lang="zh-CN" altLang="en-US" dirty="0"/>
          </a:p>
        </p:txBody>
      </p:sp>
    </p:spTree>
    <p:extLst>
      <p:ext uri="{BB962C8B-B14F-4D97-AF65-F5344CB8AC3E}">
        <p14:creationId xmlns:p14="http://schemas.microsoft.com/office/powerpoint/2010/main" val="168626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smtClean="0"/>
              <a:t>Normalized and </a:t>
            </a:r>
            <a:r>
              <a:rPr lang="en-US" altLang="zh-CN" b="1" dirty="0"/>
              <a:t>Geometry-aware Self-Attention Network (NG-SAN)</a:t>
            </a:r>
            <a:endParaRPr lang="zh-CN" altLang="en-US" b="1" dirty="0"/>
          </a:p>
        </p:txBody>
      </p:sp>
      <p:sp>
        <p:nvSpPr>
          <p:cNvPr id="4" name="内容占位符 3"/>
          <p:cNvSpPr>
            <a:spLocks noGrp="1"/>
          </p:cNvSpPr>
          <p:nvPr>
            <p:ph idx="1"/>
          </p:nvPr>
        </p:nvSpPr>
        <p:spPr/>
        <p:txBody>
          <a:bodyPr/>
          <a:lstStyle/>
          <a:p>
            <a:r>
              <a:rPr lang="en-US" altLang="zh-CN" dirty="0" smtClean="0"/>
              <a:t>combine </a:t>
            </a:r>
            <a:r>
              <a:rPr lang="en-US" altLang="zh-CN" dirty="0"/>
              <a:t>both NSA and GSA by replacing </a:t>
            </a:r>
            <a:r>
              <a:rPr lang="en-US" altLang="zh-CN" dirty="0" smtClean="0"/>
              <a:t>Q in </a:t>
            </a:r>
            <a:r>
              <a:rPr lang="en-US" altLang="zh-CN" dirty="0"/>
              <a:t>GSA</a:t>
            </a:r>
            <a:r>
              <a:rPr lang="en-US" altLang="zh-CN" dirty="0" smtClean="0"/>
              <a:t> with </a:t>
            </a:r>
            <a:r>
              <a:rPr lang="en-US" altLang="zh-CN" dirty="0"/>
              <a:t>the normalized one, Qˆ</a:t>
            </a:r>
            <a:r>
              <a:rPr lang="en-US" altLang="zh-CN" dirty="0" smtClean="0"/>
              <a:t>.</a:t>
            </a:r>
          </a:p>
          <a:p>
            <a:r>
              <a:rPr lang="en-US" altLang="zh-CN" dirty="0" smtClean="0"/>
              <a:t>use this module </a:t>
            </a:r>
            <a:r>
              <a:rPr lang="en-US" altLang="zh-CN" dirty="0"/>
              <a:t>to replace the vanilla SA modules in the encoder </a:t>
            </a:r>
            <a:r>
              <a:rPr lang="en-US" altLang="zh-CN" dirty="0" smtClean="0"/>
              <a:t>of SAN.</a:t>
            </a:r>
          </a:p>
          <a:p>
            <a:r>
              <a:rPr lang="en-US" altLang="zh-CN" dirty="0"/>
              <a:t>NSA is not applied in the decoder of SAN because the </a:t>
            </a:r>
            <a:r>
              <a:rPr lang="en-US" altLang="zh-CN" dirty="0" err="1"/>
              <a:t>decoder</a:t>
            </a:r>
            <a:r>
              <a:rPr lang="en-US" altLang="zh-CN" dirty="0"/>
              <a:t> is autoregressive and has variable-length inputs.</a:t>
            </a:r>
          </a:p>
        </p:txBody>
      </p:sp>
      <p:pic>
        <p:nvPicPr>
          <p:cNvPr id="13" name="图片 12"/>
          <p:cNvPicPr/>
          <p:nvPr/>
        </p:nvPicPr>
        <p:blipFill>
          <a:blip r:embed="rId3"/>
          <a:stretch>
            <a:fillRect/>
          </a:stretch>
        </p:blipFill>
        <p:spPr>
          <a:xfrm>
            <a:off x="998998" y="4739197"/>
            <a:ext cx="4048863" cy="1572703"/>
          </a:xfrm>
          <a:prstGeom prst="rect">
            <a:avLst/>
          </a:prstGeom>
        </p:spPr>
      </p:pic>
      <p:pic>
        <p:nvPicPr>
          <p:cNvPr id="14" name="图片 13"/>
          <p:cNvPicPr>
            <a:picLocks noChangeAspect="1"/>
          </p:cNvPicPr>
          <p:nvPr/>
        </p:nvPicPr>
        <p:blipFill>
          <a:blip r:embed="rId4"/>
          <a:stretch>
            <a:fillRect/>
          </a:stretch>
        </p:blipFill>
        <p:spPr>
          <a:xfrm>
            <a:off x="6479706" y="4739197"/>
            <a:ext cx="4504643" cy="1624625"/>
          </a:xfrm>
          <a:prstGeom prst="rect">
            <a:avLst/>
          </a:prstGeom>
        </p:spPr>
      </p:pic>
      <p:sp>
        <p:nvSpPr>
          <p:cNvPr id="15" name="右箭头 14"/>
          <p:cNvSpPr/>
          <p:nvPr/>
        </p:nvSpPr>
        <p:spPr>
          <a:xfrm>
            <a:off x="5327779" y="5308707"/>
            <a:ext cx="1222311" cy="251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92244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1031</Words>
  <Application>Microsoft Office PowerPoint</Application>
  <PresentationFormat>宽屏</PresentationFormat>
  <Paragraphs>59</Paragraphs>
  <Slides>12</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Normalized and Geometry-Aware Self-Attention Network for Image Captioning</vt:lpstr>
      <vt:lpstr>Preliminaries</vt:lpstr>
      <vt:lpstr>Preliminaries</vt:lpstr>
      <vt:lpstr>Problems</vt:lpstr>
      <vt:lpstr>Normalized SA (NSA) </vt:lpstr>
      <vt:lpstr>Normalized SA (NSA) </vt:lpstr>
      <vt:lpstr>Geometry-Aware SA (GSA)</vt:lpstr>
      <vt:lpstr>Geometry-Aware SA (GSA)</vt:lpstr>
      <vt:lpstr>Normalized and Geometry-aware Self-Attention Network (NG-SAN)</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Captioning with Sequence-Level Exploration</dc:title>
  <dc:creator>李彤</dc:creator>
  <cp:lastModifiedBy>李彤</cp:lastModifiedBy>
  <cp:revision>205</cp:revision>
  <dcterms:created xsi:type="dcterms:W3CDTF">2020-04-18T02:55:04Z</dcterms:created>
  <dcterms:modified xsi:type="dcterms:W3CDTF">2020-06-24T12:55:53Z</dcterms:modified>
</cp:coreProperties>
</file>