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91" autoAdjust="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11ED0-2BEE-4396-9B90-B301281B67FD}" type="datetimeFigureOut">
              <a:rPr lang="zh-CN" altLang="en-US" smtClean="0"/>
              <a:t>2020/12/21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FB28-5146-42E1-B6A0-DE66C0E6BEAC}" type="slidenum">
              <a:rPr lang="zh-CN" altLang="en-US" smtClean="0"/>
              <a:t>‹#›</a:t>
            </a:fld>
            <a:endParaRPr lang="zh-CN" altLang="en-US"/>
          </a:p>
        </p:txBody>
      </p:sp>
    </p:spTree>
    <p:extLst>
      <p:ext uri="{BB962C8B-B14F-4D97-AF65-F5344CB8AC3E}">
        <p14:creationId xmlns:p14="http://schemas.microsoft.com/office/powerpoint/2010/main" val="274227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引入主动学习（</a:t>
            </a:r>
            <a:r>
              <a:rPr lang="en-US" altLang="zh-CN" sz="1200" kern="1200" dirty="0" smtClean="0">
                <a:solidFill>
                  <a:schemeClr val="tx1"/>
                </a:solidFill>
                <a:effectLst/>
                <a:latin typeface="+mn-lt"/>
                <a:ea typeface="+mn-ea"/>
                <a:cs typeface="+mn-cs"/>
              </a:rPr>
              <a:t>Active learning</a:t>
            </a:r>
            <a:r>
              <a:rPr lang="zh-CN" altLang="zh-CN" sz="1200" kern="1200" dirty="0" smtClean="0">
                <a:solidFill>
                  <a:schemeClr val="tx1"/>
                </a:solidFill>
                <a:effectLst/>
                <a:latin typeface="+mn-lt"/>
                <a:ea typeface="+mn-ea"/>
                <a:cs typeface="+mn-cs"/>
              </a:rPr>
              <a:t>）方法来从未标注的图片集中选取最具代表性的</a:t>
            </a:r>
            <a:r>
              <a:rPr lang="zh-CN" altLang="en-US" sz="1200" kern="1200" dirty="0" smtClean="0">
                <a:solidFill>
                  <a:schemeClr val="tx1"/>
                </a:solidFill>
                <a:effectLst/>
                <a:latin typeface="+mn-lt"/>
                <a:ea typeface="+mn-ea"/>
                <a:cs typeface="+mn-cs"/>
              </a:rPr>
              <a:t>图片</a:t>
            </a:r>
            <a:r>
              <a:rPr lang="zh-CN" altLang="zh-CN" sz="1200" kern="1200" dirty="0" smtClean="0">
                <a:solidFill>
                  <a:schemeClr val="tx1"/>
                </a:solidFill>
                <a:effectLst/>
                <a:latin typeface="+mn-lt"/>
                <a:ea typeface="+mn-ea"/>
                <a:cs typeface="+mn-cs"/>
              </a:rPr>
              <a:t>来进行标注，再</a:t>
            </a:r>
            <a:r>
              <a:rPr lang="zh-CN" altLang="en-US" sz="1200" kern="1200" dirty="0" smtClean="0">
                <a:solidFill>
                  <a:schemeClr val="tx1"/>
                </a:solidFill>
                <a:effectLst/>
                <a:latin typeface="+mn-lt"/>
                <a:ea typeface="+mn-ea"/>
                <a:cs typeface="+mn-cs"/>
              </a:rPr>
              <a:t>用于</a:t>
            </a:r>
            <a:r>
              <a:rPr lang="zh-CN" altLang="zh-CN" sz="1200" kern="1200" dirty="0" smtClean="0">
                <a:solidFill>
                  <a:schemeClr val="tx1"/>
                </a:solidFill>
                <a:effectLst/>
                <a:latin typeface="+mn-lt"/>
                <a:ea typeface="+mn-ea"/>
                <a:cs typeface="+mn-cs"/>
              </a:rPr>
              <a:t>训练</a:t>
            </a:r>
            <a:r>
              <a:rPr lang="en-US" altLang="zh-CN" sz="1200" kern="1200" dirty="0" smtClean="0">
                <a:solidFill>
                  <a:schemeClr val="tx1"/>
                </a:solidFill>
                <a:effectLst/>
                <a:latin typeface="+mn-lt"/>
                <a:ea typeface="+mn-ea"/>
                <a:cs typeface="+mn-cs"/>
              </a:rPr>
              <a:t>captioning</a:t>
            </a:r>
            <a:r>
              <a:rPr lang="zh-CN" altLang="zh-CN" sz="1200" kern="1200" dirty="0" smtClean="0">
                <a:solidFill>
                  <a:schemeClr val="tx1"/>
                </a:solidFill>
                <a:effectLst/>
                <a:latin typeface="+mn-lt"/>
                <a:ea typeface="+mn-ea"/>
                <a:cs typeface="+mn-cs"/>
              </a:rPr>
              <a:t>模型。</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流程：在第一次采样的时候随机从未标注池中选取一部分数据进行标注，然后使用已标注和未标注的数据训练</a:t>
            </a:r>
            <a:r>
              <a:rPr lang="en-US" altLang="zh-CN" sz="1200" kern="1200" dirty="0" smtClean="0">
                <a:solidFill>
                  <a:schemeClr val="tx1"/>
                </a:solidFill>
                <a:effectLst/>
                <a:latin typeface="+mn-lt"/>
                <a:ea typeface="+mn-ea"/>
                <a:cs typeface="+mn-cs"/>
              </a:rPr>
              <a:t>AL</a:t>
            </a:r>
            <a:r>
              <a:rPr lang="zh-CN" altLang="zh-CN" sz="1200" kern="1200" dirty="0" smtClean="0">
                <a:solidFill>
                  <a:schemeClr val="tx1"/>
                </a:solidFill>
                <a:effectLst/>
                <a:latin typeface="+mn-lt"/>
                <a:ea typeface="+mn-ea"/>
                <a:cs typeface="+mn-cs"/>
              </a:rPr>
              <a:t>模型来区分最具代表性的数据，之后模型迭代选择固定数量的代表性样本进行标注，直到标注预算用完为止。</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23FFB28-5146-42E1-B6A0-DE66C0E6BEAC}" type="slidenum">
              <a:rPr lang="zh-CN" altLang="en-US" smtClean="0"/>
              <a:t>3</a:t>
            </a:fld>
            <a:endParaRPr lang="zh-CN" altLang="en-US"/>
          </a:p>
        </p:txBody>
      </p:sp>
    </p:spTree>
    <p:extLst>
      <p:ext uri="{BB962C8B-B14F-4D97-AF65-F5344CB8AC3E}">
        <p14:creationId xmlns:p14="http://schemas.microsoft.com/office/powerpoint/2010/main" val="3775251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作者提出的</a:t>
            </a:r>
            <a:r>
              <a:rPr lang="en-US" altLang="zh-CN" sz="1200" kern="1200" dirty="0" smtClean="0">
                <a:solidFill>
                  <a:schemeClr val="tx1"/>
                </a:solidFill>
                <a:effectLst/>
                <a:latin typeface="+mn-lt"/>
                <a:ea typeface="+mn-ea"/>
                <a:cs typeface="+mn-cs"/>
              </a:rPr>
              <a:t>AL</a:t>
            </a:r>
            <a:r>
              <a:rPr lang="zh-CN" altLang="zh-CN" sz="1200" kern="1200" dirty="0" smtClean="0">
                <a:solidFill>
                  <a:schemeClr val="tx1"/>
                </a:solidFill>
                <a:effectLst/>
                <a:latin typeface="+mn-lt"/>
                <a:ea typeface="+mn-ea"/>
                <a:cs typeface="+mn-cs"/>
              </a:rPr>
              <a:t>模型，结构如下：</a:t>
            </a:r>
          </a:p>
          <a:p>
            <a:r>
              <a:rPr lang="zh-CN" altLang="zh-CN" sz="1200" kern="1200" dirty="0" smtClean="0">
                <a:solidFill>
                  <a:schemeClr val="tx1"/>
                </a:solidFill>
                <a:effectLst/>
                <a:latin typeface="+mn-lt"/>
                <a:ea typeface="+mn-ea"/>
                <a:cs typeface="+mn-cs"/>
              </a:rPr>
              <a:t>主要包括语义构造器、</a:t>
            </a:r>
            <a:r>
              <a:rPr lang="en-US" altLang="zh-CN" sz="1200" kern="1200" dirty="0" err="1" smtClean="0">
                <a:solidFill>
                  <a:schemeClr val="tx1"/>
                </a:solidFill>
                <a:effectLst/>
                <a:latin typeface="+mn-lt"/>
                <a:ea typeface="+mn-ea"/>
                <a:cs typeface="+mn-cs"/>
              </a:rPr>
              <a:t>Snapshot&amp;Caption</a:t>
            </a:r>
            <a:r>
              <a:rPr lang="zh-CN" altLang="zh-CN" sz="1200" kern="1200" dirty="0" smtClean="0">
                <a:solidFill>
                  <a:schemeClr val="tx1"/>
                </a:solidFill>
                <a:effectLst/>
                <a:latin typeface="+mn-lt"/>
                <a:ea typeface="+mn-ea"/>
                <a:cs typeface="+mn-cs"/>
              </a:rPr>
              <a:t>监督器和状态判别器三部分。</a:t>
            </a:r>
          </a:p>
          <a:p>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）语义构造器</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首先构造一个结构性词汇表（大小为</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），选取出现频率高的可以描述视觉内容的单词（物体、属性和关系词）；然后将提取出来的图片区域特征通过多头注意力机制映射为结构语义表示（一个</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维的向量，分别对应于词汇表的每个单词），计算公式如下：</a:t>
            </a:r>
          </a:p>
          <a:p>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Snapshot&amp;Caption</a:t>
            </a:r>
            <a:r>
              <a:rPr lang="zh-CN" altLang="zh-CN" sz="1200" b="1" kern="1200" dirty="0" smtClean="0">
                <a:solidFill>
                  <a:schemeClr val="tx1"/>
                </a:solidFill>
                <a:effectLst/>
                <a:latin typeface="+mn-lt"/>
                <a:ea typeface="+mn-ea"/>
                <a:cs typeface="+mn-cs"/>
              </a:rPr>
              <a:t>监督器</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Snapshot&amp;Caption</a:t>
            </a:r>
            <a:r>
              <a:rPr lang="zh-CN" altLang="zh-CN" sz="1200" kern="1200" dirty="0" smtClean="0">
                <a:solidFill>
                  <a:schemeClr val="tx1"/>
                </a:solidFill>
                <a:effectLst/>
                <a:latin typeface="+mn-lt"/>
                <a:ea typeface="+mn-ea"/>
                <a:cs typeface="+mn-cs"/>
              </a:rPr>
              <a:t>监督器仅使用已标记的数据来有监督的训练语义构造器。</a:t>
            </a:r>
          </a:p>
          <a:p>
            <a:r>
              <a:rPr lang="en-US" altLang="zh-CN" sz="1200" kern="1200" dirty="0" smtClean="0">
                <a:solidFill>
                  <a:schemeClr val="tx1"/>
                </a:solidFill>
                <a:effectLst/>
                <a:latin typeface="+mn-lt"/>
                <a:ea typeface="+mn-ea"/>
                <a:cs typeface="+mn-cs"/>
              </a:rPr>
              <a:t>Snapshot</a:t>
            </a:r>
            <a:r>
              <a:rPr lang="zh-CN" altLang="zh-CN" sz="1200" kern="1200" dirty="0" smtClean="0">
                <a:solidFill>
                  <a:schemeClr val="tx1"/>
                </a:solidFill>
                <a:effectLst/>
                <a:latin typeface="+mn-lt"/>
                <a:ea typeface="+mn-ea"/>
                <a:cs typeface="+mn-cs"/>
              </a:rPr>
              <a:t>监督器提供单词级别的监督，</a:t>
            </a:r>
            <a:r>
              <a:rPr lang="en-US" altLang="zh-CN" sz="1200" kern="1200" dirty="0" smtClean="0">
                <a:solidFill>
                  <a:schemeClr val="tx1"/>
                </a:solidFill>
                <a:effectLst/>
                <a:latin typeface="+mn-lt"/>
                <a:ea typeface="+mn-ea"/>
                <a:cs typeface="+mn-cs"/>
              </a:rPr>
              <a:t>Snapshot</a:t>
            </a:r>
            <a:r>
              <a:rPr lang="zh-CN" altLang="zh-CN" sz="1200" kern="1200" dirty="0" smtClean="0">
                <a:solidFill>
                  <a:schemeClr val="tx1"/>
                </a:solidFill>
                <a:effectLst/>
                <a:latin typeface="+mn-lt"/>
                <a:ea typeface="+mn-ea"/>
                <a:cs typeface="+mn-cs"/>
              </a:rPr>
              <a:t>是一个</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维的二值向量，对应于词汇表，用于表示图片标注描述中是否存在对应的单词。使用</a:t>
            </a:r>
            <a:r>
              <a:rPr lang="en-US" altLang="zh-CN" sz="1200" kern="1200" dirty="0" smtClean="0">
                <a:solidFill>
                  <a:schemeClr val="tx1"/>
                </a:solidFill>
                <a:effectLst/>
                <a:latin typeface="+mn-lt"/>
                <a:ea typeface="+mn-ea"/>
                <a:cs typeface="+mn-cs"/>
              </a:rPr>
              <a:t>MSE</a:t>
            </a:r>
            <a:r>
              <a:rPr lang="zh-CN" altLang="zh-CN" sz="1200" kern="1200" dirty="0" smtClean="0">
                <a:solidFill>
                  <a:schemeClr val="tx1"/>
                </a:solidFill>
                <a:effectLst/>
                <a:latin typeface="+mn-lt"/>
                <a:ea typeface="+mn-ea"/>
                <a:cs typeface="+mn-cs"/>
              </a:rPr>
              <a:t>损失进行训练。</a:t>
            </a:r>
          </a:p>
          <a:p>
            <a:r>
              <a:rPr lang="en-US" altLang="zh-CN" sz="1200" kern="1200" dirty="0" smtClean="0">
                <a:solidFill>
                  <a:schemeClr val="tx1"/>
                </a:solidFill>
                <a:effectLst/>
                <a:latin typeface="+mn-lt"/>
                <a:ea typeface="+mn-ea"/>
                <a:cs typeface="+mn-cs"/>
              </a:rPr>
              <a:t>Caption</a:t>
            </a:r>
            <a:r>
              <a:rPr lang="zh-CN" altLang="zh-CN" sz="1200" kern="1200" dirty="0" smtClean="0">
                <a:solidFill>
                  <a:schemeClr val="tx1"/>
                </a:solidFill>
                <a:effectLst/>
                <a:latin typeface="+mn-lt"/>
                <a:ea typeface="+mn-ea"/>
                <a:cs typeface="+mn-cs"/>
              </a:rPr>
              <a:t>监督器提供句子级别的监督，将结构语义表示重构为图片标注描述。</a:t>
            </a:r>
          </a:p>
          <a:p>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3</a:t>
            </a:r>
            <a:r>
              <a:rPr lang="zh-CN" altLang="zh-CN" sz="1200" b="1" kern="1200" dirty="0" smtClean="0">
                <a:solidFill>
                  <a:schemeClr val="tx1"/>
                </a:solidFill>
                <a:effectLst/>
                <a:latin typeface="+mn-lt"/>
                <a:ea typeface="+mn-ea"/>
                <a:cs typeface="+mn-cs"/>
              </a:rPr>
              <a:t>）状态判别器</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状态判别器用于区分已标记（状态标注为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）和未标记（状态标注为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）图片的结构语义表示，和语义构造器以对抗的方式进行训练，使结构语义表示更加可识别，并且样本选择更加有效。</a:t>
            </a:r>
          </a:p>
          <a:p>
            <a:r>
              <a:rPr lang="zh-CN" altLang="zh-CN" sz="1200" kern="1200" dirty="0" smtClean="0">
                <a:solidFill>
                  <a:schemeClr val="tx1"/>
                </a:solidFill>
                <a:effectLst/>
                <a:latin typeface="+mn-lt"/>
                <a:ea typeface="+mn-ea"/>
                <a:cs typeface="+mn-cs"/>
              </a:rPr>
              <a:t>在采样阶段，使用语义构造器为未标注的图片生成语义表示，然后通过状态判别器预测其状态得分，选择前</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个样本进行标注。</a:t>
            </a:r>
          </a:p>
        </p:txBody>
      </p:sp>
      <p:sp>
        <p:nvSpPr>
          <p:cNvPr id="4" name="灯片编号占位符 3"/>
          <p:cNvSpPr>
            <a:spLocks noGrp="1"/>
          </p:cNvSpPr>
          <p:nvPr>
            <p:ph type="sldNum" sz="quarter" idx="10"/>
          </p:nvPr>
        </p:nvSpPr>
        <p:spPr/>
        <p:txBody>
          <a:bodyPr/>
          <a:lstStyle/>
          <a:p>
            <a:fld id="{B23FFB28-5146-42E1-B6A0-DE66C0E6BEAC}" type="slidenum">
              <a:rPr lang="zh-CN" altLang="en-US" smtClean="0"/>
              <a:t>4</a:t>
            </a:fld>
            <a:endParaRPr lang="zh-CN" altLang="en-US"/>
          </a:p>
        </p:txBody>
      </p:sp>
    </p:spTree>
    <p:extLst>
      <p:ext uri="{BB962C8B-B14F-4D97-AF65-F5344CB8AC3E}">
        <p14:creationId xmlns:p14="http://schemas.microsoft.com/office/powerpoint/2010/main" val="2445275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404986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366487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410231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217664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223804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426612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270635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71309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310046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12165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EC80078-447C-41EE-89A4-4354EB6F1C20}" type="datetimeFigureOut">
              <a:rPr lang="zh-CN" altLang="en-US" smtClean="0"/>
              <a:t>2020/12/21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410141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0078-447C-41EE-89A4-4354EB6F1C20}" type="datetimeFigureOut">
              <a:rPr lang="zh-CN" altLang="en-US" smtClean="0"/>
              <a:t>2020/12/21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B0C1-AB19-49CF-B332-B3CE66D8453A}" type="slidenum">
              <a:rPr lang="zh-CN" altLang="en-US" smtClean="0"/>
              <a:t>‹#›</a:t>
            </a:fld>
            <a:endParaRPr lang="zh-CN" altLang="en-US"/>
          </a:p>
        </p:txBody>
      </p:sp>
    </p:spTree>
    <p:extLst>
      <p:ext uri="{BB962C8B-B14F-4D97-AF65-F5344CB8AC3E}">
        <p14:creationId xmlns:p14="http://schemas.microsoft.com/office/powerpoint/2010/main" val="395924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329" y="1131328"/>
            <a:ext cx="11089341" cy="2387600"/>
          </a:xfrm>
        </p:spPr>
        <p:txBody>
          <a:bodyPr>
            <a:normAutofit fontScale="90000"/>
          </a:bodyPr>
          <a:lstStyle/>
          <a:p>
            <a:r>
              <a:rPr lang="en-US" altLang="zh-CN" b="1" dirty="0" smtClean="0"/>
              <a:t>Structural Semantic Adversarial Active Learning for Image Captioning</a:t>
            </a:r>
            <a:endParaRPr lang="zh-CN" altLang="en-US" b="1" dirty="0"/>
          </a:p>
        </p:txBody>
      </p:sp>
      <p:sp>
        <p:nvSpPr>
          <p:cNvPr id="3" name="副标题 2"/>
          <p:cNvSpPr>
            <a:spLocks noGrp="1"/>
          </p:cNvSpPr>
          <p:nvPr>
            <p:ph type="subTitle" idx="1"/>
          </p:nvPr>
        </p:nvSpPr>
        <p:spPr>
          <a:xfrm>
            <a:off x="1524000" y="3602038"/>
            <a:ext cx="9144000" cy="458974"/>
          </a:xfrm>
        </p:spPr>
        <p:txBody>
          <a:bodyPr/>
          <a:lstStyle/>
          <a:p>
            <a:r>
              <a:rPr lang="en-US" altLang="zh-CN" dirty="0" smtClean="0"/>
              <a:t>ACMMM2020 oral</a:t>
            </a:r>
            <a:endParaRPr lang="zh-CN" altLang="en-US" dirty="0"/>
          </a:p>
        </p:txBody>
      </p:sp>
      <p:pic>
        <p:nvPicPr>
          <p:cNvPr id="4" name="图片 3"/>
          <p:cNvPicPr>
            <a:picLocks noChangeAspect="1"/>
          </p:cNvPicPr>
          <p:nvPr/>
        </p:nvPicPr>
        <p:blipFill>
          <a:blip r:embed="rId2"/>
          <a:stretch>
            <a:fillRect/>
          </a:stretch>
        </p:blipFill>
        <p:spPr>
          <a:xfrm>
            <a:off x="1391237" y="4258610"/>
            <a:ext cx="9409524" cy="1514286"/>
          </a:xfrm>
          <a:prstGeom prst="rect">
            <a:avLst/>
          </a:prstGeom>
        </p:spPr>
      </p:pic>
    </p:spTree>
    <p:extLst>
      <p:ext uri="{BB962C8B-B14F-4D97-AF65-F5344CB8AC3E}">
        <p14:creationId xmlns:p14="http://schemas.microsoft.com/office/powerpoint/2010/main" val="170999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Supplement</a:t>
            </a:r>
            <a:endParaRPr lang="zh-CN" altLang="en-US" b="1" dirty="0"/>
          </a:p>
        </p:txBody>
      </p:sp>
      <p:sp>
        <p:nvSpPr>
          <p:cNvPr id="5" name="文本框 4"/>
          <p:cNvSpPr txBox="1"/>
          <p:nvPr/>
        </p:nvSpPr>
        <p:spPr>
          <a:xfrm>
            <a:off x="5416968" y="5318368"/>
            <a:ext cx="1358064" cy="369332"/>
          </a:xfrm>
          <a:prstGeom prst="rect">
            <a:avLst/>
          </a:prstGeom>
          <a:noFill/>
        </p:spPr>
        <p:txBody>
          <a:bodyPr wrap="none" rtlCol="0">
            <a:spAutoFit/>
          </a:bodyPr>
          <a:lstStyle/>
          <a:p>
            <a:r>
              <a:rPr lang="en-US" altLang="zh-CN" b="1" dirty="0" smtClean="0"/>
              <a:t>Multi-label</a:t>
            </a:r>
            <a:endParaRPr lang="zh-CN" altLang="en-US" b="1" dirty="0"/>
          </a:p>
        </p:txBody>
      </p:sp>
      <p:pic>
        <p:nvPicPr>
          <p:cNvPr id="7" name="内容占位符 3"/>
          <p:cNvPicPr>
            <a:picLocks noGrp="1" noChangeAspect="1"/>
          </p:cNvPicPr>
          <p:nvPr>
            <p:ph idx="1"/>
          </p:nvPr>
        </p:nvPicPr>
        <p:blipFill>
          <a:blip r:embed="rId2"/>
          <a:stretch>
            <a:fillRect/>
          </a:stretch>
        </p:blipFill>
        <p:spPr>
          <a:xfrm>
            <a:off x="1843619" y="2774516"/>
            <a:ext cx="8504762" cy="1838095"/>
          </a:xfrm>
          <a:prstGeom prst="rect">
            <a:avLst/>
          </a:prstGeom>
        </p:spPr>
      </p:pic>
    </p:spTree>
    <p:extLst>
      <p:ext uri="{BB962C8B-B14F-4D97-AF65-F5344CB8AC3E}">
        <p14:creationId xmlns:p14="http://schemas.microsoft.com/office/powerpoint/2010/main" val="4055181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Problem</a:t>
            </a:r>
            <a:endParaRPr lang="zh-CN" altLang="en-US" dirty="0"/>
          </a:p>
        </p:txBody>
      </p:sp>
      <p:sp>
        <p:nvSpPr>
          <p:cNvPr id="3" name="内容占位符 2"/>
          <p:cNvSpPr>
            <a:spLocks noGrp="1"/>
          </p:cNvSpPr>
          <p:nvPr>
            <p:ph idx="1"/>
          </p:nvPr>
        </p:nvSpPr>
        <p:spPr/>
        <p:txBody>
          <a:bodyPr/>
          <a:lstStyle/>
          <a:p>
            <a:pPr marL="0" indent="0" algn="ctr">
              <a:buNone/>
            </a:pPr>
            <a:endParaRPr lang="en-US" altLang="zh-CN" dirty="0" smtClean="0"/>
          </a:p>
          <a:p>
            <a:pPr marL="0" indent="0" algn="ctr">
              <a:buNone/>
            </a:pPr>
            <a:endParaRPr lang="en-US" altLang="zh-CN" dirty="0" smtClean="0"/>
          </a:p>
          <a:p>
            <a:pPr marL="0" indent="0" algn="ctr">
              <a:buNone/>
            </a:pPr>
            <a:r>
              <a:rPr lang="en-US" altLang="zh-CN" dirty="0" smtClean="0"/>
              <a:t>it is </a:t>
            </a:r>
            <a:r>
              <a:rPr lang="en-US" altLang="zh-CN" b="1" dirty="0" smtClean="0"/>
              <a:t>prohibitively costly</a:t>
            </a:r>
            <a:r>
              <a:rPr lang="en-US" altLang="zh-CN" dirty="0" smtClean="0"/>
              <a:t> to label the image captions. </a:t>
            </a:r>
            <a:endParaRPr lang="zh-CN" altLang="en-US" dirty="0"/>
          </a:p>
        </p:txBody>
      </p:sp>
    </p:spTree>
    <p:extLst>
      <p:ext uri="{BB962C8B-B14F-4D97-AF65-F5344CB8AC3E}">
        <p14:creationId xmlns:p14="http://schemas.microsoft.com/office/powerpoint/2010/main" val="196730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A</a:t>
            </a:r>
            <a:r>
              <a:rPr lang="en-US" altLang="zh-CN" b="1" dirty="0" smtClean="0"/>
              <a:t>ctive </a:t>
            </a:r>
            <a:r>
              <a:rPr lang="en-US" altLang="zh-CN" b="1" dirty="0"/>
              <a:t>L</a:t>
            </a:r>
            <a:r>
              <a:rPr lang="en-US" altLang="zh-CN" b="1" dirty="0" smtClean="0"/>
              <a:t>earning</a:t>
            </a:r>
            <a:endParaRPr lang="zh-CN" altLang="en-US" b="1" dirty="0"/>
          </a:p>
        </p:txBody>
      </p:sp>
      <p:sp>
        <p:nvSpPr>
          <p:cNvPr id="3" name="内容占位符 2"/>
          <p:cNvSpPr>
            <a:spLocks noGrp="1"/>
          </p:cNvSpPr>
          <p:nvPr>
            <p:ph idx="1"/>
          </p:nvPr>
        </p:nvSpPr>
        <p:spPr/>
        <p:txBody>
          <a:bodyPr/>
          <a:lstStyle/>
          <a:p>
            <a:pPr marL="0" indent="0" algn="ctr">
              <a:buNone/>
            </a:pPr>
            <a:r>
              <a:rPr lang="en-US" altLang="zh-CN" dirty="0" smtClean="0"/>
              <a:t>unlabeled images --&gt; most representative images</a:t>
            </a:r>
          </a:p>
          <a:p>
            <a:pPr marL="0" indent="0" algn="ctr">
              <a:buNone/>
            </a:pPr>
            <a:r>
              <a:rPr lang="en-US" altLang="zh-CN" dirty="0" smtClean="0"/>
              <a:t>--&gt; labeled by oracle --&gt; train captioning model</a:t>
            </a:r>
          </a:p>
          <a:p>
            <a:pPr marL="0" indent="0">
              <a:buNone/>
            </a:pPr>
            <a:endParaRPr lang="zh-CN" altLang="en-US" dirty="0"/>
          </a:p>
        </p:txBody>
      </p:sp>
      <p:pic>
        <p:nvPicPr>
          <p:cNvPr id="4" name="图片 3"/>
          <p:cNvPicPr>
            <a:picLocks noChangeAspect="1"/>
          </p:cNvPicPr>
          <p:nvPr/>
        </p:nvPicPr>
        <p:blipFill>
          <a:blip r:embed="rId3"/>
          <a:stretch>
            <a:fillRect/>
          </a:stretch>
        </p:blipFill>
        <p:spPr>
          <a:xfrm>
            <a:off x="249353" y="3046753"/>
            <a:ext cx="6275862" cy="3600000"/>
          </a:xfrm>
          <a:prstGeom prst="rect">
            <a:avLst/>
          </a:prstGeom>
        </p:spPr>
      </p:pic>
      <p:pic>
        <p:nvPicPr>
          <p:cNvPr id="5" name="图片 4"/>
          <p:cNvPicPr>
            <a:picLocks noChangeAspect="1"/>
          </p:cNvPicPr>
          <p:nvPr/>
        </p:nvPicPr>
        <p:blipFill>
          <a:blip r:embed="rId4"/>
          <a:stretch>
            <a:fillRect/>
          </a:stretch>
        </p:blipFill>
        <p:spPr>
          <a:xfrm>
            <a:off x="7114062" y="3046753"/>
            <a:ext cx="4733333" cy="3600000"/>
          </a:xfrm>
          <a:prstGeom prst="rect">
            <a:avLst/>
          </a:prstGeom>
        </p:spPr>
      </p:pic>
    </p:spTree>
    <p:extLst>
      <p:ext uri="{BB962C8B-B14F-4D97-AF65-F5344CB8AC3E}">
        <p14:creationId xmlns:p14="http://schemas.microsoft.com/office/powerpoint/2010/main" val="399929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SSAAL model</a:t>
            </a:r>
            <a:endParaRPr lang="zh-CN" altLang="en-US" dirty="0"/>
          </a:p>
        </p:txBody>
      </p:sp>
      <p:pic>
        <p:nvPicPr>
          <p:cNvPr id="4" name="内容占位符 3"/>
          <p:cNvPicPr>
            <a:picLocks noGrp="1" noChangeAspect="1"/>
          </p:cNvPicPr>
          <p:nvPr>
            <p:ph idx="1"/>
          </p:nvPr>
        </p:nvPicPr>
        <p:blipFill>
          <a:blip r:embed="rId3"/>
          <a:stretch>
            <a:fillRect/>
          </a:stretch>
        </p:blipFill>
        <p:spPr>
          <a:xfrm>
            <a:off x="1348381" y="2524667"/>
            <a:ext cx="9495238" cy="4333333"/>
          </a:xfrm>
          <a:prstGeom prst="rect">
            <a:avLst/>
          </a:prstGeom>
        </p:spPr>
      </p:pic>
      <p:pic>
        <p:nvPicPr>
          <p:cNvPr id="5" name="图片 4"/>
          <p:cNvPicPr>
            <a:picLocks noChangeAspect="1"/>
          </p:cNvPicPr>
          <p:nvPr/>
        </p:nvPicPr>
        <p:blipFill>
          <a:blip r:embed="rId4"/>
          <a:stretch>
            <a:fillRect/>
          </a:stretch>
        </p:blipFill>
        <p:spPr>
          <a:xfrm>
            <a:off x="730623" y="232376"/>
            <a:ext cx="3047619" cy="2161905"/>
          </a:xfrm>
          <a:prstGeom prst="rect">
            <a:avLst/>
          </a:prstGeom>
        </p:spPr>
      </p:pic>
      <p:cxnSp>
        <p:nvCxnSpPr>
          <p:cNvPr id="7" name="直接箭头连接符 6"/>
          <p:cNvCxnSpPr>
            <a:stCxn id="5" idx="3"/>
          </p:cNvCxnSpPr>
          <p:nvPr/>
        </p:nvCxnSpPr>
        <p:spPr>
          <a:xfrm>
            <a:off x="3778242" y="1313329"/>
            <a:ext cx="937193" cy="1869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086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361" y="1113408"/>
            <a:ext cx="1896208" cy="1325563"/>
          </a:xfrm>
        </p:spPr>
        <p:txBody>
          <a:bodyPr/>
          <a:lstStyle/>
          <a:p>
            <a:pPr algn="ctr"/>
            <a:r>
              <a:rPr lang="en-US" altLang="zh-CN" b="1" dirty="0"/>
              <a:t>R</a:t>
            </a:r>
            <a:r>
              <a:rPr lang="en-US" altLang="zh-CN" b="1" dirty="0" smtClean="0"/>
              <a:t>esults</a:t>
            </a:r>
            <a:endParaRPr lang="zh-CN" altLang="en-US" b="1" dirty="0"/>
          </a:p>
        </p:txBody>
      </p:sp>
      <p:pic>
        <p:nvPicPr>
          <p:cNvPr id="6" name="图片 5"/>
          <p:cNvPicPr>
            <a:picLocks noChangeAspect="1"/>
          </p:cNvPicPr>
          <p:nvPr/>
        </p:nvPicPr>
        <p:blipFill>
          <a:blip r:embed="rId2"/>
          <a:stretch>
            <a:fillRect/>
          </a:stretch>
        </p:blipFill>
        <p:spPr>
          <a:xfrm>
            <a:off x="2476362" y="3343714"/>
            <a:ext cx="9542857" cy="3514286"/>
          </a:xfrm>
          <a:prstGeom prst="rect">
            <a:avLst/>
          </a:prstGeom>
        </p:spPr>
      </p:pic>
      <p:pic>
        <p:nvPicPr>
          <p:cNvPr id="8" name="内容占位符 7"/>
          <p:cNvPicPr>
            <a:picLocks noGrp="1" noChangeAspect="1"/>
          </p:cNvPicPr>
          <p:nvPr>
            <p:ph idx="1"/>
          </p:nvPr>
        </p:nvPicPr>
        <p:blipFill>
          <a:blip r:embed="rId3"/>
          <a:stretch>
            <a:fillRect/>
          </a:stretch>
        </p:blipFill>
        <p:spPr>
          <a:xfrm>
            <a:off x="2476362" y="0"/>
            <a:ext cx="9552381" cy="3552381"/>
          </a:xfrm>
          <a:prstGeom prst="rect">
            <a:avLst/>
          </a:prstGeom>
        </p:spPr>
      </p:pic>
      <p:sp>
        <p:nvSpPr>
          <p:cNvPr id="9" name="文本框 8"/>
          <p:cNvSpPr txBox="1"/>
          <p:nvPr/>
        </p:nvSpPr>
        <p:spPr>
          <a:xfrm>
            <a:off x="196361" y="3130062"/>
            <a:ext cx="2280001" cy="2308324"/>
          </a:xfrm>
          <a:prstGeom prst="rect">
            <a:avLst/>
          </a:prstGeom>
          <a:noFill/>
        </p:spPr>
        <p:txBody>
          <a:bodyPr wrap="square" rtlCol="0">
            <a:spAutoFit/>
          </a:bodyPr>
          <a:lstStyle/>
          <a:p>
            <a:r>
              <a:rPr lang="en-US" altLang="zh-CN" dirty="0"/>
              <a:t>initialize the labeled pool by randomly sampling 1% data from the entire dataset and the rest 99% data makes up the initial unlabeled pool.</a:t>
            </a:r>
            <a:endParaRPr lang="zh-CN" altLang="en-US" dirty="0"/>
          </a:p>
        </p:txBody>
      </p:sp>
    </p:spTree>
    <p:extLst>
      <p:ext uri="{BB962C8B-B14F-4D97-AF65-F5344CB8AC3E}">
        <p14:creationId xmlns:p14="http://schemas.microsoft.com/office/powerpoint/2010/main" val="331221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Results</a:t>
            </a:r>
            <a:endParaRPr lang="zh-CN" altLang="en-US" dirty="0"/>
          </a:p>
        </p:txBody>
      </p:sp>
      <p:pic>
        <p:nvPicPr>
          <p:cNvPr id="4" name="内容占位符 3"/>
          <p:cNvPicPr>
            <a:picLocks noGrp="1" noChangeAspect="1"/>
          </p:cNvPicPr>
          <p:nvPr>
            <p:ph idx="1"/>
          </p:nvPr>
        </p:nvPicPr>
        <p:blipFill>
          <a:blip r:embed="rId2"/>
          <a:stretch>
            <a:fillRect/>
          </a:stretch>
        </p:blipFill>
        <p:spPr>
          <a:xfrm>
            <a:off x="2690811" y="2337109"/>
            <a:ext cx="6810378" cy="2885522"/>
          </a:xfrm>
          <a:prstGeom prst="rect">
            <a:avLst/>
          </a:prstGeom>
        </p:spPr>
      </p:pic>
    </p:spTree>
    <p:extLst>
      <p:ext uri="{BB962C8B-B14F-4D97-AF65-F5344CB8AC3E}">
        <p14:creationId xmlns:p14="http://schemas.microsoft.com/office/powerpoint/2010/main" val="105161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Ablation studies</a:t>
            </a:r>
            <a:endParaRPr lang="zh-CN" altLang="en-US" b="1" dirty="0"/>
          </a:p>
        </p:txBody>
      </p:sp>
      <p:pic>
        <p:nvPicPr>
          <p:cNvPr id="4" name="内容占位符 3"/>
          <p:cNvPicPr>
            <a:picLocks noGrp="1" noChangeAspect="1"/>
          </p:cNvPicPr>
          <p:nvPr>
            <p:ph idx="1"/>
          </p:nvPr>
        </p:nvPicPr>
        <p:blipFill>
          <a:blip r:embed="rId2"/>
          <a:stretch>
            <a:fillRect/>
          </a:stretch>
        </p:blipFill>
        <p:spPr>
          <a:xfrm>
            <a:off x="1296000" y="2096532"/>
            <a:ext cx="9600000" cy="3809524"/>
          </a:xfrm>
          <a:prstGeom prst="rect">
            <a:avLst/>
          </a:prstGeom>
        </p:spPr>
      </p:pic>
    </p:spTree>
    <p:extLst>
      <p:ext uri="{BB962C8B-B14F-4D97-AF65-F5344CB8AC3E}">
        <p14:creationId xmlns:p14="http://schemas.microsoft.com/office/powerpoint/2010/main" val="397534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Supplement</a:t>
            </a:r>
            <a:endParaRPr lang="zh-CN" altLang="en-US" dirty="0"/>
          </a:p>
        </p:txBody>
      </p:sp>
      <p:pic>
        <p:nvPicPr>
          <p:cNvPr id="4" name="内容占位符 3"/>
          <p:cNvPicPr>
            <a:picLocks noGrp="1" noChangeAspect="1"/>
          </p:cNvPicPr>
          <p:nvPr>
            <p:ph idx="1"/>
          </p:nvPr>
        </p:nvPicPr>
        <p:blipFill>
          <a:blip r:embed="rId2"/>
          <a:stretch>
            <a:fillRect/>
          </a:stretch>
        </p:blipFill>
        <p:spPr>
          <a:xfrm>
            <a:off x="3821469" y="2152126"/>
            <a:ext cx="4549062" cy="2984570"/>
          </a:xfrm>
          <a:prstGeom prst="rect">
            <a:avLst/>
          </a:prstGeom>
        </p:spPr>
      </p:pic>
      <p:sp>
        <p:nvSpPr>
          <p:cNvPr id="6" name="文本框 5"/>
          <p:cNvSpPr txBox="1"/>
          <p:nvPr/>
        </p:nvSpPr>
        <p:spPr>
          <a:xfrm>
            <a:off x="5548414" y="6110654"/>
            <a:ext cx="1095172" cy="369332"/>
          </a:xfrm>
          <a:prstGeom prst="rect">
            <a:avLst/>
          </a:prstGeom>
          <a:noFill/>
        </p:spPr>
        <p:txBody>
          <a:bodyPr wrap="none" rtlCol="0">
            <a:spAutoFit/>
          </a:bodyPr>
          <a:lstStyle/>
          <a:p>
            <a:pPr algn="ctr"/>
            <a:r>
              <a:rPr lang="en-US" altLang="zh-CN" b="1" dirty="0" smtClean="0"/>
              <a:t>Core-set</a:t>
            </a:r>
            <a:endParaRPr lang="zh-CN" altLang="en-US" b="1" dirty="0"/>
          </a:p>
        </p:txBody>
      </p:sp>
    </p:spTree>
    <p:extLst>
      <p:ext uri="{BB962C8B-B14F-4D97-AF65-F5344CB8AC3E}">
        <p14:creationId xmlns:p14="http://schemas.microsoft.com/office/powerpoint/2010/main" val="1738338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Supplement</a:t>
            </a:r>
            <a:endParaRPr lang="zh-CN" altLang="en-US" b="1" dirty="0"/>
          </a:p>
        </p:txBody>
      </p:sp>
      <p:pic>
        <p:nvPicPr>
          <p:cNvPr id="4" name="内容占位符 3"/>
          <p:cNvPicPr>
            <a:picLocks noGrp="1" noChangeAspect="1"/>
          </p:cNvPicPr>
          <p:nvPr>
            <p:ph idx="1"/>
          </p:nvPr>
        </p:nvPicPr>
        <p:blipFill>
          <a:blip r:embed="rId2"/>
          <a:stretch>
            <a:fillRect/>
          </a:stretch>
        </p:blipFill>
        <p:spPr>
          <a:xfrm>
            <a:off x="2217370" y="1825625"/>
            <a:ext cx="7757260" cy="4351338"/>
          </a:xfrm>
          <a:prstGeom prst="rect">
            <a:avLst/>
          </a:prstGeom>
        </p:spPr>
      </p:pic>
      <p:sp>
        <p:nvSpPr>
          <p:cNvPr id="5" name="文本框 4"/>
          <p:cNvSpPr txBox="1"/>
          <p:nvPr/>
        </p:nvSpPr>
        <p:spPr>
          <a:xfrm>
            <a:off x="5718332" y="6311900"/>
            <a:ext cx="755335" cy="369332"/>
          </a:xfrm>
          <a:prstGeom prst="rect">
            <a:avLst/>
          </a:prstGeom>
          <a:noFill/>
        </p:spPr>
        <p:txBody>
          <a:bodyPr wrap="none" rtlCol="0">
            <a:spAutoFit/>
          </a:bodyPr>
          <a:lstStyle/>
          <a:p>
            <a:r>
              <a:rPr lang="en-US" altLang="zh-CN" b="1" dirty="0" smtClean="0"/>
              <a:t>VAAL</a:t>
            </a:r>
            <a:endParaRPr lang="zh-CN" altLang="en-US" b="1" dirty="0"/>
          </a:p>
        </p:txBody>
      </p:sp>
    </p:spTree>
    <p:extLst>
      <p:ext uri="{BB962C8B-B14F-4D97-AF65-F5344CB8AC3E}">
        <p14:creationId xmlns:p14="http://schemas.microsoft.com/office/powerpoint/2010/main" val="2398585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441</Words>
  <Application>Microsoft Office PowerPoint</Application>
  <PresentationFormat>宽屏</PresentationFormat>
  <Paragraphs>35</Paragraphs>
  <Slides>10</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Structural Semantic Adversarial Active Learning for Image Captioning</vt:lpstr>
      <vt:lpstr>Problem</vt:lpstr>
      <vt:lpstr>Active Learning</vt:lpstr>
      <vt:lpstr>SSAAL model</vt:lpstr>
      <vt:lpstr>Results</vt:lpstr>
      <vt:lpstr>Results</vt:lpstr>
      <vt:lpstr>Ablation studies</vt:lpstr>
      <vt:lpstr>Supplement</vt:lpstr>
      <vt:lpstr>Supplement</vt:lpstr>
      <vt:lpstr>Supplement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Semantic Adversarial Active Learning for Image Captioning</dc:title>
  <dc:creator>李彤</dc:creator>
  <cp:lastModifiedBy>李彤</cp:lastModifiedBy>
  <cp:revision>52</cp:revision>
  <dcterms:created xsi:type="dcterms:W3CDTF">2020-12-15T12:48:18Z</dcterms:created>
  <dcterms:modified xsi:type="dcterms:W3CDTF">2020-12-21T05:25:07Z</dcterms:modified>
</cp:coreProperties>
</file>