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67" r:id="rId5"/>
    <p:sldId id="259" r:id="rId6"/>
    <p:sldId id="268" r:id="rId7"/>
    <p:sldId id="269" r:id="rId8"/>
    <p:sldId id="270" r:id="rId9"/>
    <p:sldId id="271" r:id="rId10"/>
    <p:sldId id="264" r:id="rId11"/>
    <p:sldId id="265" r:id="rId12"/>
    <p:sldId id="272"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453" autoAdjust="0"/>
  </p:normalViewPr>
  <p:slideViewPr>
    <p:cSldViewPr snapToGrid="0">
      <p:cViewPr varScale="1">
        <p:scale>
          <a:sx n="75" d="100"/>
          <a:sy n="75" d="100"/>
        </p:scale>
        <p:origin x="94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42E9D1-77B1-4160-A02B-287167B45AB4}" type="datetimeFigureOut">
              <a:rPr lang="zh-CN" altLang="en-US" smtClean="0"/>
              <a:t>2020/7/21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93A4D6-6D40-4765-981B-9869036D6AC1}" type="slidenum">
              <a:rPr lang="zh-CN" altLang="en-US" smtClean="0"/>
              <a:t>‹#›</a:t>
            </a:fld>
            <a:endParaRPr lang="zh-CN" altLang="en-US"/>
          </a:p>
        </p:txBody>
      </p:sp>
    </p:spTree>
    <p:extLst>
      <p:ext uri="{BB962C8B-B14F-4D97-AF65-F5344CB8AC3E}">
        <p14:creationId xmlns:p14="http://schemas.microsoft.com/office/powerpoint/2010/main" val="4213087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注意力机制的目的是为了让模型在生成对应单词时将注意力集中到正确的物体上，这种能力被称为</a:t>
            </a:r>
            <a:r>
              <a:rPr lang="en-US" altLang="zh-CN" sz="1200" kern="1200" dirty="0" smtClean="0">
                <a:solidFill>
                  <a:schemeClr val="tx1"/>
                </a:solidFill>
                <a:effectLst/>
                <a:latin typeface="+mn-lt"/>
                <a:ea typeface="+mn-ea"/>
                <a:cs typeface="+mn-cs"/>
              </a:rPr>
              <a:t>grounded image captioning</a:t>
            </a:r>
            <a:r>
              <a:rPr lang="zh-CN" altLang="zh-CN" sz="1200" kern="1200" dirty="0" smtClean="0">
                <a:solidFill>
                  <a:schemeClr val="tx1"/>
                </a:solidFill>
                <a:effectLst/>
                <a:latin typeface="+mn-lt"/>
                <a:ea typeface="+mn-ea"/>
                <a:cs typeface="+mn-cs"/>
              </a:rPr>
              <a:t>，但是现有模型的定位精度远远不能令人满意，并且如果为了提高定位精度而收集单词</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区域对齐数据作为强监督信息，代价是很昂贵的。</a:t>
            </a:r>
          </a:p>
        </p:txBody>
      </p:sp>
      <p:sp>
        <p:nvSpPr>
          <p:cNvPr id="4" name="灯片编号占位符 3"/>
          <p:cNvSpPr>
            <a:spLocks noGrp="1"/>
          </p:cNvSpPr>
          <p:nvPr>
            <p:ph type="sldNum" sz="quarter" idx="10"/>
          </p:nvPr>
        </p:nvSpPr>
        <p:spPr/>
        <p:txBody>
          <a:bodyPr/>
          <a:lstStyle/>
          <a:p>
            <a:fld id="{2B9038B3-BB44-462A-976A-966BB6A3219F}" type="slidenum">
              <a:rPr lang="zh-CN" altLang="en-US" smtClean="0"/>
              <a:t>2</a:t>
            </a:fld>
            <a:endParaRPr lang="zh-CN" altLang="en-US"/>
          </a:p>
        </p:txBody>
      </p:sp>
    </p:spTree>
    <p:extLst>
      <p:ext uri="{BB962C8B-B14F-4D97-AF65-F5344CB8AC3E}">
        <p14:creationId xmlns:p14="http://schemas.microsoft.com/office/powerpoint/2010/main" val="3724363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作者提出</a:t>
            </a:r>
            <a:r>
              <a:rPr lang="en-US" altLang="zh-CN" sz="1200" kern="1200" dirty="0" smtClean="0">
                <a:solidFill>
                  <a:schemeClr val="tx1"/>
                </a:solidFill>
                <a:effectLst/>
                <a:latin typeface="+mn-lt"/>
                <a:ea typeface="+mn-ea"/>
                <a:cs typeface="+mn-cs"/>
              </a:rPr>
              <a:t>Part-of-Speech enhanced image-text matching model</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POS-SCAN</a:t>
            </a:r>
            <a:r>
              <a:rPr lang="zh-CN" altLang="zh-CN" sz="1200" kern="1200" dirty="0" smtClean="0">
                <a:solidFill>
                  <a:schemeClr val="tx1"/>
                </a:solidFill>
                <a:effectLst/>
                <a:latin typeface="+mn-lt"/>
                <a:ea typeface="+mn-ea"/>
                <a:cs typeface="+mn-cs"/>
              </a:rPr>
              <a:t>）作为一种知识提取方法来规范模型的注意力，为模型提供一种弱的定位监督信息。所谓的“弱”是由于</a:t>
            </a:r>
            <a:r>
              <a:rPr lang="en-US" altLang="zh-CN" sz="1200" kern="1200" dirty="0" smtClean="0">
                <a:solidFill>
                  <a:schemeClr val="tx1"/>
                </a:solidFill>
                <a:effectLst/>
                <a:latin typeface="+mn-lt"/>
                <a:ea typeface="+mn-ea"/>
                <a:cs typeface="+mn-cs"/>
              </a:rPr>
              <a:t>POS-SCAN</a:t>
            </a:r>
            <a:r>
              <a:rPr lang="zh-CN" altLang="zh-CN" sz="1200" kern="1200" dirty="0" smtClean="0">
                <a:solidFill>
                  <a:schemeClr val="tx1"/>
                </a:solidFill>
                <a:effectLst/>
                <a:latin typeface="+mn-lt"/>
                <a:ea typeface="+mn-ea"/>
                <a:cs typeface="+mn-cs"/>
              </a:rPr>
              <a:t>只依赖于图片</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文本对齐，而不需要昂贵的单词</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区域对齐。</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动机：图文匹配任务不需要考虑句子语法和流利性；它的训练</a:t>
            </a:r>
            <a:r>
              <a:rPr lang="en-US" altLang="zh-CN" sz="1200" kern="1200" dirty="0" smtClean="0">
                <a:solidFill>
                  <a:schemeClr val="tx1"/>
                </a:solidFill>
                <a:effectLst/>
                <a:latin typeface="+mn-lt"/>
                <a:ea typeface="+mn-ea"/>
                <a:cs typeface="+mn-cs"/>
              </a:rPr>
              <a:t>loss</a:t>
            </a:r>
            <a:r>
              <a:rPr lang="zh-CN" altLang="en-US" sz="1200" kern="1200" dirty="0" smtClean="0">
                <a:solidFill>
                  <a:schemeClr val="tx1"/>
                </a:solidFill>
                <a:effectLst/>
                <a:latin typeface="+mn-lt"/>
                <a:ea typeface="+mn-ea"/>
                <a:cs typeface="+mn-cs"/>
              </a:rPr>
              <a:t>更客观合理，而</a:t>
            </a:r>
            <a:r>
              <a:rPr lang="en-US" altLang="zh-CN" sz="1200" kern="1200" dirty="0" smtClean="0">
                <a:solidFill>
                  <a:schemeClr val="tx1"/>
                </a:solidFill>
                <a:effectLst/>
                <a:latin typeface="+mn-lt"/>
                <a:ea typeface="+mn-ea"/>
                <a:cs typeface="+mn-cs"/>
              </a:rPr>
              <a:t>caption</a:t>
            </a:r>
            <a:r>
              <a:rPr lang="zh-CN" altLang="en-US" sz="1200" kern="1200" dirty="0" smtClean="0">
                <a:solidFill>
                  <a:schemeClr val="tx1"/>
                </a:solidFill>
                <a:effectLst/>
                <a:latin typeface="+mn-lt"/>
                <a:ea typeface="+mn-ea"/>
                <a:cs typeface="+mn-cs"/>
              </a:rPr>
              <a:t>任务的</a:t>
            </a:r>
            <a:r>
              <a:rPr lang="en-US" altLang="zh-CN" sz="1200" kern="1200" dirty="0" smtClean="0">
                <a:solidFill>
                  <a:schemeClr val="tx1"/>
                </a:solidFill>
                <a:effectLst/>
                <a:latin typeface="+mn-lt"/>
                <a:ea typeface="+mn-ea"/>
                <a:cs typeface="+mn-cs"/>
              </a:rPr>
              <a:t>loss</a:t>
            </a:r>
            <a:r>
              <a:rPr lang="zh-CN" altLang="en-US" sz="1200" kern="1200" dirty="0" smtClean="0">
                <a:solidFill>
                  <a:schemeClr val="tx1"/>
                </a:solidFill>
                <a:effectLst/>
                <a:latin typeface="+mn-lt"/>
                <a:ea typeface="+mn-ea"/>
                <a:cs typeface="+mn-cs"/>
              </a:rPr>
              <a:t>（包括交叉熵和</a:t>
            </a:r>
            <a:r>
              <a:rPr lang="en-US" altLang="zh-CN" sz="1200" kern="1200" dirty="0" smtClean="0">
                <a:solidFill>
                  <a:schemeClr val="tx1"/>
                </a:solidFill>
                <a:effectLst/>
                <a:latin typeface="+mn-lt"/>
                <a:ea typeface="+mn-ea"/>
                <a:cs typeface="+mn-cs"/>
              </a:rPr>
              <a:t>Cider</a:t>
            </a:r>
            <a:r>
              <a:rPr lang="zh-CN" altLang="en-US" sz="1200" kern="1200" dirty="0" smtClean="0">
                <a:solidFill>
                  <a:schemeClr val="tx1"/>
                </a:solidFill>
                <a:effectLst/>
                <a:latin typeface="+mn-lt"/>
                <a:ea typeface="+mn-ea"/>
                <a:cs typeface="+mn-cs"/>
              </a:rPr>
              <a:t>强化学习）和人类判断是有差距的。</a:t>
            </a: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B9038B3-BB44-462A-976A-966BB6A3219F}" type="slidenum">
              <a:rPr lang="zh-CN" altLang="en-US" smtClean="0"/>
              <a:t>3</a:t>
            </a:fld>
            <a:endParaRPr lang="zh-CN" altLang="en-US"/>
          </a:p>
        </p:txBody>
      </p:sp>
    </p:spTree>
    <p:extLst>
      <p:ext uri="{BB962C8B-B14F-4D97-AF65-F5344CB8AC3E}">
        <p14:creationId xmlns:p14="http://schemas.microsoft.com/office/powerpoint/2010/main" val="2157264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从</a:t>
            </a:r>
            <a:r>
              <a:rPr lang="en-US" altLang="zh-CN" sz="1200" kern="1200" dirty="0" smtClean="0">
                <a:solidFill>
                  <a:schemeClr val="tx1"/>
                </a:solidFill>
                <a:effectLst/>
                <a:latin typeface="+mn-lt"/>
                <a:ea typeface="+mn-ea"/>
                <a:cs typeface="+mn-cs"/>
              </a:rPr>
              <a:t>a</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b</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c</a:t>
            </a:r>
            <a:r>
              <a:rPr lang="zh-CN" altLang="en-US" sz="1200" kern="1200" dirty="0" smtClean="0">
                <a:solidFill>
                  <a:schemeClr val="tx1"/>
                </a:solidFill>
                <a:effectLst/>
                <a:latin typeface="+mn-lt"/>
                <a:ea typeface="+mn-ea"/>
                <a:cs typeface="+mn-cs"/>
              </a:rPr>
              <a:t>可以看出</a:t>
            </a:r>
            <a:r>
              <a:rPr lang="en-US" altLang="zh-CN" sz="1200" kern="1200" dirty="0" smtClean="0">
                <a:solidFill>
                  <a:schemeClr val="tx1"/>
                </a:solidFill>
                <a:effectLst/>
                <a:latin typeface="+mn-lt"/>
                <a:ea typeface="+mn-ea"/>
                <a:cs typeface="+mn-cs"/>
              </a:rPr>
              <a:t>POS-SCAN</a:t>
            </a:r>
            <a:r>
              <a:rPr lang="zh-CN" altLang="en-US" sz="1200" kern="1200" dirty="0" smtClean="0">
                <a:solidFill>
                  <a:schemeClr val="tx1"/>
                </a:solidFill>
                <a:effectLst/>
                <a:latin typeface="+mn-lt"/>
                <a:ea typeface="+mn-ea"/>
                <a:cs typeface="+mn-cs"/>
              </a:rPr>
              <a:t>的定位效果比</a:t>
            </a:r>
            <a:r>
              <a:rPr lang="en-US" altLang="zh-CN" sz="1200" kern="1200" dirty="0" smtClean="0">
                <a:solidFill>
                  <a:schemeClr val="tx1"/>
                </a:solidFill>
                <a:effectLst/>
                <a:latin typeface="+mn-lt"/>
                <a:ea typeface="+mn-ea"/>
                <a:cs typeface="+mn-cs"/>
              </a:rPr>
              <a:t>Up-Down</a:t>
            </a:r>
            <a:r>
              <a:rPr lang="zh-CN" altLang="en-US" sz="1200" kern="1200" dirty="0" smtClean="0">
                <a:solidFill>
                  <a:schemeClr val="tx1"/>
                </a:solidFill>
                <a:effectLst/>
                <a:latin typeface="+mn-lt"/>
                <a:ea typeface="+mn-ea"/>
                <a:cs typeface="+mn-cs"/>
              </a:rPr>
              <a:t>好，但是原始的</a:t>
            </a:r>
            <a:r>
              <a:rPr lang="en-US" altLang="zh-CN" sz="1200" kern="1200" dirty="0" smtClean="0">
                <a:solidFill>
                  <a:schemeClr val="tx1"/>
                </a:solidFill>
                <a:effectLst/>
                <a:latin typeface="+mn-lt"/>
                <a:ea typeface="+mn-ea"/>
                <a:cs typeface="+mn-cs"/>
              </a:rPr>
              <a:t>SCAN</a:t>
            </a:r>
            <a:r>
              <a:rPr lang="zh-CN" altLang="en-US" sz="1200" kern="1200" dirty="0" smtClean="0">
                <a:solidFill>
                  <a:schemeClr val="tx1"/>
                </a:solidFill>
                <a:effectLst/>
                <a:latin typeface="+mn-lt"/>
                <a:ea typeface="+mn-ea"/>
                <a:cs typeface="+mn-cs"/>
              </a:rPr>
              <a:t>定位效果比</a:t>
            </a:r>
            <a:r>
              <a:rPr lang="en-US" altLang="zh-CN" sz="1200" kern="1200" dirty="0" smtClean="0">
                <a:solidFill>
                  <a:schemeClr val="tx1"/>
                </a:solidFill>
                <a:effectLst/>
                <a:latin typeface="+mn-lt"/>
                <a:ea typeface="+mn-ea"/>
                <a:cs typeface="+mn-cs"/>
              </a:rPr>
              <a:t>Up-Down</a:t>
            </a:r>
            <a:r>
              <a:rPr lang="zh-CN" altLang="en-US" sz="1200" kern="1200" dirty="0" smtClean="0">
                <a:solidFill>
                  <a:schemeClr val="tx1"/>
                </a:solidFill>
                <a:effectLst/>
                <a:latin typeface="+mn-lt"/>
                <a:ea typeface="+mn-ea"/>
                <a:cs typeface="+mn-cs"/>
              </a:rPr>
              <a:t>差，一个合理的原因是：一些非视觉单词（功能词、介词、动词等）对匹配模型是有利的，但是不利于定位。</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因此作者对原始</a:t>
            </a:r>
            <a:r>
              <a:rPr lang="en-US" altLang="zh-CN" sz="1200" kern="1200" dirty="0" smtClean="0">
                <a:solidFill>
                  <a:schemeClr val="tx1"/>
                </a:solidFill>
                <a:effectLst/>
                <a:latin typeface="+mn-lt"/>
                <a:ea typeface="+mn-ea"/>
                <a:cs typeface="+mn-cs"/>
              </a:rPr>
              <a:t>SCAN</a:t>
            </a:r>
            <a:r>
              <a:rPr lang="zh-CN" altLang="en-US" sz="1200" kern="1200" dirty="0" smtClean="0">
                <a:solidFill>
                  <a:schemeClr val="tx1"/>
                </a:solidFill>
                <a:effectLst/>
                <a:latin typeface="+mn-lt"/>
                <a:ea typeface="+mn-ea"/>
                <a:cs typeface="+mn-cs"/>
              </a:rPr>
              <a:t>进行改造，在计算匹配得分时仅保留名词，这样就提升了定位效果。</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在推断阶段匹配模型可以完全移除，所以不会有额外的计算开销。</a:t>
            </a: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B9038B3-BB44-462A-976A-966BB6A3219F}" type="slidenum">
              <a:rPr lang="zh-CN" altLang="en-US" smtClean="0"/>
              <a:t>4</a:t>
            </a:fld>
            <a:endParaRPr lang="zh-CN" altLang="en-US"/>
          </a:p>
        </p:txBody>
      </p:sp>
    </p:spTree>
    <p:extLst>
      <p:ext uri="{BB962C8B-B14F-4D97-AF65-F5344CB8AC3E}">
        <p14:creationId xmlns:p14="http://schemas.microsoft.com/office/powerpoint/2010/main" val="1816537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作者使用经典的图片</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文本匹配模型</a:t>
            </a:r>
            <a:r>
              <a:rPr lang="en-US" altLang="zh-CN" sz="1200" kern="1200" dirty="0" smtClean="0">
                <a:solidFill>
                  <a:schemeClr val="tx1"/>
                </a:solidFill>
                <a:effectLst/>
                <a:latin typeface="+mn-lt"/>
                <a:ea typeface="+mn-ea"/>
                <a:cs typeface="+mn-cs"/>
              </a:rPr>
              <a:t>SCAN</a:t>
            </a:r>
            <a:r>
              <a:rPr lang="zh-CN" altLang="zh-CN" sz="1200" kern="1200" dirty="0" smtClean="0">
                <a:solidFill>
                  <a:schemeClr val="tx1"/>
                </a:solidFill>
                <a:effectLst/>
                <a:latin typeface="+mn-lt"/>
                <a:ea typeface="+mn-ea"/>
                <a:cs typeface="+mn-cs"/>
              </a:rPr>
              <a:t>为强化学习阶段提供奖励</a:t>
            </a:r>
            <a:r>
              <a:rPr lang="zh-CN" altLang="en-US" sz="1200" kern="1200" dirty="0" smtClean="0">
                <a:solidFill>
                  <a:schemeClr val="tx1"/>
                </a:solidFill>
                <a:effectLst/>
                <a:latin typeface="+mn-lt"/>
                <a:ea typeface="+mn-ea"/>
                <a:cs typeface="+mn-cs"/>
              </a:rPr>
              <a:t>（实验证明这样效果更好）</a:t>
            </a:r>
            <a:r>
              <a:rPr lang="zh-CN" altLang="zh-CN" sz="1200" kern="1200" dirty="0" smtClean="0">
                <a:solidFill>
                  <a:schemeClr val="tx1"/>
                </a:solidFill>
                <a:effectLst/>
                <a:latin typeface="+mn-lt"/>
                <a:ea typeface="+mn-ea"/>
                <a:cs typeface="+mn-cs"/>
              </a:rPr>
              <a:t>，并且使用词性增强</a:t>
            </a:r>
            <a:r>
              <a:rPr lang="en-US" altLang="zh-CN" sz="1200" kern="1200" dirty="0" smtClean="0">
                <a:solidFill>
                  <a:schemeClr val="tx1"/>
                </a:solidFill>
                <a:effectLst/>
                <a:latin typeface="+mn-lt"/>
                <a:ea typeface="+mn-ea"/>
                <a:cs typeface="+mn-cs"/>
              </a:rPr>
              <a:t>SCAN</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POS-SCAN</a:t>
            </a:r>
            <a:r>
              <a:rPr lang="zh-CN" altLang="zh-CN" sz="1200" kern="1200" dirty="0" smtClean="0">
                <a:solidFill>
                  <a:schemeClr val="tx1"/>
                </a:solidFill>
                <a:effectLst/>
                <a:latin typeface="+mn-lt"/>
                <a:ea typeface="+mn-ea"/>
                <a:cs typeface="+mn-cs"/>
              </a:rPr>
              <a:t>）作为注意力指导。</a:t>
            </a:r>
            <a:r>
              <a:rPr lang="zh-CN" altLang="en-US" sz="1200" kern="1200" dirty="0" smtClean="0">
                <a:solidFill>
                  <a:schemeClr val="tx1"/>
                </a:solidFill>
                <a:effectLst/>
                <a:latin typeface="+mn-lt"/>
                <a:ea typeface="+mn-ea"/>
                <a:cs typeface="+mn-cs"/>
              </a:rPr>
              <a:t>采用</a:t>
            </a:r>
            <a:r>
              <a:rPr lang="en-US" altLang="zh-CN" sz="1200" kern="1200" dirty="0" smtClean="0">
                <a:solidFill>
                  <a:schemeClr val="tx1"/>
                </a:solidFill>
                <a:effectLst/>
                <a:latin typeface="+mn-lt"/>
                <a:ea typeface="+mn-ea"/>
                <a:cs typeface="+mn-cs"/>
              </a:rPr>
              <a:t>Up-Down</a:t>
            </a:r>
            <a:r>
              <a:rPr lang="zh-CN" altLang="en-US" sz="1200" kern="1200" dirty="0" smtClean="0">
                <a:solidFill>
                  <a:schemeClr val="tx1"/>
                </a:solidFill>
                <a:effectLst/>
                <a:latin typeface="+mn-lt"/>
                <a:ea typeface="+mn-ea"/>
                <a:cs typeface="+mn-cs"/>
              </a:rPr>
              <a:t>模型作为</a:t>
            </a:r>
            <a:r>
              <a:rPr lang="en-US" altLang="zh-CN" sz="1200" kern="1200" dirty="0" smtClean="0">
                <a:solidFill>
                  <a:schemeClr val="tx1"/>
                </a:solidFill>
                <a:effectLst/>
                <a:latin typeface="+mn-lt"/>
                <a:ea typeface="+mn-ea"/>
                <a:cs typeface="+mn-cs"/>
              </a:rPr>
              <a:t>Captioner</a:t>
            </a:r>
            <a:r>
              <a:rPr lang="zh-CN" altLang="en-US"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6193A4D6-6D40-4765-981B-9869036D6AC1}" type="slidenum">
              <a:rPr lang="zh-CN" altLang="en-US" smtClean="0"/>
              <a:t>5</a:t>
            </a:fld>
            <a:endParaRPr lang="zh-CN" altLang="en-US"/>
          </a:p>
        </p:txBody>
      </p:sp>
    </p:spTree>
    <p:extLst>
      <p:ext uri="{BB962C8B-B14F-4D97-AF65-F5344CB8AC3E}">
        <p14:creationId xmlns:p14="http://schemas.microsoft.com/office/powerpoint/2010/main" val="1181781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首先将提取出的图片区域特征映射到合适的维度</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之后使用双向</a:t>
            </a:r>
            <a:r>
              <a:rPr lang="en-US" altLang="zh-CN" sz="1200" kern="1200" dirty="0" smtClean="0">
                <a:solidFill>
                  <a:schemeClr val="tx1"/>
                </a:solidFill>
                <a:effectLst/>
                <a:latin typeface="+mn-lt"/>
                <a:ea typeface="+mn-ea"/>
                <a:cs typeface="+mn-cs"/>
              </a:rPr>
              <a:t>GRU</a:t>
            </a:r>
            <a:r>
              <a:rPr lang="zh-CN" altLang="zh-CN" sz="1200" kern="1200" dirty="0" smtClean="0">
                <a:solidFill>
                  <a:schemeClr val="tx1"/>
                </a:solidFill>
                <a:effectLst/>
                <a:latin typeface="+mn-lt"/>
                <a:ea typeface="+mn-ea"/>
                <a:cs typeface="+mn-cs"/>
              </a:rPr>
              <a:t>对文本中的每个单词进行编码，并且单词最终的编码为</a:t>
            </a:r>
            <a:r>
              <a:rPr lang="en-US" altLang="zh-CN" sz="1200" kern="1200" dirty="0" smtClean="0">
                <a:solidFill>
                  <a:schemeClr val="tx1"/>
                </a:solidFill>
                <a:effectLst/>
                <a:latin typeface="+mn-lt"/>
                <a:ea typeface="+mn-ea"/>
                <a:cs typeface="+mn-cs"/>
              </a:rPr>
              <a:t>GRU</a:t>
            </a:r>
            <a:r>
              <a:rPr lang="zh-CN" altLang="zh-CN" sz="1200" kern="1200" dirty="0" smtClean="0">
                <a:solidFill>
                  <a:schemeClr val="tx1"/>
                </a:solidFill>
                <a:effectLst/>
                <a:latin typeface="+mn-lt"/>
                <a:ea typeface="+mn-ea"/>
                <a:cs typeface="+mn-cs"/>
              </a:rPr>
              <a:t>两个方向输出的隐藏状态的均值</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然后，为所有单词</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区域对计算余弦相似度并进行标准化，之后，计算出每个单词所对应的注意力图片特征向量</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最后，</a:t>
            </a:r>
            <a:r>
              <a:rPr lang="zh-CN" altLang="en-US" sz="1200" kern="1200" dirty="0" smtClean="0">
                <a:solidFill>
                  <a:schemeClr val="tx1"/>
                </a:solidFill>
                <a:effectLst/>
                <a:latin typeface="+mn-lt"/>
                <a:ea typeface="+mn-ea"/>
                <a:cs typeface="+mn-cs"/>
              </a:rPr>
              <a:t>计算</a:t>
            </a:r>
            <a:r>
              <a:rPr lang="zh-CN" altLang="zh-CN" sz="1200" kern="1200" dirty="0" smtClean="0">
                <a:solidFill>
                  <a:schemeClr val="tx1"/>
                </a:solidFill>
                <a:effectLst/>
                <a:latin typeface="+mn-lt"/>
                <a:ea typeface="+mn-ea"/>
                <a:cs typeface="+mn-cs"/>
              </a:rPr>
              <a:t>图片和句子的全局匹配相似度</a:t>
            </a:r>
            <a:r>
              <a:rPr lang="zh-CN" altLang="en-US" sz="1200" kern="1200" dirty="0" smtClean="0">
                <a:solidFill>
                  <a:schemeClr val="tx1"/>
                </a:solidFill>
                <a:effectLst/>
                <a:latin typeface="+mn-lt"/>
                <a:ea typeface="+mn-ea"/>
                <a:cs typeface="+mn-cs"/>
              </a:rPr>
              <a:t>。损失就是常见的</a:t>
            </a:r>
            <a:r>
              <a:rPr lang="en-US" altLang="zh-CN" dirty="0" smtClean="0"/>
              <a:t>triplet loss</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在实验中，作者发现原始的</a:t>
            </a:r>
            <a:r>
              <a:rPr lang="en-US" altLang="zh-CN" sz="1200" kern="1200" dirty="0" smtClean="0">
                <a:solidFill>
                  <a:schemeClr val="tx1"/>
                </a:solidFill>
                <a:effectLst/>
                <a:latin typeface="+mn-lt"/>
                <a:ea typeface="+mn-ea"/>
                <a:cs typeface="+mn-cs"/>
              </a:rPr>
              <a:t>SCAN</a:t>
            </a:r>
            <a:r>
              <a:rPr lang="zh-CN" altLang="zh-CN" sz="1200" kern="1200" dirty="0" smtClean="0">
                <a:solidFill>
                  <a:schemeClr val="tx1"/>
                </a:solidFill>
                <a:effectLst/>
                <a:latin typeface="+mn-lt"/>
                <a:ea typeface="+mn-ea"/>
                <a:cs typeface="+mn-cs"/>
              </a:rPr>
              <a:t>模型定位的精度甚至比不上所采用的描述生成器，这可能是受到了句子中有太多非视觉单词的影响</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所以在作为注意力指导时，作者使用词性标签对</a:t>
            </a:r>
            <a:r>
              <a:rPr lang="en-US" altLang="zh-CN" sz="1200" kern="1200" dirty="0" smtClean="0">
                <a:solidFill>
                  <a:schemeClr val="tx1"/>
                </a:solidFill>
                <a:effectLst/>
                <a:latin typeface="+mn-lt"/>
                <a:ea typeface="+mn-ea"/>
                <a:cs typeface="+mn-cs"/>
              </a:rPr>
              <a:t>SCAN</a:t>
            </a:r>
            <a:r>
              <a:rPr lang="zh-CN" altLang="zh-CN" sz="1200" kern="1200" dirty="0" smtClean="0">
                <a:solidFill>
                  <a:schemeClr val="tx1"/>
                </a:solidFill>
                <a:effectLst/>
                <a:latin typeface="+mn-lt"/>
                <a:ea typeface="+mn-ea"/>
                <a:cs typeface="+mn-cs"/>
              </a:rPr>
              <a:t>模型进行了增强（</a:t>
            </a:r>
            <a:r>
              <a:rPr lang="en-US" altLang="zh-CN" sz="1200" kern="1200" dirty="0" smtClean="0">
                <a:solidFill>
                  <a:schemeClr val="tx1"/>
                </a:solidFill>
                <a:effectLst/>
                <a:latin typeface="+mn-lt"/>
                <a:ea typeface="+mn-ea"/>
                <a:cs typeface="+mn-cs"/>
              </a:rPr>
              <a:t>POS-SCAN</a:t>
            </a:r>
            <a:r>
              <a:rPr lang="zh-CN" altLang="zh-CN" sz="1200" kern="1200" dirty="0" smtClean="0">
                <a:solidFill>
                  <a:schemeClr val="tx1"/>
                </a:solidFill>
                <a:effectLst/>
                <a:latin typeface="+mn-lt"/>
                <a:ea typeface="+mn-ea"/>
                <a:cs typeface="+mn-cs"/>
              </a:rPr>
              <a:t>），将全局匹配相似度计算式子</a:t>
            </a:r>
            <a:r>
              <a:rPr lang="zh-CN" altLang="en-US" sz="1200" kern="1200" dirty="0" smtClean="0">
                <a:solidFill>
                  <a:schemeClr val="tx1"/>
                </a:solidFill>
                <a:effectLst/>
                <a:latin typeface="+mn-lt"/>
                <a:ea typeface="+mn-ea"/>
                <a:cs typeface="+mn-cs"/>
              </a:rPr>
              <a:t>进行</a:t>
            </a:r>
            <a:r>
              <a:rPr lang="zh-CN" altLang="zh-CN" sz="1200" kern="1200" dirty="0" smtClean="0">
                <a:solidFill>
                  <a:schemeClr val="tx1"/>
                </a:solidFill>
                <a:effectLst/>
                <a:latin typeface="+mn-lt"/>
                <a:ea typeface="+mn-ea"/>
                <a:cs typeface="+mn-cs"/>
              </a:rPr>
              <a:t>重写</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其中，当单词的词性为名词时指示函数取值为</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否则为</a:t>
            </a:r>
            <a:r>
              <a:rPr lang="en-US" altLang="zh-CN" sz="1200" kern="1200" dirty="0" smtClean="0">
                <a:solidFill>
                  <a:schemeClr val="tx1"/>
                </a:solidFill>
                <a:effectLst/>
                <a:latin typeface="+mn-lt"/>
                <a:ea typeface="+mn-ea"/>
                <a:cs typeface="+mn-cs"/>
              </a:rPr>
              <a:t>0</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在这篇论文中，作者只保留了名词，但是将该模型称为</a:t>
            </a:r>
            <a:r>
              <a:rPr lang="en-US" altLang="zh-CN" sz="1200" kern="1200" dirty="0" smtClean="0">
                <a:solidFill>
                  <a:schemeClr val="tx1"/>
                </a:solidFill>
                <a:effectLst/>
                <a:latin typeface="+mn-lt"/>
                <a:ea typeface="+mn-ea"/>
                <a:cs typeface="+mn-cs"/>
              </a:rPr>
              <a:t>POS-SCAN</a:t>
            </a:r>
            <a:r>
              <a:rPr lang="zh-CN" altLang="zh-CN" sz="1200" kern="1200" dirty="0" smtClean="0">
                <a:solidFill>
                  <a:schemeClr val="tx1"/>
                </a:solidFill>
                <a:effectLst/>
                <a:latin typeface="+mn-lt"/>
                <a:ea typeface="+mn-ea"/>
                <a:cs typeface="+mn-cs"/>
              </a:rPr>
              <a:t>而不是</a:t>
            </a:r>
            <a:r>
              <a:rPr lang="en-US" altLang="zh-CN" sz="1200" kern="1200" dirty="0" smtClean="0">
                <a:solidFill>
                  <a:schemeClr val="tx1"/>
                </a:solidFill>
                <a:effectLst/>
                <a:latin typeface="+mn-lt"/>
                <a:ea typeface="+mn-ea"/>
                <a:cs typeface="+mn-cs"/>
              </a:rPr>
              <a:t>noun-SCAN</a:t>
            </a:r>
            <a:r>
              <a:rPr lang="zh-CN" altLang="zh-CN" sz="1200" kern="1200" dirty="0" smtClean="0">
                <a:solidFill>
                  <a:schemeClr val="tx1"/>
                </a:solidFill>
                <a:effectLst/>
                <a:latin typeface="+mn-lt"/>
                <a:ea typeface="+mn-ea"/>
                <a:cs typeface="+mn-cs"/>
              </a:rPr>
              <a:t>的原因是：未来其他词性的单词也可以无缝加入到该模型中。</a:t>
            </a:r>
          </a:p>
        </p:txBody>
      </p:sp>
      <p:sp>
        <p:nvSpPr>
          <p:cNvPr id="4" name="灯片编号占位符 3"/>
          <p:cNvSpPr>
            <a:spLocks noGrp="1"/>
          </p:cNvSpPr>
          <p:nvPr>
            <p:ph type="sldNum" sz="quarter" idx="10"/>
          </p:nvPr>
        </p:nvSpPr>
        <p:spPr/>
        <p:txBody>
          <a:bodyPr/>
          <a:lstStyle/>
          <a:p>
            <a:fld id="{6193A4D6-6D40-4765-981B-9869036D6AC1}" type="slidenum">
              <a:rPr lang="zh-CN" altLang="en-US" smtClean="0"/>
              <a:t>6</a:t>
            </a:fld>
            <a:endParaRPr lang="zh-CN" altLang="en-US"/>
          </a:p>
        </p:txBody>
      </p:sp>
    </p:spTree>
    <p:extLst>
      <p:ext uri="{BB962C8B-B14F-4D97-AF65-F5344CB8AC3E}">
        <p14:creationId xmlns:p14="http://schemas.microsoft.com/office/powerpoint/2010/main" val="263905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首先使用图片</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文本配对数据对</a:t>
            </a:r>
            <a:r>
              <a:rPr lang="en-US" altLang="zh-CN" sz="1200" kern="1200" dirty="0" smtClean="0">
                <a:solidFill>
                  <a:schemeClr val="tx1"/>
                </a:solidFill>
                <a:effectLst/>
                <a:latin typeface="+mn-lt"/>
                <a:ea typeface="+mn-ea"/>
                <a:cs typeface="+mn-cs"/>
              </a:rPr>
              <a:t>SCAN</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POS-SCAN</a:t>
            </a:r>
            <a:r>
              <a:rPr lang="zh-CN" altLang="zh-CN" sz="1200" kern="1200" dirty="0" smtClean="0">
                <a:solidFill>
                  <a:schemeClr val="tx1"/>
                </a:solidFill>
                <a:effectLst/>
                <a:latin typeface="+mn-lt"/>
                <a:ea typeface="+mn-ea"/>
                <a:cs typeface="+mn-cs"/>
              </a:rPr>
              <a:t>模型进行预训练，之后固定它们的参数。</a:t>
            </a:r>
            <a:r>
              <a:rPr lang="zh-CN" altLang="en-US" sz="1200" kern="1200" dirty="0" smtClean="0">
                <a:solidFill>
                  <a:schemeClr val="tx1"/>
                </a:solidFill>
                <a:effectLst/>
                <a:latin typeface="+mn-lt"/>
                <a:ea typeface="+mn-ea"/>
                <a:cs typeface="+mn-cs"/>
              </a:rPr>
              <a:t>它们分别用于注意力指导和强化学习时提供</a:t>
            </a:r>
            <a:r>
              <a:rPr lang="en-US" altLang="zh-CN" sz="1200" kern="1200" dirty="0" smtClean="0">
                <a:solidFill>
                  <a:schemeClr val="tx1"/>
                </a:solidFill>
                <a:effectLst/>
                <a:latin typeface="+mn-lt"/>
                <a:ea typeface="+mn-ea"/>
                <a:cs typeface="+mn-cs"/>
              </a:rPr>
              <a:t>reward</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描述生成模型采用</a:t>
            </a:r>
            <a:r>
              <a:rPr lang="en-US" altLang="zh-CN" sz="1200" kern="1200" dirty="0" smtClean="0">
                <a:solidFill>
                  <a:schemeClr val="tx1"/>
                </a:solidFill>
                <a:effectLst/>
                <a:latin typeface="+mn-lt"/>
                <a:ea typeface="+mn-ea"/>
                <a:cs typeface="+mn-cs"/>
              </a:rPr>
              <a:t>Up-Down</a:t>
            </a:r>
            <a:r>
              <a:rPr lang="zh-CN" altLang="zh-CN" sz="1200" kern="1200" dirty="0" smtClean="0">
                <a:solidFill>
                  <a:schemeClr val="tx1"/>
                </a:solidFill>
                <a:effectLst/>
                <a:latin typeface="+mn-lt"/>
                <a:ea typeface="+mn-ea"/>
                <a:cs typeface="+mn-cs"/>
              </a:rPr>
              <a:t>模型，其训练过程分为两个阶段：</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第一个阶段使用交叉熵损失函数训练模型，并且通过</a:t>
            </a:r>
            <a:r>
              <a:rPr lang="en-US" altLang="zh-CN" sz="1200" kern="1200" dirty="0" smtClean="0">
                <a:solidFill>
                  <a:schemeClr val="tx1"/>
                </a:solidFill>
                <a:effectLst/>
                <a:latin typeface="+mn-lt"/>
                <a:ea typeface="+mn-ea"/>
                <a:cs typeface="+mn-cs"/>
              </a:rPr>
              <a:t>KL</a:t>
            </a:r>
            <a:r>
              <a:rPr lang="zh-CN" altLang="zh-CN" sz="1200" kern="1200" dirty="0" smtClean="0">
                <a:solidFill>
                  <a:schemeClr val="tx1"/>
                </a:solidFill>
                <a:effectLst/>
                <a:latin typeface="+mn-lt"/>
                <a:ea typeface="+mn-ea"/>
                <a:cs typeface="+mn-cs"/>
              </a:rPr>
              <a:t>散度，使用从</a:t>
            </a:r>
            <a:r>
              <a:rPr lang="en-US" altLang="zh-CN" sz="1200" kern="1200" dirty="0" smtClean="0">
                <a:solidFill>
                  <a:schemeClr val="tx1"/>
                </a:solidFill>
                <a:effectLst/>
                <a:latin typeface="+mn-lt"/>
                <a:ea typeface="+mn-ea"/>
                <a:cs typeface="+mn-cs"/>
              </a:rPr>
              <a:t>POS-SCAN</a:t>
            </a:r>
            <a:r>
              <a:rPr lang="zh-CN" altLang="zh-CN" sz="1200" kern="1200" dirty="0" smtClean="0">
                <a:solidFill>
                  <a:schemeClr val="tx1"/>
                </a:solidFill>
                <a:effectLst/>
                <a:latin typeface="+mn-lt"/>
                <a:ea typeface="+mn-ea"/>
                <a:cs typeface="+mn-cs"/>
              </a:rPr>
              <a:t>模型提取的注意力权重来对原本的注意力权重进行正则化</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并且，如果包含区域</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单词对齐标注数据，损失函数可以改为</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其中，当图片区域和真实的区域标注的</a:t>
            </a:r>
            <a:r>
              <a:rPr lang="en-US" altLang="zh-CN" sz="1200" kern="1200" dirty="0" err="1" smtClean="0">
                <a:solidFill>
                  <a:schemeClr val="tx1"/>
                </a:solidFill>
                <a:effectLst/>
                <a:latin typeface="+mn-lt"/>
                <a:ea typeface="+mn-ea"/>
                <a:cs typeface="+mn-cs"/>
              </a:rPr>
              <a:t>IoU</a:t>
            </a:r>
            <a:r>
              <a:rPr lang="zh-CN" altLang="zh-CN" sz="1200" kern="1200" dirty="0" smtClean="0">
                <a:solidFill>
                  <a:schemeClr val="tx1"/>
                </a:solidFill>
                <a:effectLst/>
                <a:latin typeface="+mn-lt"/>
                <a:ea typeface="+mn-ea"/>
                <a:cs typeface="+mn-cs"/>
              </a:rPr>
              <a:t>超过</a:t>
            </a:r>
            <a:r>
              <a:rPr lang="en-US" altLang="zh-CN" sz="1200" kern="1200" dirty="0" smtClean="0">
                <a:solidFill>
                  <a:schemeClr val="tx1"/>
                </a:solidFill>
                <a:effectLst/>
                <a:latin typeface="+mn-lt"/>
                <a:ea typeface="+mn-ea"/>
                <a:cs typeface="+mn-cs"/>
              </a:rPr>
              <a:t>0.5</a:t>
            </a:r>
            <a:r>
              <a:rPr lang="zh-CN" altLang="zh-CN" sz="1200" kern="1200" dirty="0" smtClean="0">
                <a:solidFill>
                  <a:schemeClr val="tx1"/>
                </a:solidFill>
                <a:effectLst/>
                <a:latin typeface="+mn-lt"/>
                <a:ea typeface="+mn-ea"/>
                <a:cs typeface="+mn-cs"/>
              </a:rPr>
              <a:t>时</a:t>
            </a:r>
            <a:r>
              <a:rPr lang="en-US" altLang="zh-CN" sz="1200" kern="1200" dirty="0" smtClean="0">
                <a:solidFill>
                  <a:schemeClr val="tx1"/>
                </a:solidFill>
                <a:effectLst/>
                <a:latin typeface="+mn-lt"/>
                <a:ea typeface="+mn-ea"/>
                <a:cs typeface="+mn-cs"/>
              </a:rPr>
              <a:t>Y</a:t>
            </a:r>
            <a:r>
              <a:rPr lang="zh-CN" altLang="zh-CN" sz="1200" kern="1200" dirty="0" smtClean="0">
                <a:solidFill>
                  <a:schemeClr val="tx1"/>
                </a:solidFill>
                <a:effectLst/>
                <a:latin typeface="+mn-lt"/>
                <a:ea typeface="+mn-ea"/>
                <a:cs typeface="+mn-cs"/>
              </a:rPr>
              <a:t>取</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，否则取</a:t>
            </a:r>
            <a:r>
              <a:rPr lang="en-US" altLang="zh-CN" sz="1200" kern="1200" dirty="0" smtClean="0">
                <a:solidFill>
                  <a:schemeClr val="tx1"/>
                </a:solidFill>
                <a:effectLst/>
                <a:latin typeface="+mn-lt"/>
                <a:ea typeface="+mn-ea"/>
                <a:cs typeface="+mn-cs"/>
              </a:rPr>
              <a:t>0</a:t>
            </a:r>
            <a:r>
              <a:rPr lang="zh-CN" altLang="en-US"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193A4D6-6D40-4765-981B-9869036D6AC1}" type="slidenum">
              <a:rPr lang="zh-CN" altLang="en-US" smtClean="0"/>
              <a:t>8</a:t>
            </a:fld>
            <a:endParaRPr lang="zh-CN" altLang="en-US"/>
          </a:p>
        </p:txBody>
      </p:sp>
    </p:spTree>
    <p:extLst>
      <p:ext uri="{BB962C8B-B14F-4D97-AF65-F5344CB8AC3E}">
        <p14:creationId xmlns:p14="http://schemas.microsoft.com/office/powerpoint/2010/main" val="2716443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在第二个阶段，使用强化学习方式进行训练</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其中</a:t>
            </a:r>
            <a:r>
              <a:rPr lang="en-US" altLang="zh-CN" sz="1200" kern="1200" dirty="0" smtClean="0">
                <a:solidFill>
                  <a:schemeClr val="tx1"/>
                </a:solidFill>
                <a:effectLst/>
                <a:latin typeface="+mn-lt"/>
                <a:ea typeface="+mn-ea"/>
                <a:cs typeface="+mn-cs"/>
              </a:rPr>
              <a:t>baseline</a:t>
            </a:r>
            <a:r>
              <a:rPr lang="zh-CN" altLang="zh-CN" sz="1200" kern="1200" dirty="0" smtClean="0">
                <a:solidFill>
                  <a:schemeClr val="tx1"/>
                </a:solidFill>
                <a:effectLst/>
                <a:latin typeface="+mn-lt"/>
                <a:ea typeface="+mn-ea"/>
                <a:cs typeface="+mn-cs"/>
              </a:rPr>
              <a:t>的句子是通过贪婪解码获得。对于奖励函数，除了</a:t>
            </a:r>
            <a:r>
              <a:rPr lang="en-US" altLang="zh-CN" sz="1200" kern="1200" dirty="0" smtClean="0">
                <a:solidFill>
                  <a:schemeClr val="tx1"/>
                </a:solidFill>
                <a:effectLst/>
                <a:latin typeface="+mn-lt"/>
                <a:ea typeface="+mn-ea"/>
                <a:cs typeface="+mn-cs"/>
              </a:rPr>
              <a:t>CIDEr</a:t>
            </a:r>
            <a:r>
              <a:rPr lang="zh-CN" altLang="zh-CN" sz="1200" kern="1200" dirty="0" smtClean="0">
                <a:solidFill>
                  <a:schemeClr val="tx1"/>
                </a:solidFill>
                <a:effectLst/>
                <a:latin typeface="+mn-lt"/>
                <a:ea typeface="+mn-ea"/>
                <a:cs typeface="+mn-cs"/>
              </a:rPr>
              <a:t>指标外，作者还加入了原始</a:t>
            </a:r>
            <a:r>
              <a:rPr lang="en-US" altLang="zh-CN" sz="1200" kern="1200" dirty="0" smtClean="0">
                <a:solidFill>
                  <a:schemeClr val="tx1"/>
                </a:solidFill>
                <a:effectLst/>
                <a:latin typeface="+mn-lt"/>
                <a:ea typeface="+mn-ea"/>
                <a:cs typeface="+mn-cs"/>
              </a:rPr>
              <a:t>SCAN</a:t>
            </a:r>
            <a:r>
              <a:rPr lang="zh-CN" altLang="zh-CN" sz="1200" kern="1200" dirty="0" smtClean="0">
                <a:solidFill>
                  <a:schemeClr val="tx1"/>
                </a:solidFill>
                <a:effectLst/>
                <a:latin typeface="+mn-lt"/>
                <a:ea typeface="+mn-ea"/>
                <a:cs typeface="+mn-cs"/>
              </a:rPr>
              <a:t>模型计算出的匹配分数</a:t>
            </a:r>
            <a:r>
              <a:rPr lang="zh-CN" altLang="en-US"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193A4D6-6D40-4765-981B-9869036D6AC1}" type="slidenum">
              <a:rPr lang="zh-CN" altLang="en-US" smtClean="0"/>
              <a:t>9</a:t>
            </a:fld>
            <a:endParaRPr lang="zh-CN" altLang="en-US"/>
          </a:p>
        </p:txBody>
      </p:sp>
    </p:spTree>
    <p:extLst>
      <p:ext uri="{BB962C8B-B14F-4D97-AF65-F5344CB8AC3E}">
        <p14:creationId xmlns:p14="http://schemas.microsoft.com/office/powerpoint/2010/main" val="2783911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4CB8B4A0-E513-4653-BD2C-523E624AB751}" type="datetimeFigureOut">
              <a:rPr lang="zh-CN" altLang="en-US" smtClean="0"/>
              <a:t>2020/7/21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B3819A-0AB3-449C-A075-83B1ADB1C873}" type="slidenum">
              <a:rPr lang="zh-CN" altLang="en-US" smtClean="0"/>
              <a:t>‹#›</a:t>
            </a:fld>
            <a:endParaRPr lang="zh-CN" altLang="en-US"/>
          </a:p>
        </p:txBody>
      </p:sp>
    </p:spTree>
    <p:extLst>
      <p:ext uri="{BB962C8B-B14F-4D97-AF65-F5344CB8AC3E}">
        <p14:creationId xmlns:p14="http://schemas.microsoft.com/office/powerpoint/2010/main" val="685638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CB8B4A0-E513-4653-BD2C-523E624AB751}" type="datetimeFigureOut">
              <a:rPr lang="zh-CN" altLang="en-US" smtClean="0"/>
              <a:t>2020/7/21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B3819A-0AB3-449C-A075-83B1ADB1C873}" type="slidenum">
              <a:rPr lang="zh-CN" altLang="en-US" smtClean="0"/>
              <a:t>‹#›</a:t>
            </a:fld>
            <a:endParaRPr lang="zh-CN" altLang="en-US"/>
          </a:p>
        </p:txBody>
      </p:sp>
    </p:spTree>
    <p:extLst>
      <p:ext uri="{BB962C8B-B14F-4D97-AF65-F5344CB8AC3E}">
        <p14:creationId xmlns:p14="http://schemas.microsoft.com/office/powerpoint/2010/main" val="124431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CB8B4A0-E513-4653-BD2C-523E624AB751}" type="datetimeFigureOut">
              <a:rPr lang="zh-CN" altLang="en-US" smtClean="0"/>
              <a:t>2020/7/21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B3819A-0AB3-449C-A075-83B1ADB1C873}" type="slidenum">
              <a:rPr lang="zh-CN" altLang="en-US" smtClean="0"/>
              <a:t>‹#›</a:t>
            </a:fld>
            <a:endParaRPr lang="zh-CN" altLang="en-US"/>
          </a:p>
        </p:txBody>
      </p:sp>
    </p:spTree>
    <p:extLst>
      <p:ext uri="{BB962C8B-B14F-4D97-AF65-F5344CB8AC3E}">
        <p14:creationId xmlns:p14="http://schemas.microsoft.com/office/powerpoint/2010/main" val="2410581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CB8B4A0-E513-4653-BD2C-523E624AB751}" type="datetimeFigureOut">
              <a:rPr lang="zh-CN" altLang="en-US" smtClean="0"/>
              <a:t>2020/7/21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B3819A-0AB3-449C-A075-83B1ADB1C873}" type="slidenum">
              <a:rPr lang="zh-CN" altLang="en-US" smtClean="0"/>
              <a:t>‹#›</a:t>
            </a:fld>
            <a:endParaRPr lang="zh-CN" altLang="en-US"/>
          </a:p>
        </p:txBody>
      </p:sp>
    </p:spTree>
    <p:extLst>
      <p:ext uri="{BB962C8B-B14F-4D97-AF65-F5344CB8AC3E}">
        <p14:creationId xmlns:p14="http://schemas.microsoft.com/office/powerpoint/2010/main" val="3225981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4CB8B4A0-E513-4653-BD2C-523E624AB751}" type="datetimeFigureOut">
              <a:rPr lang="zh-CN" altLang="en-US" smtClean="0"/>
              <a:t>2020/7/21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B3819A-0AB3-449C-A075-83B1ADB1C873}" type="slidenum">
              <a:rPr lang="zh-CN" altLang="en-US" smtClean="0"/>
              <a:t>‹#›</a:t>
            </a:fld>
            <a:endParaRPr lang="zh-CN" altLang="en-US"/>
          </a:p>
        </p:txBody>
      </p:sp>
    </p:spTree>
    <p:extLst>
      <p:ext uri="{BB962C8B-B14F-4D97-AF65-F5344CB8AC3E}">
        <p14:creationId xmlns:p14="http://schemas.microsoft.com/office/powerpoint/2010/main" val="1813163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CB8B4A0-E513-4653-BD2C-523E624AB751}" type="datetimeFigureOut">
              <a:rPr lang="zh-CN" altLang="en-US" smtClean="0"/>
              <a:t>2020/7/21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B3819A-0AB3-449C-A075-83B1ADB1C873}" type="slidenum">
              <a:rPr lang="zh-CN" altLang="en-US" smtClean="0"/>
              <a:t>‹#›</a:t>
            </a:fld>
            <a:endParaRPr lang="zh-CN" altLang="en-US"/>
          </a:p>
        </p:txBody>
      </p:sp>
    </p:spTree>
    <p:extLst>
      <p:ext uri="{BB962C8B-B14F-4D97-AF65-F5344CB8AC3E}">
        <p14:creationId xmlns:p14="http://schemas.microsoft.com/office/powerpoint/2010/main" val="1843487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CB8B4A0-E513-4653-BD2C-523E624AB751}" type="datetimeFigureOut">
              <a:rPr lang="zh-CN" altLang="en-US" smtClean="0"/>
              <a:t>2020/7/21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4B3819A-0AB3-449C-A075-83B1ADB1C873}" type="slidenum">
              <a:rPr lang="zh-CN" altLang="en-US" smtClean="0"/>
              <a:t>‹#›</a:t>
            </a:fld>
            <a:endParaRPr lang="zh-CN" altLang="en-US"/>
          </a:p>
        </p:txBody>
      </p:sp>
    </p:spTree>
    <p:extLst>
      <p:ext uri="{BB962C8B-B14F-4D97-AF65-F5344CB8AC3E}">
        <p14:creationId xmlns:p14="http://schemas.microsoft.com/office/powerpoint/2010/main" val="3877307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CB8B4A0-E513-4653-BD2C-523E624AB751}" type="datetimeFigureOut">
              <a:rPr lang="zh-CN" altLang="en-US" smtClean="0"/>
              <a:t>2020/7/21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4B3819A-0AB3-449C-A075-83B1ADB1C873}" type="slidenum">
              <a:rPr lang="zh-CN" altLang="en-US" smtClean="0"/>
              <a:t>‹#›</a:t>
            </a:fld>
            <a:endParaRPr lang="zh-CN" altLang="en-US"/>
          </a:p>
        </p:txBody>
      </p:sp>
    </p:spTree>
    <p:extLst>
      <p:ext uri="{BB962C8B-B14F-4D97-AF65-F5344CB8AC3E}">
        <p14:creationId xmlns:p14="http://schemas.microsoft.com/office/powerpoint/2010/main" val="3198750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B8B4A0-E513-4653-BD2C-523E624AB751}" type="datetimeFigureOut">
              <a:rPr lang="zh-CN" altLang="en-US" smtClean="0"/>
              <a:t>2020/7/21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4B3819A-0AB3-449C-A075-83B1ADB1C873}" type="slidenum">
              <a:rPr lang="zh-CN" altLang="en-US" smtClean="0"/>
              <a:t>‹#›</a:t>
            </a:fld>
            <a:endParaRPr lang="zh-CN" altLang="en-US"/>
          </a:p>
        </p:txBody>
      </p:sp>
    </p:spTree>
    <p:extLst>
      <p:ext uri="{BB962C8B-B14F-4D97-AF65-F5344CB8AC3E}">
        <p14:creationId xmlns:p14="http://schemas.microsoft.com/office/powerpoint/2010/main" val="534345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CB8B4A0-E513-4653-BD2C-523E624AB751}" type="datetimeFigureOut">
              <a:rPr lang="zh-CN" altLang="en-US" smtClean="0"/>
              <a:t>2020/7/21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B3819A-0AB3-449C-A075-83B1ADB1C873}" type="slidenum">
              <a:rPr lang="zh-CN" altLang="en-US" smtClean="0"/>
              <a:t>‹#›</a:t>
            </a:fld>
            <a:endParaRPr lang="zh-CN" altLang="en-US"/>
          </a:p>
        </p:txBody>
      </p:sp>
    </p:spTree>
    <p:extLst>
      <p:ext uri="{BB962C8B-B14F-4D97-AF65-F5344CB8AC3E}">
        <p14:creationId xmlns:p14="http://schemas.microsoft.com/office/powerpoint/2010/main" val="1162794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CB8B4A0-E513-4653-BD2C-523E624AB751}" type="datetimeFigureOut">
              <a:rPr lang="zh-CN" altLang="en-US" smtClean="0"/>
              <a:t>2020/7/21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B3819A-0AB3-449C-A075-83B1ADB1C873}" type="slidenum">
              <a:rPr lang="zh-CN" altLang="en-US" smtClean="0"/>
              <a:t>‹#›</a:t>
            </a:fld>
            <a:endParaRPr lang="zh-CN" altLang="en-US"/>
          </a:p>
        </p:txBody>
      </p:sp>
    </p:spTree>
    <p:extLst>
      <p:ext uri="{BB962C8B-B14F-4D97-AF65-F5344CB8AC3E}">
        <p14:creationId xmlns:p14="http://schemas.microsoft.com/office/powerpoint/2010/main" val="120467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B8B4A0-E513-4653-BD2C-523E624AB751}" type="datetimeFigureOut">
              <a:rPr lang="zh-CN" altLang="en-US" smtClean="0"/>
              <a:t>2020/7/21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B3819A-0AB3-449C-A075-83B1ADB1C873}" type="slidenum">
              <a:rPr lang="zh-CN" altLang="en-US" smtClean="0"/>
              <a:t>‹#›</a:t>
            </a:fld>
            <a:endParaRPr lang="zh-CN" altLang="en-US"/>
          </a:p>
        </p:txBody>
      </p:sp>
    </p:spTree>
    <p:extLst>
      <p:ext uri="{BB962C8B-B14F-4D97-AF65-F5344CB8AC3E}">
        <p14:creationId xmlns:p14="http://schemas.microsoft.com/office/powerpoint/2010/main" val="4211001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92545" y="1070456"/>
            <a:ext cx="11406909" cy="2387600"/>
          </a:xfrm>
        </p:spPr>
        <p:txBody>
          <a:bodyPr>
            <a:normAutofit fontScale="90000"/>
          </a:bodyPr>
          <a:lstStyle/>
          <a:p>
            <a:r>
              <a:rPr lang="en-US" altLang="zh-CN" b="1" dirty="0"/>
              <a:t>More Grounded Image Captioning by Distilling Image-Text Matching Model </a:t>
            </a:r>
            <a:endParaRPr lang="zh-CN" altLang="en-US" b="1" dirty="0"/>
          </a:p>
        </p:txBody>
      </p:sp>
      <p:sp>
        <p:nvSpPr>
          <p:cNvPr id="3" name="副标题 2"/>
          <p:cNvSpPr>
            <a:spLocks noGrp="1"/>
          </p:cNvSpPr>
          <p:nvPr>
            <p:ph type="subTitle" idx="1"/>
          </p:nvPr>
        </p:nvSpPr>
        <p:spPr>
          <a:xfrm>
            <a:off x="1524000" y="3602038"/>
            <a:ext cx="9144000" cy="484770"/>
          </a:xfrm>
        </p:spPr>
        <p:txBody>
          <a:bodyPr/>
          <a:lstStyle/>
          <a:p>
            <a:r>
              <a:rPr lang="en-US" altLang="zh-CN" dirty="0" smtClean="0"/>
              <a:t>CVPR2020</a:t>
            </a:r>
            <a:endParaRPr lang="zh-CN" altLang="en-US" dirty="0"/>
          </a:p>
        </p:txBody>
      </p:sp>
      <p:pic>
        <p:nvPicPr>
          <p:cNvPr id="5" name="图片 4"/>
          <p:cNvPicPr>
            <a:picLocks noChangeAspect="1"/>
          </p:cNvPicPr>
          <p:nvPr/>
        </p:nvPicPr>
        <p:blipFill>
          <a:blip r:embed="rId2"/>
          <a:stretch>
            <a:fillRect/>
          </a:stretch>
        </p:blipFill>
        <p:spPr>
          <a:xfrm>
            <a:off x="1775084" y="4389529"/>
            <a:ext cx="8641829" cy="1219306"/>
          </a:xfrm>
          <a:prstGeom prst="rect">
            <a:avLst/>
          </a:prstGeom>
        </p:spPr>
      </p:pic>
    </p:spTree>
    <p:extLst>
      <p:ext uri="{BB962C8B-B14F-4D97-AF65-F5344CB8AC3E}">
        <p14:creationId xmlns:p14="http://schemas.microsoft.com/office/powerpoint/2010/main" val="3911102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t>Results</a:t>
            </a:r>
            <a:endParaRPr lang="zh-CN" altLang="en-US" dirty="0"/>
          </a:p>
        </p:txBody>
      </p:sp>
      <p:pic>
        <p:nvPicPr>
          <p:cNvPr id="5" name="内容占位符 4"/>
          <p:cNvPicPr>
            <a:picLocks noGrp="1" noChangeAspect="1"/>
          </p:cNvPicPr>
          <p:nvPr>
            <p:ph idx="1"/>
          </p:nvPr>
        </p:nvPicPr>
        <p:blipFill>
          <a:blip r:embed="rId2"/>
          <a:stretch>
            <a:fillRect/>
          </a:stretch>
        </p:blipFill>
        <p:spPr>
          <a:xfrm>
            <a:off x="136916" y="1990729"/>
            <a:ext cx="6236940" cy="3952871"/>
          </a:xfrm>
          <a:prstGeom prst="rect">
            <a:avLst/>
          </a:prstGeom>
        </p:spPr>
      </p:pic>
      <p:pic>
        <p:nvPicPr>
          <p:cNvPr id="7" name="图片 6"/>
          <p:cNvPicPr>
            <a:picLocks noChangeAspect="1"/>
          </p:cNvPicPr>
          <p:nvPr/>
        </p:nvPicPr>
        <p:blipFill>
          <a:blip r:embed="rId3"/>
          <a:stretch>
            <a:fillRect/>
          </a:stretch>
        </p:blipFill>
        <p:spPr>
          <a:xfrm>
            <a:off x="6373856" y="1764793"/>
            <a:ext cx="5540220" cy="4404742"/>
          </a:xfrm>
          <a:prstGeom prst="rect">
            <a:avLst/>
          </a:prstGeom>
        </p:spPr>
      </p:pic>
    </p:spTree>
    <p:extLst>
      <p:ext uri="{BB962C8B-B14F-4D97-AF65-F5344CB8AC3E}">
        <p14:creationId xmlns:p14="http://schemas.microsoft.com/office/powerpoint/2010/main" val="823049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6520" y="324485"/>
            <a:ext cx="2453640" cy="772795"/>
          </a:xfrm>
        </p:spPr>
        <p:txBody>
          <a:bodyPr/>
          <a:lstStyle/>
          <a:p>
            <a:pPr algn="ctr"/>
            <a:r>
              <a:rPr lang="zh-CN" altLang="en-US" b="1" dirty="0"/>
              <a:t>Results</a:t>
            </a:r>
            <a:endParaRPr lang="zh-CN" altLang="en-US" dirty="0"/>
          </a:p>
        </p:txBody>
      </p:sp>
      <p:pic>
        <p:nvPicPr>
          <p:cNvPr id="4" name="内容占位符 3"/>
          <p:cNvPicPr>
            <a:picLocks noGrp="1" noChangeAspect="1"/>
          </p:cNvPicPr>
          <p:nvPr>
            <p:ph idx="1"/>
          </p:nvPr>
        </p:nvPicPr>
        <p:blipFill>
          <a:blip r:embed="rId2"/>
          <a:stretch>
            <a:fillRect/>
          </a:stretch>
        </p:blipFill>
        <p:spPr>
          <a:xfrm>
            <a:off x="2377760" y="480475"/>
            <a:ext cx="9357040" cy="5946321"/>
          </a:xfrm>
          <a:prstGeom prst="rect">
            <a:avLst/>
          </a:prstGeom>
        </p:spPr>
      </p:pic>
    </p:spTree>
    <p:extLst>
      <p:ext uri="{BB962C8B-B14F-4D97-AF65-F5344CB8AC3E}">
        <p14:creationId xmlns:p14="http://schemas.microsoft.com/office/powerpoint/2010/main" val="3036351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t>Results</a:t>
            </a:r>
            <a:endParaRPr lang="zh-CN" altLang="en-US" dirty="0"/>
          </a:p>
        </p:txBody>
      </p:sp>
      <p:pic>
        <p:nvPicPr>
          <p:cNvPr id="4" name="内容占位符 3"/>
          <p:cNvPicPr>
            <a:picLocks noGrp="1" noChangeAspect="1"/>
          </p:cNvPicPr>
          <p:nvPr>
            <p:ph idx="1"/>
          </p:nvPr>
        </p:nvPicPr>
        <p:blipFill>
          <a:blip r:embed="rId2"/>
          <a:stretch>
            <a:fillRect/>
          </a:stretch>
        </p:blipFill>
        <p:spPr>
          <a:xfrm>
            <a:off x="838200" y="2148841"/>
            <a:ext cx="10515600" cy="3704906"/>
          </a:xfrm>
          <a:prstGeom prst="rect">
            <a:avLst/>
          </a:prstGeom>
        </p:spPr>
      </p:pic>
    </p:spTree>
    <p:extLst>
      <p:ext uri="{BB962C8B-B14F-4D97-AF65-F5344CB8AC3E}">
        <p14:creationId xmlns:p14="http://schemas.microsoft.com/office/powerpoint/2010/main" val="2507847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t>Problem</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smtClean="0"/>
              <a:t>We </a:t>
            </a:r>
            <a:r>
              <a:rPr lang="en-US" altLang="zh-CN" dirty="0"/>
              <a:t>expect that a captioner </a:t>
            </a:r>
            <a:r>
              <a:rPr lang="en-US" altLang="zh-CN" dirty="0" smtClean="0"/>
              <a:t>can fix </a:t>
            </a:r>
            <a:r>
              <a:rPr lang="en-US" altLang="zh-CN" dirty="0"/>
              <a:t>its attentive gaze on the correct objects while </a:t>
            </a:r>
            <a:r>
              <a:rPr lang="en-US" altLang="zh-CN" dirty="0" smtClean="0"/>
              <a:t>generating </a:t>
            </a:r>
            <a:r>
              <a:rPr lang="en-US" altLang="zh-CN" dirty="0"/>
              <a:t>the corresponding words. This ability is also known </a:t>
            </a:r>
            <a:r>
              <a:rPr lang="en-US" altLang="zh-CN" dirty="0" smtClean="0"/>
              <a:t>as grounded </a:t>
            </a:r>
            <a:r>
              <a:rPr lang="en-US" altLang="zh-CN" dirty="0"/>
              <a:t>image captioning</a:t>
            </a:r>
            <a:r>
              <a:rPr lang="en-US" altLang="zh-CN" dirty="0" smtClean="0"/>
              <a:t>.</a:t>
            </a:r>
          </a:p>
          <a:p>
            <a:pPr marL="0" indent="0">
              <a:buNone/>
            </a:pPr>
            <a:endParaRPr lang="en-US" altLang="zh-CN" dirty="0"/>
          </a:p>
          <a:p>
            <a:r>
              <a:rPr lang="en-US" altLang="zh-CN" dirty="0" smtClean="0"/>
              <a:t> The </a:t>
            </a:r>
            <a:r>
              <a:rPr lang="en-US" altLang="zh-CN" dirty="0"/>
              <a:t>grounding </a:t>
            </a:r>
            <a:r>
              <a:rPr lang="en-US" altLang="zh-CN" dirty="0" smtClean="0"/>
              <a:t>accuracy </a:t>
            </a:r>
            <a:r>
              <a:rPr lang="en-US" altLang="zh-CN" dirty="0"/>
              <a:t>of existing </a:t>
            </a:r>
            <a:r>
              <a:rPr lang="en-US" altLang="zh-CN" dirty="0" err="1"/>
              <a:t>captioners</a:t>
            </a:r>
            <a:r>
              <a:rPr lang="en-US" altLang="zh-CN" dirty="0"/>
              <a:t> is far </a:t>
            </a:r>
            <a:r>
              <a:rPr lang="en-US" altLang="zh-CN" dirty="0" smtClean="0"/>
              <a:t>from satisfactory.</a:t>
            </a:r>
          </a:p>
          <a:p>
            <a:pPr marL="0" indent="0">
              <a:buNone/>
            </a:pPr>
            <a:endParaRPr lang="en-US" altLang="zh-CN" dirty="0" smtClean="0"/>
          </a:p>
          <a:p>
            <a:r>
              <a:rPr lang="en-US" altLang="zh-CN" dirty="0" smtClean="0"/>
              <a:t> It </a:t>
            </a:r>
            <a:r>
              <a:rPr lang="en-US" altLang="zh-CN" dirty="0"/>
              <a:t>is expensive to collect the </a:t>
            </a:r>
            <a:r>
              <a:rPr lang="en-US" altLang="zh-CN" dirty="0" smtClean="0"/>
              <a:t>word-region alignment </a:t>
            </a:r>
            <a:r>
              <a:rPr lang="en-US" altLang="zh-CN" dirty="0"/>
              <a:t>as strong supervision.</a:t>
            </a:r>
            <a:endParaRPr lang="zh-CN" altLang="en-US" dirty="0"/>
          </a:p>
        </p:txBody>
      </p:sp>
    </p:spTree>
    <p:extLst>
      <p:ext uri="{BB962C8B-B14F-4D97-AF65-F5344CB8AC3E}">
        <p14:creationId xmlns:p14="http://schemas.microsoft.com/office/powerpoint/2010/main" val="40916012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M</a:t>
            </a:r>
            <a:r>
              <a:rPr lang="en-US" altLang="zh-CN" b="1" dirty="0" smtClean="0"/>
              <a:t>otivation</a:t>
            </a:r>
            <a:endParaRPr lang="zh-CN" altLang="en-US" b="1" dirty="0"/>
          </a:p>
        </p:txBody>
      </p:sp>
      <p:sp>
        <p:nvSpPr>
          <p:cNvPr id="3" name="内容占位符 2"/>
          <p:cNvSpPr>
            <a:spLocks noGrp="1"/>
          </p:cNvSpPr>
          <p:nvPr>
            <p:ph idx="1"/>
          </p:nvPr>
        </p:nvSpPr>
        <p:spPr/>
        <p:txBody>
          <a:bodyPr>
            <a:normAutofit/>
          </a:bodyPr>
          <a:lstStyle/>
          <a:p>
            <a:pPr marL="0" indent="0">
              <a:buNone/>
            </a:pPr>
            <a:r>
              <a:rPr lang="en-US" altLang="zh-CN" dirty="0" smtClean="0"/>
              <a:t>Propose </a:t>
            </a:r>
            <a:r>
              <a:rPr lang="en-US" altLang="zh-CN" dirty="0"/>
              <a:t>a novel </a:t>
            </a:r>
            <a:r>
              <a:rPr lang="en-US" altLang="zh-CN" b="1" dirty="0" smtClean="0"/>
              <a:t>knowledge distillation </a:t>
            </a:r>
            <a:r>
              <a:rPr lang="en-US" altLang="zh-CN" dirty="0"/>
              <a:t>approach to regularize the </a:t>
            </a:r>
            <a:r>
              <a:rPr lang="en-US" altLang="zh-CN" dirty="0" smtClean="0"/>
              <a:t>visual attention </a:t>
            </a:r>
            <a:r>
              <a:rPr lang="en-US" altLang="zh-CN" dirty="0"/>
              <a:t>in captioner, by treating an image-text </a:t>
            </a:r>
            <a:r>
              <a:rPr lang="en-US" altLang="zh-CN" dirty="0" smtClean="0"/>
              <a:t>matching model (POS-SCAN) </a:t>
            </a:r>
            <a:r>
              <a:rPr lang="en-US" altLang="zh-CN" dirty="0"/>
              <a:t>as a weak supervision of grounding (“weak”: </a:t>
            </a:r>
            <a:r>
              <a:rPr lang="en-US" altLang="zh-CN" dirty="0" smtClean="0"/>
              <a:t>only relies </a:t>
            </a:r>
            <a:r>
              <a:rPr lang="en-US" altLang="zh-CN" dirty="0"/>
              <a:t>on the image-text alignment but not the </a:t>
            </a:r>
            <a:r>
              <a:rPr lang="en-US" altLang="zh-CN" dirty="0" smtClean="0"/>
              <a:t>expensive word-region alignment) .</a:t>
            </a:r>
          </a:p>
          <a:p>
            <a:r>
              <a:rPr lang="en-US" altLang="zh-CN" dirty="0"/>
              <a:t>the latter doesn’t have to take the </a:t>
            </a:r>
            <a:r>
              <a:rPr lang="en-US" altLang="zh-CN" dirty="0" smtClean="0"/>
              <a:t>sentence </a:t>
            </a:r>
            <a:r>
              <a:rPr lang="en-US" altLang="zh-CN" dirty="0"/>
              <a:t>grammar and fluency into account</a:t>
            </a:r>
          </a:p>
          <a:p>
            <a:r>
              <a:rPr lang="en-US" altLang="zh-CN" dirty="0"/>
              <a:t>the </a:t>
            </a:r>
            <a:r>
              <a:rPr lang="en-US" altLang="zh-CN" dirty="0" smtClean="0"/>
              <a:t>training loss </a:t>
            </a:r>
            <a:r>
              <a:rPr lang="en-US" altLang="zh-CN" dirty="0"/>
              <a:t>for the latter’s metric (accuracy on matched or not) </a:t>
            </a:r>
            <a:r>
              <a:rPr lang="en-US" altLang="zh-CN" dirty="0" smtClean="0"/>
              <a:t>is more </a:t>
            </a:r>
            <a:r>
              <a:rPr lang="en-US" altLang="zh-CN" dirty="0"/>
              <a:t>objective and faithful to the task</a:t>
            </a:r>
            <a:endParaRPr lang="en-US" altLang="zh-CN" dirty="0" smtClean="0"/>
          </a:p>
          <a:p>
            <a:endParaRPr lang="en-US" altLang="zh-CN" dirty="0"/>
          </a:p>
          <a:p>
            <a:endParaRPr lang="en-US" altLang="zh-CN" b="1" dirty="0" smtClean="0"/>
          </a:p>
          <a:p>
            <a:endParaRPr lang="en-US" altLang="zh-CN" b="1" dirty="0" smtClean="0"/>
          </a:p>
        </p:txBody>
      </p:sp>
    </p:spTree>
    <p:extLst>
      <p:ext uri="{BB962C8B-B14F-4D97-AF65-F5344CB8AC3E}">
        <p14:creationId xmlns:p14="http://schemas.microsoft.com/office/powerpoint/2010/main" val="34591929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5490" y="2856769"/>
            <a:ext cx="2623126" cy="1055645"/>
          </a:xfrm>
        </p:spPr>
        <p:txBody>
          <a:bodyPr>
            <a:normAutofit fontScale="90000"/>
          </a:bodyPr>
          <a:lstStyle/>
          <a:p>
            <a:pPr algn="ctr"/>
            <a:r>
              <a:rPr lang="en-US" altLang="zh-CN" b="1" dirty="0"/>
              <a:t>M</a:t>
            </a:r>
            <a:r>
              <a:rPr lang="en-US" altLang="zh-CN" b="1" dirty="0" smtClean="0"/>
              <a:t>otivation</a:t>
            </a:r>
            <a:endParaRPr lang="zh-CN" altLang="en-US" b="1" dirty="0"/>
          </a:p>
        </p:txBody>
      </p:sp>
      <p:pic>
        <p:nvPicPr>
          <p:cNvPr id="10" name="内容占位符 9"/>
          <p:cNvPicPr>
            <a:picLocks noGrp="1" noChangeAspect="1"/>
          </p:cNvPicPr>
          <p:nvPr>
            <p:ph idx="1"/>
          </p:nvPr>
        </p:nvPicPr>
        <p:blipFill>
          <a:blip r:embed="rId3"/>
          <a:stretch>
            <a:fillRect/>
          </a:stretch>
        </p:blipFill>
        <p:spPr>
          <a:xfrm>
            <a:off x="2916901" y="0"/>
            <a:ext cx="5063318" cy="6769185"/>
          </a:xfrm>
          <a:prstGeom prst="rect">
            <a:avLst/>
          </a:prstGeom>
        </p:spPr>
      </p:pic>
      <p:sp>
        <p:nvSpPr>
          <p:cNvPr id="11" name="文本框 10"/>
          <p:cNvSpPr txBox="1"/>
          <p:nvPr/>
        </p:nvSpPr>
        <p:spPr>
          <a:xfrm>
            <a:off x="8248073" y="1222372"/>
            <a:ext cx="3629891" cy="3693319"/>
          </a:xfrm>
          <a:prstGeom prst="rect">
            <a:avLst/>
          </a:prstGeom>
          <a:noFill/>
        </p:spPr>
        <p:txBody>
          <a:bodyPr wrap="square" rtlCol="0">
            <a:spAutoFit/>
          </a:bodyPr>
          <a:lstStyle/>
          <a:p>
            <a:r>
              <a:rPr lang="en-US" altLang="zh-CN" dirty="0"/>
              <a:t>T</a:t>
            </a:r>
            <a:r>
              <a:rPr lang="en-US" altLang="zh-CN" dirty="0" smtClean="0"/>
              <a:t>he </a:t>
            </a:r>
            <a:r>
              <a:rPr lang="en-US" altLang="zh-CN" dirty="0"/>
              <a:t>attention of </a:t>
            </a:r>
            <a:r>
              <a:rPr lang="en-US" altLang="zh-CN" dirty="0" smtClean="0"/>
              <a:t>the matching </a:t>
            </a:r>
            <a:r>
              <a:rPr lang="en-US" altLang="zh-CN" dirty="0"/>
              <a:t>model (a) </a:t>
            </a:r>
            <a:r>
              <a:rPr lang="en-US" altLang="zh-CN" dirty="0" smtClean="0"/>
              <a:t>is more </a:t>
            </a:r>
            <a:r>
              <a:rPr lang="en-US" altLang="zh-CN" dirty="0"/>
              <a:t>focused and </a:t>
            </a:r>
            <a:r>
              <a:rPr lang="en-US" altLang="zh-CN" dirty="0" smtClean="0"/>
              <a:t>reliable than (b).</a:t>
            </a:r>
          </a:p>
          <a:p>
            <a:r>
              <a:rPr lang="en-US" altLang="zh-CN" dirty="0" smtClean="0"/>
              <a:t>But original </a:t>
            </a:r>
            <a:r>
              <a:rPr lang="en-US" altLang="zh-CN" dirty="0"/>
              <a:t>SCAN </a:t>
            </a:r>
            <a:r>
              <a:rPr lang="en-US" altLang="zh-CN" dirty="0" smtClean="0"/>
              <a:t>model (c) </a:t>
            </a:r>
            <a:r>
              <a:rPr lang="en-US" altLang="zh-CN" dirty="0"/>
              <a:t>has no better grounding performance</a:t>
            </a:r>
          </a:p>
          <a:p>
            <a:r>
              <a:rPr lang="en-US" altLang="zh-CN" dirty="0"/>
              <a:t>than (b). </a:t>
            </a:r>
            <a:r>
              <a:rPr lang="en-US" altLang="zh-CN" dirty="0" smtClean="0"/>
              <a:t> A </a:t>
            </a:r>
            <a:r>
              <a:rPr lang="en-US" altLang="zh-CN" dirty="0"/>
              <a:t>plausible reason is that some non-noun words that hurt</a:t>
            </a:r>
          </a:p>
          <a:p>
            <a:r>
              <a:rPr lang="en-US" altLang="zh-CN" dirty="0"/>
              <a:t>grounding are however beneficial to fit the matching model</a:t>
            </a:r>
            <a:r>
              <a:rPr lang="en-US" altLang="zh-CN" dirty="0" smtClean="0"/>
              <a:t>.</a:t>
            </a:r>
          </a:p>
          <a:p>
            <a:endParaRPr lang="en-US" altLang="zh-CN" dirty="0" smtClean="0"/>
          </a:p>
          <a:p>
            <a:r>
              <a:rPr lang="en-US" altLang="zh-CN" dirty="0"/>
              <a:t>POS-SCAN:  only </a:t>
            </a:r>
            <a:r>
              <a:rPr lang="en-US" altLang="zh-CN" dirty="0" smtClean="0"/>
              <a:t>keep the </a:t>
            </a:r>
            <a:r>
              <a:rPr lang="en-US" altLang="zh-CN" dirty="0"/>
              <a:t>noun words when computing the matching score</a:t>
            </a:r>
            <a:endParaRPr lang="zh-CN" altLang="en-US" dirty="0"/>
          </a:p>
        </p:txBody>
      </p:sp>
    </p:spTree>
    <p:extLst>
      <p:ext uri="{BB962C8B-B14F-4D97-AF65-F5344CB8AC3E}">
        <p14:creationId xmlns:p14="http://schemas.microsoft.com/office/powerpoint/2010/main" val="42522661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t>Pipeline</a:t>
            </a:r>
            <a:endParaRPr lang="zh-CN" altLang="en-US" b="1" dirty="0"/>
          </a:p>
        </p:txBody>
      </p:sp>
      <p:pic>
        <p:nvPicPr>
          <p:cNvPr id="6" name="内容占位符 5"/>
          <p:cNvPicPr>
            <a:picLocks noGrp="1" noChangeAspect="1"/>
          </p:cNvPicPr>
          <p:nvPr>
            <p:ph idx="1"/>
          </p:nvPr>
        </p:nvPicPr>
        <p:blipFill>
          <a:blip r:embed="rId3"/>
          <a:stretch>
            <a:fillRect/>
          </a:stretch>
        </p:blipFill>
        <p:spPr>
          <a:xfrm>
            <a:off x="188663" y="1958109"/>
            <a:ext cx="11814674" cy="3641329"/>
          </a:xfrm>
          <a:prstGeom prst="rect">
            <a:avLst/>
          </a:prstGeom>
        </p:spPr>
      </p:pic>
    </p:spTree>
    <p:extLst>
      <p:ext uri="{BB962C8B-B14F-4D97-AF65-F5344CB8AC3E}">
        <p14:creationId xmlns:p14="http://schemas.microsoft.com/office/powerpoint/2010/main" val="41034334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Image-Text Matching Model</a:t>
            </a:r>
            <a:endParaRPr lang="zh-CN" altLang="en-US" b="1" dirty="0"/>
          </a:p>
        </p:txBody>
      </p:sp>
      <p:pic>
        <p:nvPicPr>
          <p:cNvPr id="4" name="内容占位符 3"/>
          <p:cNvPicPr>
            <a:picLocks noGrp="1" noChangeAspect="1"/>
          </p:cNvPicPr>
          <p:nvPr>
            <p:ph idx="1"/>
          </p:nvPr>
        </p:nvPicPr>
        <p:blipFill>
          <a:blip r:embed="rId3"/>
          <a:stretch>
            <a:fillRect/>
          </a:stretch>
        </p:blipFill>
        <p:spPr>
          <a:xfrm>
            <a:off x="443713" y="1553640"/>
            <a:ext cx="6127652" cy="3888888"/>
          </a:xfrm>
          <a:prstGeom prst="rect">
            <a:avLst/>
          </a:prstGeom>
        </p:spPr>
      </p:pic>
      <p:pic>
        <p:nvPicPr>
          <p:cNvPr id="7" name="图片 6"/>
          <p:cNvPicPr/>
          <p:nvPr/>
        </p:nvPicPr>
        <p:blipFill>
          <a:blip r:embed="rId4"/>
          <a:stretch>
            <a:fillRect/>
          </a:stretch>
        </p:blipFill>
        <p:spPr>
          <a:xfrm>
            <a:off x="7114810" y="1553640"/>
            <a:ext cx="3695544" cy="1108742"/>
          </a:xfrm>
          <a:prstGeom prst="rect">
            <a:avLst/>
          </a:prstGeom>
        </p:spPr>
      </p:pic>
      <p:pic>
        <p:nvPicPr>
          <p:cNvPr id="8" name="图片 7"/>
          <p:cNvPicPr/>
          <p:nvPr/>
        </p:nvPicPr>
        <p:blipFill>
          <a:blip r:embed="rId5"/>
          <a:stretch>
            <a:fillRect/>
          </a:stretch>
        </p:blipFill>
        <p:spPr>
          <a:xfrm>
            <a:off x="7114810" y="2783759"/>
            <a:ext cx="3905973" cy="1672918"/>
          </a:xfrm>
          <a:prstGeom prst="rect">
            <a:avLst/>
          </a:prstGeom>
        </p:spPr>
      </p:pic>
      <p:pic>
        <p:nvPicPr>
          <p:cNvPr id="9" name="图片 8"/>
          <p:cNvPicPr/>
          <p:nvPr/>
        </p:nvPicPr>
        <p:blipFill>
          <a:blip r:embed="rId6"/>
          <a:stretch>
            <a:fillRect/>
          </a:stretch>
        </p:blipFill>
        <p:spPr>
          <a:xfrm>
            <a:off x="7114845" y="5163632"/>
            <a:ext cx="4238955" cy="590162"/>
          </a:xfrm>
          <a:prstGeom prst="rect">
            <a:avLst/>
          </a:prstGeom>
        </p:spPr>
      </p:pic>
      <p:pic>
        <p:nvPicPr>
          <p:cNvPr id="10" name="图片 9"/>
          <p:cNvPicPr/>
          <p:nvPr/>
        </p:nvPicPr>
        <p:blipFill>
          <a:blip r:embed="rId7"/>
          <a:stretch>
            <a:fillRect/>
          </a:stretch>
        </p:blipFill>
        <p:spPr>
          <a:xfrm>
            <a:off x="7303642" y="5937178"/>
            <a:ext cx="3861359" cy="693865"/>
          </a:xfrm>
          <a:prstGeom prst="rect">
            <a:avLst/>
          </a:prstGeom>
        </p:spPr>
      </p:pic>
      <p:pic>
        <p:nvPicPr>
          <p:cNvPr id="11" name="图片 10"/>
          <p:cNvPicPr/>
          <p:nvPr/>
        </p:nvPicPr>
        <p:blipFill>
          <a:blip r:embed="rId8"/>
          <a:stretch>
            <a:fillRect/>
          </a:stretch>
        </p:blipFill>
        <p:spPr>
          <a:xfrm>
            <a:off x="1756525" y="5637903"/>
            <a:ext cx="2935547" cy="1097322"/>
          </a:xfrm>
          <a:prstGeom prst="rect">
            <a:avLst/>
          </a:prstGeom>
        </p:spPr>
      </p:pic>
      <p:sp>
        <p:nvSpPr>
          <p:cNvPr id="5" name="文本框 4"/>
          <p:cNvSpPr txBox="1"/>
          <p:nvPr/>
        </p:nvSpPr>
        <p:spPr>
          <a:xfrm>
            <a:off x="7114810" y="4794300"/>
            <a:ext cx="1696298" cy="369332"/>
          </a:xfrm>
          <a:prstGeom prst="rect">
            <a:avLst/>
          </a:prstGeom>
          <a:noFill/>
        </p:spPr>
        <p:txBody>
          <a:bodyPr wrap="none" rtlCol="0">
            <a:spAutoFit/>
          </a:bodyPr>
          <a:lstStyle/>
          <a:p>
            <a:r>
              <a:rPr lang="en-US" altLang="zh-CN" dirty="0"/>
              <a:t>similarity </a:t>
            </a:r>
            <a:r>
              <a:rPr lang="en-US" altLang="zh-CN" dirty="0" smtClean="0"/>
              <a:t>score</a:t>
            </a:r>
            <a:r>
              <a:rPr lang="en-US" altLang="zh-CN" dirty="0"/>
              <a:t>:</a:t>
            </a:r>
            <a:endParaRPr lang="zh-CN" altLang="en-US" dirty="0"/>
          </a:p>
        </p:txBody>
      </p:sp>
      <p:sp>
        <p:nvSpPr>
          <p:cNvPr id="12" name="文本框 11"/>
          <p:cNvSpPr txBox="1"/>
          <p:nvPr/>
        </p:nvSpPr>
        <p:spPr>
          <a:xfrm>
            <a:off x="6234546" y="5268571"/>
            <a:ext cx="813043" cy="369332"/>
          </a:xfrm>
          <a:prstGeom prst="rect">
            <a:avLst/>
          </a:prstGeom>
          <a:noFill/>
        </p:spPr>
        <p:txBody>
          <a:bodyPr wrap="none" rtlCol="0">
            <a:spAutoFit/>
          </a:bodyPr>
          <a:lstStyle/>
          <a:p>
            <a:r>
              <a:rPr lang="en-US" altLang="zh-CN" dirty="0" smtClean="0"/>
              <a:t>SCAN:</a:t>
            </a:r>
          </a:p>
        </p:txBody>
      </p:sp>
      <p:sp>
        <p:nvSpPr>
          <p:cNvPr id="13" name="文本框 12"/>
          <p:cNvSpPr txBox="1"/>
          <p:nvPr/>
        </p:nvSpPr>
        <p:spPr>
          <a:xfrm>
            <a:off x="5766364" y="6109307"/>
            <a:ext cx="1348446" cy="369332"/>
          </a:xfrm>
          <a:prstGeom prst="rect">
            <a:avLst/>
          </a:prstGeom>
          <a:noFill/>
        </p:spPr>
        <p:txBody>
          <a:bodyPr wrap="none" rtlCol="0">
            <a:spAutoFit/>
          </a:bodyPr>
          <a:lstStyle/>
          <a:p>
            <a:r>
              <a:rPr lang="en-US" altLang="zh-CN" dirty="0" smtClean="0"/>
              <a:t>POS-SCAN:</a:t>
            </a:r>
          </a:p>
        </p:txBody>
      </p:sp>
      <p:sp>
        <p:nvSpPr>
          <p:cNvPr id="14" name="文本框 13"/>
          <p:cNvSpPr txBox="1"/>
          <p:nvPr/>
        </p:nvSpPr>
        <p:spPr>
          <a:xfrm>
            <a:off x="409843" y="5978255"/>
            <a:ext cx="1252266" cy="369332"/>
          </a:xfrm>
          <a:prstGeom prst="rect">
            <a:avLst/>
          </a:prstGeom>
          <a:noFill/>
        </p:spPr>
        <p:txBody>
          <a:bodyPr wrap="none" rtlCol="0">
            <a:spAutoFit/>
          </a:bodyPr>
          <a:lstStyle/>
          <a:p>
            <a:r>
              <a:rPr lang="en-US" altLang="zh-CN" dirty="0"/>
              <a:t>triplet </a:t>
            </a:r>
            <a:r>
              <a:rPr lang="en-US" altLang="zh-CN" dirty="0" smtClean="0"/>
              <a:t>loss:</a:t>
            </a:r>
            <a:endParaRPr lang="zh-CN" altLang="en-US" dirty="0"/>
          </a:p>
        </p:txBody>
      </p:sp>
    </p:spTree>
    <p:extLst>
      <p:ext uri="{BB962C8B-B14F-4D97-AF65-F5344CB8AC3E}">
        <p14:creationId xmlns:p14="http://schemas.microsoft.com/office/powerpoint/2010/main" val="13077648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Caption Generator</a:t>
            </a:r>
            <a:endParaRPr lang="zh-CN" altLang="en-US" dirty="0"/>
          </a:p>
        </p:txBody>
      </p:sp>
      <p:sp>
        <p:nvSpPr>
          <p:cNvPr id="3" name="内容占位符 2"/>
          <p:cNvSpPr>
            <a:spLocks noGrp="1"/>
          </p:cNvSpPr>
          <p:nvPr>
            <p:ph idx="1"/>
          </p:nvPr>
        </p:nvSpPr>
        <p:spPr/>
        <p:txBody>
          <a:bodyPr/>
          <a:lstStyle/>
          <a:p>
            <a:r>
              <a:rPr lang="en-US" altLang="zh-CN" dirty="0"/>
              <a:t> </a:t>
            </a:r>
            <a:r>
              <a:rPr lang="en-US" altLang="zh-CN" dirty="0" smtClean="0"/>
              <a:t>Up-Down model</a:t>
            </a:r>
            <a:endParaRPr lang="zh-CN" altLang="en-US" dirty="0"/>
          </a:p>
        </p:txBody>
      </p:sp>
      <p:pic>
        <p:nvPicPr>
          <p:cNvPr id="4" name="图片 3"/>
          <p:cNvPicPr>
            <a:picLocks noChangeAspect="1"/>
          </p:cNvPicPr>
          <p:nvPr/>
        </p:nvPicPr>
        <p:blipFill>
          <a:blip r:embed="rId2"/>
          <a:stretch>
            <a:fillRect/>
          </a:stretch>
        </p:blipFill>
        <p:spPr>
          <a:xfrm>
            <a:off x="838200" y="2731172"/>
            <a:ext cx="4888345" cy="3512429"/>
          </a:xfrm>
          <a:prstGeom prst="rect">
            <a:avLst/>
          </a:prstGeom>
        </p:spPr>
      </p:pic>
      <p:pic>
        <p:nvPicPr>
          <p:cNvPr id="5" name="图片 4"/>
          <p:cNvPicPr>
            <a:picLocks noChangeAspect="1"/>
          </p:cNvPicPr>
          <p:nvPr/>
        </p:nvPicPr>
        <p:blipFill>
          <a:blip r:embed="rId3"/>
          <a:stretch>
            <a:fillRect/>
          </a:stretch>
        </p:blipFill>
        <p:spPr>
          <a:xfrm>
            <a:off x="6614909" y="3172822"/>
            <a:ext cx="4023709" cy="2629128"/>
          </a:xfrm>
          <a:prstGeom prst="rect">
            <a:avLst/>
          </a:prstGeom>
        </p:spPr>
      </p:pic>
    </p:spTree>
    <p:extLst>
      <p:ext uri="{BB962C8B-B14F-4D97-AF65-F5344CB8AC3E}">
        <p14:creationId xmlns:p14="http://schemas.microsoft.com/office/powerpoint/2010/main" val="111817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Learning</a:t>
            </a:r>
            <a:endParaRPr lang="zh-CN" altLang="en-US" dirty="0"/>
          </a:p>
        </p:txBody>
      </p:sp>
      <p:sp>
        <p:nvSpPr>
          <p:cNvPr id="3" name="内容占位符 2"/>
          <p:cNvSpPr>
            <a:spLocks noGrp="1"/>
          </p:cNvSpPr>
          <p:nvPr>
            <p:ph idx="1"/>
          </p:nvPr>
        </p:nvSpPr>
        <p:spPr/>
        <p:txBody>
          <a:bodyPr/>
          <a:lstStyle/>
          <a:p>
            <a:r>
              <a:rPr lang="en-US" altLang="zh-CN" dirty="0"/>
              <a:t>The SCAN model and POS-SCAN are first </a:t>
            </a:r>
            <a:r>
              <a:rPr lang="en-US" altLang="zh-CN" dirty="0" smtClean="0"/>
              <a:t>pre-trained on </a:t>
            </a:r>
            <a:r>
              <a:rPr lang="en-US" altLang="zh-CN" dirty="0"/>
              <a:t>image-caption dataset and remain fixed. They serve as the attention guider and fine-grained </a:t>
            </a:r>
            <a:r>
              <a:rPr lang="en-US" altLang="zh-CN" dirty="0" smtClean="0"/>
              <a:t>rewarder.</a:t>
            </a:r>
          </a:p>
          <a:p>
            <a:r>
              <a:rPr lang="en-US" altLang="zh-CN" dirty="0"/>
              <a:t>Generator first </a:t>
            </a:r>
            <a:r>
              <a:rPr lang="en-US" altLang="zh-CN" dirty="0" smtClean="0"/>
              <a:t>stage:</a:t>
            </a:r>
            <a:endParaRPr lang="zh-CN" altLang="en-US" dirty="0"/>
          </a:p>
        </p:txBody>
      </p:sp>
      <p:pic>
        <p:nvPicPr>
          <p:cNvPr id="4" name="图片 3"/>
          <p:cNvPicPr/>
          <p:nvPr/>
        </p:nvPicPr>
        <p:blipFill>
          <a:blip r:embed="rId3"/>
          <a:stretch>
            <a:fillRect/>
          </a:stretch>
        </p:blipFill>
        <p:spPr>
          <a:xfrm>
            <a:off x="1183640" y="4422592"/>
            <a:ext cx="4630706" cy="1424146"/>
          </a:xfrm>
          <a:prstGeom prst="rect">
            <a:avLst/>
          </a:prstGeom>
        </p:spPr>
      </p:pic>
      <p:sp>
        <p:nvSpPr>
          <p:cNvPr id="5" name="文本框 4"/>
          <p:cNvSpPr txBox="1"/>
          <p:nvPr/>
        </p:nvSpPr>
        <p:spPr>
          <a:xfrm>
            <a:off x="6939597" y="3645487"/>
            <a:ext cx="4038600" cy="642168"/>
          </a:xfrm>
          <a:prstGeom prst="rect">
            <a:avLst/>
          </a:prstGeom>
          <a:noFill/>
        </p:spPr>
        <p:txBody>
          <a:bodyPr wrap="square" rtlCol="0">
            <a:spAutoFit/>
          </a:bodyPr>
          <a:lstStyle/>
          <a:p>
            <a:r>
              <a:rPr lang="en-US" altLang="zh-CN" dirty="0"/>
              <a:t>i</a:t>
            </a:r>
            <a:r>
              <a:rPr lang="en-US" altLang="zh-CN" dirty="0" smtClean="0"/>
              <a:t>f </a:t>
            </a:r>
            <a:r>
              <a:rPr lang="en-US" altLang="zh-CN" dirty="0"/>
              <a:t>ground truth region-word alignment annotations are </a:t>
            </a:r>
            <a:r>
              <a:rPr lang="en-US" altLang="zh-CN" dirty="0" smtClean="0"/>
              <a:t>available:</a:t>
            </a:r>
            <a:endParaRPr lang="zh-CN" altLang="en-US" dirty="0"/>
          </a:p>
        </p:txBody>
      </p:sp>
      <p:pic>
        <p:nvPicPr>
          <p:cNvPr id="6" name="图片 5"/>
          <p:cNvPicPr/>
          <p:nvPr/>
        </p:nvPicPr>
        <p:blipFill>
          <a:blip r:embed="rId4"/>
          <a:stretch>
            <a:fillRect/>
          </a:stretch>
        </p:blipFill>
        <p:spPr>
          <a:xfrm>
            <a:off x="6939597" y="4386960"/>
            <a:ext cx="4175125" cy="1623597"/>
          </a:xfrm>
          <a:prstGeom prst="rect">
            <a:avLst/>
          </a:prstGeom>
        </p:spPr>
      </p:pic>
      <p:sp>
        <p:nvSpPr>
          <p:cNvPr id="7" name="文本框 6"/>
          <p:cNvSpPr txBox="1"/>
          <p:nvPr/>
        </p:nvSpPr>
        <p:spPr>
          <a:xfrm>
            <a:off x="6939597" y="6078026"/>
            <a:ext cx="4866323" cy="646331"/>
          </a:xfrm>
          <a:prstGeom prst="rect">
            <a:avLst/>
          </a:prstGeom>
          <a:noFill/>
        </p:spPr>
        <p:txBody>
          <a:bodyPr wrap="square" rtlCol="0">
            <a:spAutoFit/>
          </a:bodyPr>
          <a:lstStyle/>
          <a:p>
            <a:r>
              <a:rPr lang="en-US" altLang="zh-CN" dirty="0" err="1"/>
              <a:t>γ</a:t>
            </a:r>
            <a:r>
              <a:rPr lang="en-US" altLang="zh-CN" baseline="-25000" dirty="0" err="1"/>
              <a:t>ti</a:t>
            </a:r>
            <a:r>
              <a:rPr lang="en-US" altLang="zh-CN" i="1" dirty="0"/>
              <a:t> </a:t>
            </a:r>
            <a:r>
              <a:rPr lang="en-US" altLang="zh-CN" dirty="0"/>
              <a:t>= 1 when the </a:t>
            </a:r>
            <a:r>
              <a:rPr lang="en-US" altLang="zh-CN" dirty="0" err="1"/>
              <a:t>i</a:t>
            </a:r>
            <a:r>
              <a:rPr lang="en-US" altLang="zh-CN" i="1" dirty="0" err="1"/>
              <a:t>-</a:t>
            </a:r>
            <a:r>
              <a:rPr lang="en-US" altLang="zh-CN" dirty="0" err="1"/>
              <a:t>th</a:t>
            </a:r>
            <a:r>
              <a:rPr lang="en-US" altLang="zh-CN" dirty="0"/>
              <a:t> region has </a:t>
            </a:r>
            <a:r>
              <a:rPr lang="en-US" altLang="zh-CN" dirty="0" smtClean="0"/>
              <a:t>over </a:t>
            </a:r>
            <a:r>
              <a:rPr lang="en-US" altLang="zh-CN" dirty="0"/>
              <a:t>0</a:t>
            </a:r>
            <a:r>
              <a:rPr lang="en-US" altLang="zh-CN" i="1" dirty="0"/>
              <a:t>.</a:t>
            </a:r>
            <a:r>
              <a:rPr lang="en-US" altLang="zh-CN" dirty="0"/>
              <a:t>5 </a:t>
            </a:r>
            <a:r>
              <a:rPr lang="en-US" altLang="zh-CN" dirty="0" err="1"/>
              <a:t>IoU</a:t>
            </a:r>
            <a:r>
              <a:rPr lang="en-US" altLang="zh-CN" dirty="0"/>
              <a:t> with the ground truth box and otherwise 0.</a:t>
            </a:r>
            <a:endParaRPr lang="zh-CN" altLang="en-US" dirty="0"/>
          </a:p>
        </p:txBody>
      </p:sp>
    </p:spTree>
    <p:extLst>
      <p:ext uri="{BB962C8B-B14F-4D97-AF65-F5344CB8AC3E}">
        <p14:creationId xmlns:p14="http://schemas.microsoft.com/office/powerpoint/2010/main" val="1181415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Learning</a:t>
            </a:r>
            <a:endParaRPr lang="zh-CN" altLang="en-US" dirty="0"/>
          </a:p>
        </p:txBody>
      </p:sp>
      <p:sp>
        <p:nvSpPr>
          <p:cNvPr id="3" name="内容占位符 2"/>
          <p:cNvSpPr>
            <a:spLocks noGrp="1"/>
          </p:cNvSpPr>
          <p:nvPr>
            <p:ph idx="1"/>
          </p:nvPr>
        </p:nvSpPr>
        <p:spPr/>
        <p:txBody>
          <a:bodyPr/>
          <a:lstStyle/>
          <a:p>
            <a:r>
              <a:rPr lang="en-US" altLang="zh-CN" dirty="0" smtClean="0"/>
              <a:t>Generator </a:t>
            </a:r>
            <a:r>
              <a:rPr lang="en-US" altLang="zh-CN" dirty="0"/>
              <a:t>second</a:t>
            </a:r>
            <a:r>
              <a:rPr lang="en-US" altLang="zh-CN" dirty="0" smtClean="0"/>
              <a:t> stage:</a:t>
            </a:r>
            <a:endParaRPr lang="zh-CN" altLang="en-US" dirty="0"/>
          </a:p>
        </p:txBody>
      </p:sp>
      <p:pic>
        <p:nvPicPr>
          <p:cNvPr id="8" name="图片 7"/>
          <p:cNvPicPr/>
          <p:nvPr/>
        </p:nvPicPr>
        <p:blipFill>
          <a:blip r:embed="rId3"/>
          <a:stretch>
            <a:fillRect/>
          </a:stretch>
        </p:blipFill>
        <p:spPr>
          <a:xfrm>
            <a:off x="2021839" y="2702560"/>
            <a:ext cx="6628015" cy="1168400"/>
          </a:xfrm>
          <a:prstGeom prst="rect">
            <a:avLst/>
          </a:prstGeom>
        </p:spPr>
      </p:pic>
      <p:pic>
        <p:nvPicPr>
          <p:cNvPr id="9" name="图片 8"/>
          <p:cNvPicPr/>
          <p:nvPr/>
        </p:nvPicPr>
        <p:blipFill>
          <a:blip r:embed="rId4"/>
          <a:stretch>
            <a:fillRect/>
          </a:stretch>
        </p:blipFill>
        <p:spPr>
          <a:xfrm>
            <a:off x="2437174" y="4371975"/>
            <a:ext cx="5797344" cy="555625"/>
          </a:xfrm>
          <a:prstGeom prst="rect">
            <a:avLst/>
          </a:prstGeom>
        </p:spPr>
      </p:pic>
    </p:spTree>
    <p:extLst>
      <p:ext uri="{BB962C8B-B14F-4D97-AF65-F5344CB8AC3E}">
        <p14:creationId xmlns:p14="http://schemas.microsoft.com/office/powerpoint/2010/main" val="67761938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TotalTime>
  <Words>991</Words>
  <Application>Microsoft Office PowerPoint</Application>
  <PresentationFormat>宽屏</PresentationFormat>
  <Paragraphs>59</Paragraphs>
  <Slides>12</Slides>
  <Notes>7</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等线</vt:lpstr>
      <vt:lpstr>等线 Light</vt:lpstr>
      <vt:lpstr>Arial</vt:lpstr>
      <vt:lpstr>Office 主题​​</vt:lpstr>
      <vt:lpstr>More Grounded Image Captioning by Distilling Image-Text Matching Model </vt:lpstr>
      <vt:lpstr>Problem</vt:lpstr>
      <vt:lpstr>Motivation</vt:lpstr>
      <vt:lpstr>Motivation</vt:lpstr>
      <vt:lpstr>Pipeline</vt:lpstr>
      <vt:lpstr>Image-Text Matching Model</vt:lpstr>
      <vt:lpstr>Caption Generator</vt:lpstr>
      <vt:lpstr>Learning</vt:lpstr>
      <vt:lpstr>Learning</vt:lpstr>
      <vt:lpstr>Results</vt:lpstr>
      <vt:lpstr>Results</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Meshed-Memory Transformer for Image Captioning </dc:title>
  <dc:creator>李彤</dc:creator>
  <cp:lastModifiedBy>李彤</cp:lastModifiedBy>
  <cp:revision>75</cp:revision>
  <dcterms:created xsi:type="dcterms:W3CDTF">2020-06-24T12:55:38Z</dcterms:created>
  <dcterms:modified xsi:type="dcterms:W3CDTF">2020-07-21T01:51:13Z</dcterms:modified>
</cp:coreProperties>
</file>