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85837" autoAdjust="0"/>
  </p:normalViewPr>
  <p:slideViewPr>
    <p:cSldViewPr snapToGrid="0">
      <p:cViewPr varScale="1">
        <p:scale>
          <a:sx n="75" d="100"/>
          <a:sy n="75" d="100"/>
        </p:scale>
        <p:origin x="98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B4CFCD-A913-45F7-861F-C01897F7FB27}" type="datetimeFigureOut">
              <a:rPr lang="zh-CN" altLang="en-US" smtClean="0"/>
              <a:t>2020/5/24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9038B3-BB44-462A-976A-966BB6A3219F}" type="slidenum">
              <a:rPr lang="zh-CN" altLang="en-US" smtClean="0"/>
              <a:t>‹#›</a:t>
            </a:fld>
            <a:endParaRPr lang="zh-CN" altLang="en-US"/>
          </a:p>
        </p:txBody>
      </p:sp>
    </p:spTree>
    <p:extLst>
      <p:ext uri="{BB962C8B-B14F-4D97-AF65-F5344CB8AC3E}">
        <p14:creationId xmlns:p14="http://schemas.microsoft.com/office/powerpoint/2010/main" val="3338867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精度定义：预测出的句子中有多少在</a:t>
            </a:r>
            <a:r>
              <a:rPr lang="en-US" altLang="zh-CN" dirty="0" smtClean="0"/>
              <a:t>ground truth</a:t>
            </a:r>
            <a:r>
              <a:rPr lang="zh-CN" altLang="en-US" dirty="0" smtClean="0"/>
              <a:t>中。</a:t>
            </a:r>
            <a:r>
              <a:rPr lang="en-US" altLang="zh-CN" dirty="0" smtClean="0"/>
              <a:t>Y </a:t>
            </a:r>
            <a:r>
              <a:rPr lang="zh-CN" altLang="en-US" dirty="0" smtClean="0"/>
              <a:t>表示</a:t>
            </a:r>
            <a:r>
              <a:rPr lang="en-US" altLang="zh-CN" dirty="0" smtClean="0"/>
              <a:t>ground truth</a:t>
            </a:r>
            <a:r>
              <a:rPr lang="zh-CN" altLang="en-US" dirty="0" smtClean="0"/>
              <a:t>，</a:t>
            </a:r>
            <a:r>
              <a:rPr lang="en-US" altLang="zh-CN" dirty="0" smtClean="0"/>
              <a:t>Y~ </a:t>
            </a:r>
            <a:r>
              <a:rPr lang="zh-CN" altLang="en-US" dirty="0" smtClean="0"/>
              <a:t>表示预测出的句子，手写体</a:t>
            </a:r>
            <a:r>
              <a:rPr lang="en-US" altLang="zh-CN" dirty="0" smtClean="0"/>
              <a:t>Y </a:t>
            </a:r>
            <a:r>
              <a:rPr lang="zh-CN" altLang="en-US" dirty="0" smtClean="0"/>
              <a:t>表示所有可能的句子空间。当条件为真的时候，指示函数取</a:t>
            </a:r>
            <a:r>
              <a:rPr lang="en-US" altLang="zh-CN" dirty="0" smtClean="0"/>
              <a:t>1</a:t>
            </a:r>
            <a:r>
              <a:rPr lang="zh-CN" altLang="en-US" dirty="0" smtClean="0"/>
              <a:t>，否则取</a:t>
            </a:r>
            <a:r>
              <a:rPr lang="en-US" altLang="zh-CN" dirty="0" smtClean="0"/>
              <a:t>0</a:t>
            </a:r>
            <a:r>
              <a:rPr lang="zh-CN" altLang="en-US" dirty="0" smtClean="0"/>
              <a:t>。精度包括两项：第一项</a:t>
            </a:r>
            <a:r>
              <a:rPr lang="zh-CN" altLang="zh-CN" sz="1200" kern="1200" dirty="0" smtClean="0">
                <a:solidFill>
                  <a:schemeClr val="tx1"/>
                </a:solidFill>
                <a:effectLst/>
                <a:latin typeface="+mn-lt"/>
                <a:ea typeface="+mn-ea"/>
                <a:cs typeface="+mn-cs"/>
              </a:rPr>
              <a:t>指示</a:t>
            </a:r>
            <a:r>
              <a:rPr lang="en-US" altLang="zh-CN" sz="1200" kern="1200" dirty="0" smtClean="0">
                <a:solidFill>
                  <a:schemeClr val="tx1"/>
                </a:solidFill>
                <a:effectLst/>
                <a:latin typeface="+mn-lt"/>
                <a:ea typeface="+mn-ea"/>
                <a:cs typeface="+mn-cs"/>
              </a:rPr>
              <a:t>y</a:t>
            </a:r>
            <a:r>
              <a:rPr lang="zh-CN" altLang="zh-CN" sz="1200" kern="1200" dirty="0" smtClean="0">
                <a:solidFill>
                  <a:schemeClr val="tx1"/>
                </a:solidFill>
                <a:effectLst/>
                <a:latin typeface="+mn-lt"/>
                <a:ea typeface="+mn-ea"/>
                <a:cs typeface="+mn-cs"/>
              </a:rPr>
              <a:t>是否属于</a:t>
            </a:r>
            <a:r>
              <a:rPr lang="en-US" altLang="zh-CN" sz="1200" kern="1200" dirty="0" smtClean="0">
                <a:solidFill>
                  <a:schemeClr val="tx1"/>
                </a:solidFill>
                <a:effectLst/>
                <a:latin typeface="+mn-lt"/>
                <a:ea typeface="+mn-ea"/>
                <a:cs typeface="+mn-cs"/>
              </a:rPr>
              <a:t>ground truth</a:t>
            </a:r>
            <a:r>
              <a:rPr lang="zh-CN" altLang="en-US" sz="1200" kern="1200" dirty="0" smtClean="0">
                <a:solidFill>
                  <a:schemeClr val="tx1"/>
                </a:solidFill>
                <a:effectLst/>
                <a:latin typeface="+mn-lt"/>
                <a:ea typeface="+mn-ea"/>
                <a:cs typeface="+mn-cs"/>
              </a:rPr>
              <a:t>，第二项模型生成</a:t>
            </a:r>
            <a:r>
              <a:rPr lang="en-US" altLang="zh-CN" sz="1200" kern="1200" dirty="0" smtClean="0">
                <a:solidFill>
                  <a:schemeClr val="tx1"/>
                </a:solidFill>
                <a:effectLst/>
                <a:latin typeface="+mn-lt"/>
                <a:ea typeface="+mn-ea"/>
                <a:cs typeface="+mn-cs"/>
              </a:rPr>
              <a:t>y</a:t>
            </a:r>
            <a:r>
              <a:rPr lang="zh-CN" altLang="en-US" sz="1200" kern="1200" dirty="0" smtClean="0">
                <a:solidFill>
                  <a:schemeClr val="tx1"/>
                </a:solidFill>
                <a:effectLst/>
                <a:latin typeface="+mn-lt"/>
                <a:ea typeface="+mn-ea"/>
                <a:cs typeface="+mn-cs"/>
              </a:rPr>
              <a:t>的可能性。</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之后，将第一项由二值函数（</a:t>
            </a:r>
            <a:r>
              <a:rPr lang="en-US" altLang="zh-CN" sz="1200" kern="1200" dirty="0" smtClean="0">
                <a:solidFill>
                  <a:schemeClr val="tx1"/>
                </a:solidFill>
                <a:effectLst/>
                <a:latin typeface="+mn-lt"/>
                <a:ea typeface="+mn-ea"/>
                <a:cs typeface="+mn-cs"/>
              </a:rPr>
              <a:t>0-1</a:t>
            </a:r>
            <a:r>
              <a:rPr lang="zh-CN" altLang="zh-CN" sz="1200" kern="1200" dirty="0" smtClean="0">
                <a:solidFill>
                  <a:schemeClr val="tx1"/>
                </a:solidFill>
                <a:effectLst/>
                <a:latin typeface="+mn-lt"/>
                <a:ea typeface="+mn-ea"/>
                <a:cs typeface="+mn-cs"/>
              </a:rPr>
              <a:t>函数）放宽为实值函数，输出为区间：</a:t>
            </a:r>
            <a:r>
              <a:rPr lang="en-US" altLang="zh-CN" sz="1200" kern="1200" dirty="0" smtClean="0">
                <a:solidFill>
                  <a:schemeClr val="tx1"/>
                </a:solidFill>
                <a:effectLst/>
                <a:latin typeface="+mn-lt"/>
                <a:ea typeface="+mn-ea"/>
                <a:cs typeface="+mn-cs"/>
              </a:rPr>
              <a:t>[0, 1]</a:t>
            </a:r>
            <a:r>
              <a:rPr lang="zh-CN" altLang="zh-CN" sz="1200" kern="1200" dirty="0" smtClean="0">
                <a:solidFill>
                  <a:schemeClr val="tx1"/>
                </a:solidFill>
                <a:effectLst/>
                <a:latin typeface="+mn-lt"/>
                <a:ea typeface="+mn-ea"/>
                <a:cs typeface="+mn-cs"/>
              </a:rPr>
              <a:t>，表示</a:t>
            </a:r>
            <a:r>
              <a:rPr lang="en-US" altLang="zh-CN" sz="1200" kern="1200" dirty="0" smtClean="0">
                <a:solidFill>
                  <a:schemeClr val="tx1"/>
                </a:solidFill>
                <a:effectLst/>
                <a:latin typeface="+mn-lt"/>
                <a:ea typeface="+mn-ea"/>
                <a:cs typeface="+mn-cs"/>
              </a:rPr>
              <a:t>y</a:t>
            </a:r>
            <a:r>
              <a:rPr lang="zh-CN" altLang="zh-CN" sz="1200" kern="1200" dirty="0" smtClean="0">
                <a:solidFill>
                  <a:schemeClr val="tx1"/>
                </a:solidFill>
                <a:effectLst/>
                <a:latin typeface="+mn-lt"/>
                <a:ea typeface="+mn-ea"/>
                <a:cs typeface="+mn-cs"/>
              </a:rPr>
              <a:t>属于</a:t>
            </a:r>
            <a:r>
              <a:rPr lang="en-US" altLang="zh-CN" sz="1200" kern="1200" dirty="0" smtClean="0">
                <a:solidFill>
                  <a:schemeClr val="tx1"/>
                </a:solidFill>
                <a:effectLst/>
                <a:latin typeface="+mn-lt"/>
                <a:ea typeface="+mn-ea"/>
                <a:cs typeface="+mn-cs"/>
              </a:rPr>
              <a:t>Y</a:t>
            </a:r>
            <a:r>
              <a:rPr lang="zh-CN" altLang="zh-CN" sz="1200" kern="1200" dirty="0" smtClean="0">
                <a:solidFill>
                  <a:schemeClr val="tx1"/>
                </a:solidFill>
                <a:effectLst/>
                <a:latin typeface="+mn-lt"/>
                <a:ea typeface="+mn-ea"/>
                <a:cs typeface="+mn-cs"/>
              </a:rPr>
              <a:t>的可能性</a:t>
            </a:r>
            <a:r>
              <a:rPr lang="zh-CN" altLang="en-US" sz="1200" kern="1200" dirty="0" smtClean="0">
                <a:solidFill>
                  <a:schemeClr val="tx1"/>
                </a:solidFill>
                <a:effectLst/>
                <a:latin typeface="+mn-lt"/>
                <a:ea typeface="+mn-ea"/>
                <a:cs typeface="+mn-cs"/>
              </a:rPr>
              <a:t>，这样，</a:t>
            </a:r>
            <a:r>
              <a:rPr lang="zh-CN" altLang="zh-CN" sz="1200" kern="1200" dirty="0" smtClean="0">
                <a:solidFill>
                  <a:schemeClr val="tx1"/>
                </a:solidFill>
                <a:effectLst/>
                <a:latin typeface="+mn-lt"/>
                <a:ea typeface="+mn-ea"/>
                <a:cs typeface="+mn-cs"/>
              </a:rPr>
              <a:t>由于现在所有的评价指标都是有界的，所以可以使用最大值进行归一化，然后用于该实值函数。</a:t>
            </a:r>
            <a:r>
              <a:rPr lang="zh-CN" altLang="en-US" sz="1200" kern="1200" dirty="0" smtClean="0">
                <a:solidFill>
                  <a:schemeClr val="tx1"/>
                </a:solidFill>
                <a:effectLst/>
                <a:latin typeface="+mn-lt"/>
                <a:ea typeface="+mn-ea"/>
                <a:cs typeface="+mn-cs"/>
              </a:rPr>
              <a:t>第二项目前</a:t>
            </a:r>
            <a:r>
              <a:rPr lang="zh-CN" altLang="zh-CN" sz="1200" kern="1200" dirty="0" smtClean="0">
                <a:solidFill>
                  <a:schemeClr val="tx1"/>
                </a:solidFill>
                <a:effectLst/>
                <a:latin typeface="+mn-lt"/>
                <a:ea typeface="+mn-ea"/>
                <a:cs typeface="+mn-cs"/>
              </a:rPr>
              <a:t>只能取</a:t>
            </a:r>
            <a:r>
              <a:rPr lang="en-US" altLang="zh-CN" sz="1200" kern="1200" dirty="0" smtClean="0">
                <a:solidFill>
                  <a:schemeClr val="tx1"/>
                </a:solidFill>
                <a:effectLst/>
                <a:latin typeface="+mn-lt"/>
                <a:ea typeface="+mn-ea"/>
                <a:cs typeface="+mn-cs"/>
              </a:rPr>
              <a:t>0</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 1/| Y~ | </a:t>
            </a:r>
            <a:r>
              <a:rPr lang="zh-CN" altLang="en-US" sz="1200" kern="1200" dirty="0" smtClean="0">
                <a:solidFill>
                  <a:schemeClr val="tx1"/>
                </a:solidFill>
                <a:effectLst/>
                <a:latin typeface="+mn-lt"/>
                <a:ea typeface="+mn-ea"/>
                <a:cs typeface="+mn-cs"/>
              </a:rPr>
              <a:t>两个值，所有也进行放缩，使</a:t>
            </a:r>
            <a:r>
              <a:rPr lang="en-US" altLang="zh-CN" sz="1200" kern="1200" dirty="0" smtClean="0">
                <a:solidFill>
                  <a:schemeClr val="tx1"/>
                </a:solidFill>
                <a:effectLst/>
                <a:latin typeface="+mn-lt"/>
                <a:ea typeface="+mn-ea"/>
                <a:cs typeface="+mn-cs"/>
              </a:rPr>
              <a:t>p</a:t>
            </a:r>
            <a:r>
              <a:rPr lang="zh-CN" altLang="en-US" sz="1200" kern="1200" dirty="0" smtClean="0">
                <a:solidFill>
                  <a:schemeClr val="tx1"/>
                </a:solidFill>
                <a:effectLst/>
                <a:latin typeface="+mn-lt"/>
                <a:ea typeface="+mn-ea"/>
                <a:cs typeface="+mn-cs"/>
              </a:rPr>
              <a:t>能够覆盖到 </a:t>
            </a:r>
            <a:r>
              <a:rPr lang="en-US" altLang="zh-CN" sz="1200" kern="1200" dirty="0" smtClean="0">
                <a:solidFill>
                  <a:schemeClr val="tx1"/>
                </a:solidFill>
                <a:effectLst/>
                <a:latin typeface="+mn-lt"/>
                <a:ea typeface="+mn-ea"/>
                <a:cs typeface="+mn-cs"/>
              </a:rPr>
              <a:t>0-1 </a:t>
            </a:r>
            <a:r>
              <a:rPr lang="zh-CN" altLang="en-US" sz="1200" kern="1200" dirty="0" smtClean="0">
                <a:solidFill>
                  <a:schemeClr val="tx1"/>
                </a:solidFill>
                <a:effectLst/>
                <a:latin typeface="+mn-lt"/>
                <a:ea typeface="+mn-ea"/>
                <a:cs typeface="+mn-cs"/>
              </a:rPr>
              <a:t>整个范围，</a:t>
            </a:r>
            <a:r>
              <a:rPr lang="zh-CN" altLang="zh-CN" sz="1200" kern="1200" dirty="0" smtClean="0">
                <a:solidFill>
                  <a:schemeClr val="tx1"/>
                </a:solidFill>
                <a:effectLst/>
                <a:latin typeface="+mn-lt"/>
                <a:ea typeface="+mn-ea"/>
                <a:cs typeface="+mn-cs"/>
              </a:rPr>
              <a:t>此时</a:t>
            </a:r>
            <a:r>
              <a:rPr lang="en-US" altLang="zh-CN" sz="1200" kern="1200" dirty="0" smtClean="0">
                <a:solidFill>
                  <a:schemeClr val="tx1"/>
                </a:solidFill>
                <a:effectLst/>
                <a:latin typeface="+mn-lt"/>
                <a:ea typeface="+mn-ea"/>
                <a:cs typeface="+mn-cs"/>
              </a:rPr>
              <a:t>p</a:t>
            </a:r>
            <a:r>
              <a:rPr lang="zh-CN" altLang="zh-CN" sz="1200" kern="1200" dirty="0" smtClean="0">
                <a:solidFill>
                  <a:schemeClr val="tx1"/>
                </a:solidFill>
                <a:effectLst/>
                <a:latin typeface="+mn-lt"/>
                <a:ea typeface="+mn-ea"/>
                <a:cs typeface="+mn-cs"/>
              </a:rPr>
              <a:t>实际上表示模型生成</a:t>
            </a:r>
            <a:r>
              <a:rPr lang="en-US" altLang="zh-CN" sz="1200" kern="1200" dirty="0" smtClean="0">
                <a:solidFill>
                  <a:schemeClr val="tx1"/>
                </a:solidFill>
                <a:effectLst/>
                <a:latin typeface="+mn-lt"/>
                <a:ea typeface="+mn-ea"/>
                <a:cs typeface="+mn-cs"/>
              </a:rPr>
              <a:t>y</a:t>
            </a:r>
            <a:r>
              <a:rPr lang="zh-CN" altLang="zh-CN" sz="1200" kern="1200" dirty="0" smtClean="0">
                <a:solidFill>
                  <a:schemeClr val="tx1"/>
                </a:solidFill>
                <a:effectLst/>
                <a:latin typeface="+mn-lt"/>
                <a:ea typeface="+mn-ea"/>
                <a:cs typeface="+mn-cs"/>
              </a:rPr>
              <a:t>的概率</a:t>
            </a:r>
            <a:r>
              <a:rPr lang="zh-CN" altLang="en-US"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B9038B3-BB44-462A-976A-966BB6A3219F}" type="slidenum">
              <a:rPr lang="zh-CN" altLang="en-US" smtClean="0"/>
              <a:t>3</a:t>
            </a:fld>
            <a:endParaRPr lang="zh-CN" altLang="en-US"/>
          </a:p>
        </p:txBody>
      </p:sp>
    </p:spTree>
    <p:extLst>
      <p:ext uri="{BB962C8B-B14F-4D97-AF65-F5344CB8AC3E}">
        <p14:creationId xmlns:p14="http://schemas.microsoft.com/office/powerpoint/2010/main" val="960109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通过放缩，得到一个广义的精度表示（</a:t>
            </a:r>
            <a:r>
              <a:rPr lang="en-US" altLang="zh-CN" dirty="0" smtClean="0"/>
              <a:t>GP</a:t>
            </a:r>
            <a:r>
              <a:rPr lang="zh-CN" altLang="en-US" dirty="0" smtClean="0"/>
              <a:t>）。将△视为奖励函数，则原始的</a:t>
            </a:r>
            <a:r>
              <a:rPr lang="en-US" altLang="zh-CN" dirty="0" smtClean="0"/>
              <a:t>SLL</a:t>
            </a:r>
            <a:r>
              <a:rPr lang="zh-CN" altLang="en-US" dirty="0" smtClean="0"/>
              <a:t>目标和</a:t>
            </a:r>
            <a:r>
              <a:rPr lang="en-US" altLang="zh-CN" dirty="0" smtClean="0"/>
              <a:t>GP</a:t>
            </a:r>
            <a:r>
              <a:rPr lang="zh-CN" altLang="en-US" dirty="0" smtClean="0"/>
              <a:t>进行对比，发现它们是一致的，这表明</a:t>
            </a:r>
            <a:r>
              <a:rPr lang="en-US" altLang="zh-CN" dirty="0" smtClean="0"/>
              <a:t>SLL</a:t>
            </a:r>
            <a:r>
              <a:rPr lang="zh-CN" altLang="en-US" dirty="0" smtClean="0"/>
              <a:t>仅仅是在优化精度方面，而忽略了召回率，</a:t>
            </a:r>
            <a:r>
              <a:rPr lang="zh-CN" altLang="zh-CN" sz="1200" kern="1200" dirty="0" smtClean="0">
                <a:solidFill>
                  <a:schemeClr val="tx1"/>
                </a:solidFill>
                <a:effectLst/>
                <a:latin typeface="+mn-lt"/>
                <a:ea typeface="+mn-ea"/>
                <a:cs typeface="+mn-cs"/>
              </a:rPr>
              <a:t>但是对于一个输入应该存在多个正确的描述输出，这表明在训练模型时召回率也应该被考虑。</a:t>
            </a:r>
          </a:p>
        </p:txBody>
      </p:sp>
      <p:sp>
        <p:nvSpPr>
          <p:cNvPr id="4" name="灯片编号占位符 3"/>
          <p:cNvSpPr>
            <a:spLocks noGrp="1"/>
          </p:cNvSpPr>
          <p:nvPr>
            <p:ph type="sldNum" sz="quarter" idx="10"/>
          </p:nvPr>
        </p:nvSpPr>
        <p:spPr/>
        <p:txBody>
          <a:bodyPr/>
          <a:lstStyle/>
          <a:p>
            <a:fld id="{2B9038B3-BB44-462A-976A-966BB6A3219F}" type="slidenum">
              <a:rPr lang="zh-CN" altLang="en-US" smtClean="0"/>
              <a:t>4</a:t>
            </a:fld>
            <a:endParaRPr lang="zh-CN" altLang="en-US"/>
          </a:p>
        </p:txBody>
      </p:sp>
    </p:spTree>
    <p:extLst>
      <p:ext uri="{BB962C8B-B14F-4D97-AF65-F5344CB8AC3E}">
        <p14:creationId xmlns:p14="http://schemas.microsoft.com/office/powerpoint/2010/main" val="1495512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召回率定义：</a:t>
            </a:r>
            <a:r>
              <a:rPr lang="en-US" altLang="zh-CN" dirty="0" smtClean="0"/>
              <a:t>ground truth</a:t>
            </a:r>
            <a:r>
              <a:rPr lang="zh-CN" altLang="en-US" dirty="0" smtClean="0"/>
              <a:t>中有多少句子被生成了。目</a:t>
            </a:r>
            <a:r>
              <a:rPr lang="zh-CN" altLang="zh-CN" sz="1200" kern="1200" dirty="0" smtClean="0">
                <a:solidFill>
                  <a:schemeClr val="tx1"/>
                </a:solidFill>
                <a:effectLst/>
                <a:latin typeface="+mn-lt"/>
                <a:ea typeface="+mn-ea"/>
                <a:cs typeface="+mn-cs"/>
              </a:rPr>
              <a:t>的是比较相同精确度时召回率的大小，因此可以通过比较模型预测的描述集的大小来测量召回率。但是，如果使用模型进行无限采样，得到的预测描述集的大小是没有意义的，因为它可以是无穷大，因此作者提出了一种有意义的方式：采样固定的次数，然后计算采样得到的描述之间的差异，差异越大表示越多样，即召回率越高。</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B9038B3-BB44-462A-976A-966BB6A3219F}" type="slidenum">
              <a:rPr lang="zh-CN" altLang="en-US" smtClean="0"/>
              <a:t>5</a:t>
            </a:fld>
            <a:endParaRPr lang="zh-CN" altLang="en-US"/>
          </a:p>
        </p:txBody>
      </p:sp>
    </p:spTree>
    <p:extLst>
      <p:ext uri="{BB962C8B-B14F-4D97-AF65-F5344CB8AC3E}">
        <p14:creationId xmlns:p14="http://schemas.microsoft.com/office/powerpoint/2010/main" val="2679485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精确度可以用</a:t>
                </a:r>
                <a:r>
                  <a:rPr lang="en-US" altLang="zh-CN" sz="1200" kern="1200" dirty="0" smtClean="0">
                    <a:solidFill>
                      <a:schemeClr val="tx1"/>
                    </a:solidFill>
                    <a:effectLst/>
                    <a:latin typeface="+mn-lt"/>
                    <a:ea typeface="+mn-ea"/>
                    <a:cs typeface="+mn-cs"/>
                  </a:rPr>
                  <a:t>CIDEr</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METEOR</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SPICE</a:t>
                </a:r>
                <a:r>
                  <a:rPr lang="zh-CN" altLang="zh-CN" sz="1200" kern="1200" dirty="0" smtClean="0">
                    <a:solidFill>
                      <a:schemeClr val="tx1"/>
                    </a:solidFill>
                    <a:effectLst/>
                    <a:latin typeface="+mn-lt"/>
                    <a:ea typeface="+mn-ea"/>
                    <a:cs typeface="+mn-cs"/>
                  </a:rPr>
                  <a:t>等指标进行测量</a:t>
                </a:r>
                <a:r>
                  <a:rPr lang="zh-CN" altLang="en-US" sz="1200" kern="1200" dirty="0" smtClean="0">
                    <a:solidFill>
                      <a:schemeClr val="tx1"/>
                    </a:solidFill>
                    <a:effectLst/>
                    <a:latin typeface="+mn-lt"/>
                    <a:ea typeface="+mn-ea"/>
                    <a:cs typeface="+mn-cs"/>
                  </a:rPr>
                  <a:t>，召回率：</a:t>
                </a:r>
                <a:r>
                  <a:rPr lang="zh-CN" altLang="zh-CN" sz="1200" kern="1200" dirty="0" smtClean="0">
                    <a:solidFill>
                      <a:schemeClr val="tx1"/>
                    </a:solidFill>
                    <a:effectLst/>
                    <a:latin typeface="+mn-lt"/>
                    <a:ea typeface="+mn-ea"/>
                    <a:cs typeface="+mn-cs"/>
                  </a:rPr>
                  <a:t>为了计算描述之间的差异，作者采用以下三种指标：</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Div-1</a:t>
                </a:r>
                <a:r>
                  <a:rPr lang="zh-CN" altLang="zh-CN" sz="1200" kern="1200" dirty="0">
                    <a:solidFill>
                      <a:schemeClr val="tx1"/>
                    </a:solidFill>
                    <a:effectLst/>
                    <a:latin typeface="+mn-lt"/>
                    <a:ea typeface="+mn-ea"/>
                    <a:cs typeface="+mn-cs"/>
                  </a:rPr>
                  <a:t>：表示</a:t>
                </a:r>
                <a14:m>
                  <m:oMath xmlns:m="http://schemas.openxmlformats.org/officeDocument/2006/math">
                    <m:acc>
                      <m:accPr>
                        <m:chr m:val="̃"/>
                        <m:ctrlPr>
                          <a:rPr lang="zh-CN" altLang="zh-CN" sz="1200" i="1" kern="1200">
                            <a:solidFill>
                              <a:schemeClr val="tx1"/>
                            </a:solidFill>
                            <a:effectLst/>
                            <a:latin typeface="Cambria Math" panose="02040503050406030204" pitchFamily="18" charset="0"/>
                            <a:ea typeface="+mn-ea"/>
                            <a:cs typeface="+mn-cs"/>
                          </a:rPr>
                        </m:ctrlPr>
                      </m:accPr>
                      <m:e>
                        <m:r>
                          <a:rPr lang="en-US" altLang="zh-CN" sz="1200" i="1" kern="1200">
                            <a:solidFill>
                              <a:schemeClr val="tx1"/>
                            </a:solidFill>
                            <a:effectLst/>
                            <a:latin typeface="Cambria Math" panose="02040503050406030204" pitchFamily="18" charset="0"/>
                            <a:ea typeface="+mn-ea"/>
                            <a:cs typeface="+mn-cs"/>
                          </a:rPr>
                          <m:t>𝑌</m:t>
                        </m:r>
                      </m:e>
                    </m:acc>
                  </m:oMath>
                </a14:m>
                <a:r>
                  <a:rPr lang="zh-CN" altLang="zh-CN" sz="1200" kern="1200" dirty="0">
                    <a:solidFill>
                      <a:schemeClr val="tx1"/>
                    </a:solidFill>
                    <a:effectLst/>
                    <a:latin typeface="+mn-lt"/>
                    <a:ea typeface="+mn-ea"/>
                    <a:cs typeface="+mn-cs"/>
                  </a:rPr>
                  <a:t>中唯一的单元组的数量和</a:t>
                </a:r>
                <a14:m>
                  <m:oMath xmlns:m="http://schemas.openxmlformats.org/officeDocument/2006/math">
                    <m:acc>
                      <m:accPr>
                        <m:chr m:val="̃"/>
                        <m:ctrlPr>
                          <a:rPr lang="zh-CN" altLang="zh-CN" sz="1200" i="1" kern="1200">
                            <a:solidFill>
                              <a:schemeClr val="tx1"/>
                            </a:solidFill>
                            <a:effectLst/>
                            <a:latin typeface="Cambria Math" panose="02040503050406030204" pitchFamily="18" charset="0"/>
                            <a:ea typeface="+mn-ea"/>
                            <a:cs typeface="+mn-cs"/>
                          </a:rPr>
                        </m:ctrlPr>
                      </m:accPr>
                      <m:e>
                        <m:r>
                          <a:rPr lang="en-US" altLang="zh-CN" sz="1200" i="1" kern="1200">
                            <a:solidFill>
                              <a:schemeClr val="tx1"/>
                            </a:solidFill>
                            <a:effectLst/>
                            <a:latin typeface="Cambria Math" panose="02040503050406030204" pitchFamily="18" charset="0"/>
                            <a:ea typeface="+mn-ea"/>
                            <a:cs typeface="+mn-cs"/>
                          </a:rPr>
                          <m:t>𝑌</m:t>
                        </m:r>
                      </m:e>
                    </m:acc>
                  </m:oMath>
                </a14:m>
                <a:r>
                  <a:rPr lang="zh-CN" altLang="zh-CN" sz="1200" kern="1200" dirty="0">
                    <a:solidFill>
                      <a:schemeClr val="tx1"/>
                    </a:solidFill>
                    <a:effectLst/>
                    <a:latin typeface="+mn-lt"/>
                    <a:ea typeface="+mn-ea"/>
                    <a:cs typeface="+mn-cs"/>
                  </a:rPr>
                  <a:t>中所有单词数量的比例，得分越高越多样；</a:t>
                </a:r>
              </a:p>
              <a:p>
                <a:r>
                  <a:rPr lang="en-US" altLang="zh-CN" sz="1200" kern="1200" dirty="0">
                    <a:solidFill>
                      <a:schemeClr val="tx1"/>
                    </a:solidFill>
                    <a:effectLst/>
                    <a:latin typeface="+mn-lt"/>
                    <a:ea typeface="+mn-ea"/>
                    <a:cs typeface="+mn-cs"/>
                  </a:rPr>
                  <a:t>Div-2</a:t>
                </a:r>
                <a:r>
                  <a:rPr lang="zh-CN" altLang="zh-CN" sz="1200" kern="1200" dirty="0">
                    <a:solidFill>
                      <a:schemeClr val="tx1"/>
                    </a:solidFill>
                    <a:effectLst/>
                    <a:latin typeface="+mn-lt"/>
                    <a:ea typeface="+mn-ea"/>
                    <a:cs typeface="+mn-cs"/>
                  </a:rPr>
                  <a:t>：表示</a:t>
                </a:r>
                <a14:m>
                  <m:oMath xmlns:m="http://schemas.openxmlformats.org/officeDocument/2006/math">
                    <m:acc>
                      <m:accPr>
                        <m:chr m:val="̃"/>
                        <m:ctrlPr>
                          <a:rPr lang="zh-CN" altLang="zh-CN" sz="1200" i="1" kern="1200">
                            <a:solidFill>
                              <a:schemeClr val="tx1"/>
                            </a:solidFill>
                            <a:effectLst/>
                            <a:latin typeface="Cambria Math" panose="02040503050406030204" pitchFamily="18" charset="0"/>
                            <a:ea typeface="+mn-ea"/>
                            <a:cs typeface="+mn-cs"/>
                          </a:rPr>
                        </m:ctrlPr>
                      </m:accPr>
                      <m:e>
                        <m:r>
                          <a:rPr lang="en-US" altLang="zh-CN" sz="1200" i="1" kern="1200">
                            <a:solidFill>
                              <a:schemeClr val="tx1"/>
                            </a:solidFill>
                            <a:effectLst/>
                            <a:latin typeface="Cambria Math" panose="02040503050406030204" pitchFamily="18" charset="0"/>
                            <a:ea typeface="+mn-ea"/>
                            <a:cs typeface="+mn-cs"/>
                          </a:rPr>
                          <m:t>𝑌</m:t>
                        </m:r>
                      </m:e>
                    </m:acc>
                  </m:oMath>
                </a14:m>
                <a:r>
                  <a:rPr lang="zh-CN" altLang="zh-CN" sz="1200" kern="1200" dirty="0">
                    <a:solidFill>
                      <a:schemeClr val="tx1"/>
                    </a:solidFill>
                    <a:effectLst/>
                    <a:latin typeface="+mn-lt"/>
                    <a:ea typeface="+mn-ea"/>
                    <a:cs typeface="+mn-cs"/>
                  </a:rPr>
                  <a:t>中唯一的双元组的数量和</a:t>
                </a:r>
                <a14:m>
                  <m:oMath xmlns:m="http://schemas.openxmlformats.org/officeDocument/2006/math">
                    <m:acc>
                      <m:accPr>
                        <m:chr m:val="̃"/>
                        <m:ctrlPr>
                          <a:rPr lang="zh-CN" altLang="zh-CN" sz="1200" i="1" kern="1200">
                            <a:solidFill>
                              <a:schemeClr val="tx1"/>
                            </a:solidFill>
                            <a:effectLst/>
                            <a:latin typeface="Cambria Math" panose="02040503050406030204" pitchFamily="18" charset="0"/>
                            <a:ea typeface="+mn-ea"/>
                            <a:cs typeface="+mn-cs"/>
                          </a:rPr>
                        </m:ctrlPr>
                      </m:accPr>
                      <m:e>
                        <m:r>
                          <a:rPr lang="en-US" altLang="zh-CN" sz="1200" i="1" kern="1200">
                            <a:solidFill>
                              <a:schemeClr val="tx1"/>
                            </a:solidFill>
                            <a:effectLst/>
                            <a:latin typeface="Cambria Math" panose="02040503050406030204" pitchFamily="18" charset="0"/>
                            <a:ea typeface="+mn-ea"/>
                            <a:cs typeface="+mn-cs"/>
                          </a:rPr>
                          <m:t>𝑌</m:t>
                        </m:r>
                      </m:e>
                    </m:acc>
                  </m:oMath>
                </a14:m>
                <a:r>
                  <a:rPr lang="zh-CN" altLang="zh-CN" sz="1200" kern="1200" dirty="0">
                    <a:solidFill>
                      <a:schemeClr val="tx1"/>
                    </a:solidFill>
                    <a:effectLst/>
                    <a:latin typeface="+mn-lt"/>
                    <a:ea typeface="+mn-ea"/>
                    <a:cs typeface="+mn-cs"/>
                  </a:rPr>
                  <a:t>中所有单词数量的比例，得分越高越多样；</a:t>
                </a:r>
              </a:p>
              <a:p>
                <a:r>
                  <a:rPr lang="en-US" altLang="zh-CN" sz="1200" kern="1200" dirty="0" err="1">
                    <a:solidFill>
                      <a:schemeClr val="tx1"/>
                    </a:solidFill>
                    <a:effectLst/>
                    <a:latin typeface="+mn-lt"/>
                    <a:ea typeface="+mn-ea"/>
                    <a:cs typeface="+mn-cs"/>
                  </a:rPr>
                  <a:t>mBleu</a:t>
                </a:r>
                <a:r>
                  <a:rPr lang="zh-CN" altLang="zh-CN" sz="1200" kern="1200" dirty="0">
                    <a:solidFill>
                      <a:schemeClr val="tx1"/>
                    </a:solidFill>
                    <a:effectLst/>
                    <a:latin typeface="+mn-lt"/>
                    <a:ea typeface="+mn-ea"/>
                    <a:cs typeface="+mn-cs"/>
                  </a:rPr>
                  <a:t>：表示</a:t>
                </a:r>
                <a14:m>
                  <m:oMath xmlns:m="http://schemas.openxmlformats.org/officeDocument/2006/math">
                    <m:acc>
                      <m:accPr>
                        <m:chr m:val="̃"/>
                        <m:ctrlPr>
                          <a:rPr lang="zh-CN" altLang="zh-CN" sz="1200" i="1" kern="1200">
                            <a:solidFill>
                              <a:schemeClr val="tx1"/>
                            </a:solidFill>
                            <a:effectLst/>
                            <a:latin typeface="Cambria Math" panose="02040503050406030204" pitchFamily="18" charset="0"/>
                            <a:ea typeface="+mn-ea"/>
                            <a:cs typeface="+mn-cs"/>
                          </a:rPr>
                        </m:ctrlPr>
                      </m:accPr>
                      <m:e>
                        <m:r>
                          <a:rPr lang="en-US" altLang="zh-CN" sz="1200" i="1" kern="1200">
                            <a:solidFill>
                              <a:schemeClr val="tx1"/>
                            </a:solidFill>
                            <a:effectLst/>
                            <a:latin typeface="Cambria Math" panose="02040503050406030204" pitchFamily="18" charset="0"/>
                            <a:ea typeface="+mn-ea"/>
                            <a:cs typeface="+mn-cs"/>
                          </a:rPr>
                          <m:t>𝑌</m:t>
                        </m:r>
                      </m:e>
                    </m:acc>
                  </m:oMath>
                </a14:m>
                <a:r>
                  <a:rPr lang="zh-CN" altLang="zh-CN" sz="1200" kern="1200" dirty="0">
                    <a:solidFill>
                      <a:schemeClr val="tx1"/>
                    </a:solidFill>
                    <a:effectLst/>
                    <a:latin typeface="+mn-lt"/>
                    <a:ea typeface="+mn-ea"/>
                    <a:cs typeface="+mn-cs"/>
                  </a:rPr>
                  <a:t>中每个描述和其他剩余描述计算得到的</a:t>
                </a:r>
                <a:r>
                  <a:rPr lang="en-US" altLang="zh-CN" sz="1200" kern="1200" dirty="0">
                    <a:solidFill>
                      <a:schemeClr val="tx1"/>
                    </a:solidFill>
                    <a:effectLst/>
                    <a:latin typeface="+mn-lt"/>
                    <a:ea typeface="+mn-ea"/>
                    <a:cs typeface="+mn-cs"/>
                  </a:rPr>
                  <a:t>Bleu</a:t>
                </a:r>
                <a:r>
                  <a:rPr lang="zh-CN" altLang="zh-CN" sz="1200" kern="1200" dirty="0">
                    <a:solidFill>
                      <a:schemeClr val="tx1"/>
                    </a:solidFill>
                    <a:effectLst/>
                    <a:latin typeface="+mn-lt"/>
                    <a:ea typeface="+mn-ea"/>
                    <a:cs typeface="+mn-cs"/>
                  </a:rPr>
                  <a:t>得分，之后求均值，得分越低越多样</a:t>
                </a:r>
                <a:r>
                  <a:rPr lang="zh-CN" altLang="zh-CN" sz="1200" kern="1200" dirty="0" smtClean="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精确度可以用</a:t>
                </a:r>
                <a:r>
                  <a:rPr lang="en-US" altLang="zh-CN" sz="1200" kern="1200" dirty="0" smtClean="0">
                    <a:solidFill>
                      <a:schemeClr val="tx1"/>
                    </a:solidFill>
                    <a:effectLst/>
                    <a:latin typeface="+mn-lt"/>
                    <a:ea typeface="+mn-ea"/>
                    <a:cs typeface="+mn-cs"/>
                  </a:rPr>
                  <a:t>CIDEr</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METEOR</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SPICE</a:t>
                </a:r>
                <a:r>
                  <a:rPr lang="zh-CN" altLang="zh-CN" sz="1200" kern="1200" dirty="0" smtClean="0">
                    <a:solidFill>
                      <a:schemeClr val="tx1"/>
                    </a:solidFill>
                    <a:effectLst/>
                    <a:latin typeface="+mn-lt"/>
                    <a:ea typeface="+mn-ea"/>
                    <a:cs typeface="+mn-cs"/>
                  </a:rPr>
                  <a:t>等指标进行测量</a:t>
                </a:r>
                <a:r>
                  <a:rPr lang="zh-CN" altLang="en-US" sz="1200" kern="1200" dirty="0" smtClean="0">
                    <a:solidFill>
                      <a:schemeClr val="tx1"/>
                    </a:solidFill>
                    <a:effectLst/>
                    <a:latin typeface="+mn-lt"/>
                    <a:ea typeface="+mn-ea"/>
                    <a:cs typeface="+mn-cs"/>
                  </a:rPr>
                  <a:t>，召回率：</a:t>
                </a:r>
                <a:r>
                  <a:rPr lang="zh-CN" altLang="zh-CN" sz="1200" kern="1200" dirty="0" smtClean="0">
                    <a:solidFill>
                      <a:schemeClr val="tx1"/>
                    </a:solidFill>
                    <a:effectLst/>
                    <a:latin typeface="+mn-lt"/>
                    <a:ea typeface="+mn-ea"/>
                    <a:cs typeface="+mn-cs"/>
                  </a:rPr>
                  <a:t>为了计算描述之间的差异，作者采用以下三种指标：</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Div-1</a:t>
                </a:r>
                <a:r>
                  <a:rPr lang="zh-CN" altLang="zh-CN" sz="1200" kern="1200" dirty="0">
                    <a:solidFill>
                      <a:schemeClr val="tx1"/>
                    </a:solidFill>
                    <a:effectLst/>
                    <a:latin typeface="+mn-lt"/>
                    <a:ea typeface="+mn-ea"/>
                    <a:cs typeface="+mn-cs"/>
                  </a:rPr>
                  <a:t>：表示</a:t>
                </a:r>
                <a:r>
                  <a:rPr lang="en-US" altLang="zh-CN" sz="1200" i="0" kern="1200">
                    <a:solidFill>
                      <a:schemeClr val="tx1"/>
                    </a:solidFill>
                    <a:effectLst/>
                    <a:latin typeface="Cambria Math" panose="02040503050406030204" pitchFamily="18" charset="0"/>
                    <a:ea typeface="+mn-ea"/>
                    <a:cs typeface="+mn-cs"/>
                  </a:rPr>
                  <a:t>𝑌</a:t>
                </a:r>
                <a:r>
                  <a:rPr lang="zh-CN" altLang="zh-CN" sz="1200" i="0" kern="1200">
                    <a:solidFill>
                      <a:schemeClr val="tx1"/>
                    </a:solidFill>
                    <a:effectLst/>
                    <a:latin typeface="Cambria Math" panose="02040503050406030204" pitchFamily="18" charset="0"/>
                    <a:ea typeface="+mn-ea"/>
                    <a:cs typeface="+mn-cs"/>
                  </a:rPr>
                  <a:t> ̃</a:t>
                </a:r>
                <a:r>
                  <a:rPr lang="zh-CN" altLang="zh-CN" sz="1200" kern="1200" dirty="0">
                    <a:solidFill>
                      <a:schemeClr val="tx1"/>
                    </a:solidFill>
                    <a:effectLst/>
                    <a:latin typeface="+mn-lt"/>
                    <a:ea typeface="+mn-ea"/>
                    <a:cs typeface="+mn-cs"/>
                  </a:rPr>
                  <a:t>中唯一的单元组的数量和</a:t>
                </a:r>
                <a:r>
                  <a:rPr lang="en-US" altLang="zh-CN" sz="1200" i="0" kern="1200">
                    <a:solidFill>
                      <a:schemeClr val="tx1"/>
                    </a:solidFill>
                    <a:effectLst/>
                    <a:latin typeface="Cambria Math" panose="02040503050406030204" pitchFamily="18" charset="0"/>
                    <a:ea typeface="+mn-ea"/>
                    <a:cs typeface="+mn-cs"/>
                  </a:rPr>
                  <a:t>𝑌</a:t>
                </a:r>
                <a:r>
                  <a:rPr lang="zh-CN" altLang="zh-CN" sz="1200" i="0" kern="1200">
                    <a:solidFill>
                      <a:schemeClr val="tx1"/>
                    </a:solidFill>
                    <a:effectLst/>
                    <a:latin typeface="Cambria Math" panose="02040503050406030204" pitchFamily="18" charset="0"/>
                    <a:ea typeface="+mn-ea"/>
                    <a:cs typeface="+mn-cs"/>
                  </a:rPr>
                  <a:t> ̃</a:t>
                </a:r>
                <a:r>
                  <a:rPr lang="zh-CN" altLang="zh-CN" sz="1200" kern="1200" dirty="0">
                    <a:solidFill>
                      <a:schemeClr val="tx1"/>
                    </a:solidFill>
                    <a:effectLst/>
                    <a:latin typeface="+mn-lt"/>
                    <a:ea typeface="+mn-ea"/>
                    <a:cs typeface="+mn-cs"/>
                  </a:rPr>
                  <a:t>中所有单词数量的比例，得分越高越多样；</a:t>
                </a:r>
              </a:p>
              <a:p>
                <a:r>
                  <a:rPr lang="en-US" altLang="zh-CN" sz="1200" kern="1200" dirty="0">
                    <a:solidFill>
                      <a:schemeClr val="tx1"/>
                    </a:solidFill>
                    <a:effectLst/>
                    <a:latin typeface="+mn-lt"/>
                    <a:ea typeface="+mn-ea"/>
                    <a:cs typeface="+mn-cs"/>
                  </a:rPr>
                  <a:t>Div-2</a:t>
                </a:r>
                <a:r>
                  <a:rPr lang="zh-CN" altLang="zh-CN" sz="1200" kern="1200" dirty="0">
                    <a:solidFill>
                      <a:schemeClr val="tx1"/>
                    </a:solidFill>
                    <a:effectLst/>
                    <a:latin typeface="+mn-lt"/>
                    <a:ea typeface="+mn-ea"/>
                    <a:cs typeface="+mn-cs"/>
                  </a:rPr>
                  <a:t>：表示</a:t>
                </a:r>
                <a:r>
                  <a:rPr lang="en-US" altLang="zh-CN" sz="1200" i="0" kern="1200">
                    <a:solidFill>
                      <a:schemeClr val="tx1"/>
                    </a:solidFill>
                    <a:effectLst/>
                    <a:latin typeface="Cambria Math" panose="02040503050406030204" pitchFamily="18" charset="0"/>
                    <a:ea typeface="+mn-ea"/>
                    <a:cs typeface="+mn-cs"/>
                  </a:rPr>
                  <a:t>𝑌</a:t>
                </a:r>
                <a:r>
                  <a:rPr lang="zh-CN" altLang="zh-CN" sz="1200" i="0" kern="1200">
                    <a:solidFill>
                      <a:schemeClr val="tx1"/>
                    </a:solidFill>
                    <a:effectLst/>
                    <a:latin typeface="Cambria Math" panose="02040503050406030204" pitchFamily="18" charset="0"/>
                    <a:ea typeface="+mn-ea"/>
                    <a:cs typeface="+mn-cs"/>
                  </a:rPr>
                  <a:t> ̃</a:t>
                </a:r>
                <a:r>
                  <a:rPr lang="zh-CN" altLang="zh-CN" sz="1200" kern="1200" dirty="0">
                    <a:solidFill>
                      <a:schemeClr val="tx1"/>
                    </a:solidFill>
                    <a:effectLst/>
                    <a:latin typeface="+mn-lt"/>
                    <a:ea typeface="+mn-ea"/>
                    <a:cs typeface="+mn-cs"/>
                  </a:rPr>
                  <a:t>中唯一的双元组的数量和</a:t>
                </a:r>
                <a:r>
                  <a:rPr lang="en-US" altLang="zh-CN" sz="1200" i="0" kern="1200">
                    <a:solidFill>
                      <a:schemeClr val="tx1"/>
                    </a:solidFill>
                    <a:effectLst/>
                    <a:latin typeface="Cambria Math" panose="02040503050406030204" pitchFamily="18" charset="0"/>
                    <a:ea typeface="+mn-ea"/>
                    <a:cs typeface="+mn-cs"/>
                  </a:rPr>
                  <a:t>𝑌</a:t>
                </a:r>
                <a:r>
                  <a:rPr lang="zh-CN" altLang="zh-CN" sz="1200" i="0" kern="1200">
                    <a:solidFill>
                      <a:schemeClr val="tx1"/>
                    </a:solidFill>
                    <a:effectLst/>
                    <a:latin typeface="Cambria Math" panose="02040503050406030204" pitchFamily="18" charset="0"/>
                    <a:ea typeface="+mn-ea"/>
                    <a:cs typeface="+mn-cs"/>
                  </a:rPr>
                  <a:t> ̃</a:t>
                </a:r>
                <a:r>
                  <a:rPr lang="zh-CN" altLang="zh-CN" sz="1200" kern="1200" dirty="0">
                    <a:solidFill>
                      <a:schemeClr val="tx1"/>
                    </a:solidFill>
                    <a:effectLst/>
                    <a:latin typeface="+mn-lt"/>
                    <a:ea typeface="+mn-ea"/>
                    <a:cs typeface="+mn-cs"/>
                  </a:rPr>
                  <a:t>中所有单词数量的比例，得分越高越多样；</a:t>
                </a:r>
              </a:p>
              <a:p>
                <a:r>
                  <a:rPr lang="en-US" altLang="zh-CN" sz="1200" kern="1200" dirty="0" err="1">
                    <a:solidFill>
                      <a:schemeClr val="tx1"/>
                    </a:solidFill>
                    <a:effectLst/>
                    <a:latin typeface="+mn-lt"/>
                    <a:ea typeface="+mn-ea"/>
                    <a:cs typeface="+mn-cs"/>
                  </a:rPr>
                  <a:t>mBleu</a:t>
                </a:r>
                <a:r>
                  <a:rPr lang="zh-CN" altLang="zh-CN" sz="1200" kern="1200" dirty="0">
                    <a:solidFill>
                      <a:schemeClr val="tx1"/>
                    </a:solidFill>
                    <a:effectLst/>
                    <a:latin typeface="+mn-lt"/>
                    <a:ea typeface="+mn-ea"/>
                    <a:cs typeface="+mn-cs"/>
                  </a:rPr>
                  <a:t>：表示</a:t>
                </a:r>
                <a:r>
                  <a:rPr lang="en-US" altLang="zh-CN" sz="1200" i="0" kern="1200">
                    <a:solidFill>
                      <a:schemeClr val="tx1"/>
                    </a:solidFill>
                    <a:effectLst/>
                    <a:latin typeface="Cambria Math" panose="02040503050406030204" pitchFamily="18" charset="0"/>
                    <a:ea typeface="+mn-ea"/>
                    <a:cs typeface="+mn-cs"/>
                  </a:rPr>
                  <a:t>𝑌</a:t>
                </a:r>
                <a:r>
                  <a:rPr lang="zh-CN" altLang="zh-CN" sz="1200" i="0" kern="1200">
                    <a:solidFill>
                      <a:schemeClr val="tx1"/>
                    </a:solidFill>
                    <a:effectLst/>
                    <a:latin typeface="Cambria Math" panose="02040503050406030204" pitchFamily="18" charset="0"/>
                    <a:ea typeface="+mn-ea"/>
                    <a:cs typeface="+mn-cs"/>
                  </a:rPr>
                  <a:t> ̃</a:t>
                </a:r>
                <a:r>
                  <a:rPr lang="zh-CN" altLang="zh-CN" sz="1200" kern="1200" dirty="0">
                    <a:solidFill>
                      <a:schemeClr val="tx1"/>
                    </a:solidFill>
                    <a:effectLst/>
                    <a:latin typeface="+mn-lt"/>
                    <a:ea typeface="+mn-ea"/>
                    <a:cs typeface="+mn-cs"/>
                  </a:rPr>
                  <a:t>中每个描述和其他剩余描述计算得到的</a:t>
                </a:r>
                <a:r>
                  <a:rPr lang="en-US" altLang="zh-CN" sz="1200" kern="1200" dirty="0">
                    <a:solidFill>
                      <a:schemeClr val="tx1"/>
                    </a:solidFill>
                    <a:effectLst/>
                    <a:latin typeface="+mn-lt"/>
                    <a:ea typeface="+mn-ea"/>
                    <a:cs typeface="+mn-cs"/>
                  </a:rPr>
                  <a:t>Bleu</a:t>
                </a:r>
                <a:r>
                  <a:rPr lang="zh-CN" altLang="zh-CN" sz="1200" kern="1200" dirty="0">
                    <a:solidFill>
                      <a:schemeClr val="tx1"/>
                    </a:solidFill>
                    <a:effectLst/>
                    <a:latin typeface="+mn-lt"/>
                    <a:ea typeface="+mn-ea"/>
                    <a:cs typeface="+mn-cs"/>
                  </a:rPr>
                  <a:t>得分，之后求均值，得分越低越多样</a:t>
                </a:r>
                <a:r>
                  <a:rPr lang="zh-CN" altLang="zh-CN" sz="1200" kern="1200" dirty="0" smtClean="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p:txBody>
          </p:sp>
        </mc:Fallback>
      </mc:AlternateContent>
      <p:sp>
        <p:nvSpPr>
          <p:cNvPr id="4" name="灯片编号占位符 3"/>
          <p:cNvSpPr>
            <a:spLocks noGrp="1"/>
          </p:cNvSpPr>
          <p:nvPr>
            <p:ph type="sldNum" sz="quarter" idx="10"/>
          </p:nvPr>
        </p:nvSpPr>
        <p:spPr/>
        <p:txBody>
          <a:bodyPr/>
          <a:lstStyle/>
          <a:p>
            <a:fld id="{2B9038B3-BB44-462A-976A-966BB6A3219F}" type="slidenum">
              <a:rPr lang="zh-CN" altLang="en-US" smtClean="0"/>
              <a:t>6</a:t>
            </a:fld>
            <a:endParaRPr lang="zh-CN" altLang="en-US"/>
          </a:p>
        </p:txBody>
      </p:sp>
    </p:spTree>
    <p:extLst>
      <p:ext uri="{BB962C8B-B14F-4D97-AF65-F5344CB8AC3E}">
        <p14:creationId xmlns:p14="http://schemas.microsoft.com/office/powerpoint/2010/main" val="1650618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将描述投影到一维空间，发现语义一致的空间远大于通过</a:t>
            </a:r>
            <a:r>
              <a:rPr lang="en-US" altLang="zh-CN" sz="1200" kern="1200" dirty="0" smtClean="0">
                <a:solidFill>
                  <a:schemeClr val="tx1"/>
                </a:solidFill>
                <a:effectLst/>
                <a:latin typeface="+mn-lt"/>
                <a:ea typeface="+mn-ea"/>
                <a:cs typeface="+mn-cs"/>
              </a:rPr>
              <a:t>SLL</a:t>
            </a:r>
            <a:r>
              <a:rPr lang="zh-CN" altLang="zh-CN" sz="1200" kern="1200" dirty="0" smtClean="0">
                <a:solidFill>
                  <a:schemeClr val="tx1"/>
                </a:solidFill>
                <a:effectLst/>
                <a:latin typeface="+mn-lt"/>
                <a:ea typeface="+mn-ea"/>
                <a:cs typeface="+mn-cs"/>
              </a:rPr>
              <a:t>学到的模型采样的空间，其中</a:t>
            </a:r>
            <a:r>
              <a:rPr lang="en-US" altLang="zh-CN" sz="1200" kern="1200" dirty="0" smtClean="0">
                <a:solidFill>
                  <a:schemeClr val="tx1"/>
                </a:solidFill>
                <a:effectLst/>
                <a:latin typeface="+mn-lt"/>
                <a:ea typeface="+mn-ea"/>
                <a:cs typeface="+mn-cs"/>
              </a:rPr>
              <a:t>y</a:t>
            </a:r>
            <a:r>
              <a:rPr lang="zh-CN" altLang="zh-CN" sz="1200" kern="1200" dirty="0" smtClean="0">
                <a:solidFill>
                  <a:schemeClr val="tx1"/>
                </a:solidFill>
                <a:effectLst/>
                <a:latin typeface="+mn-lt"/>
                <a:ea typeface="+mn-ea"/>
                <a:cs typeface="+mn-cs"/>
              </a:rPr>
              <a:t>点就是正确但是不太可能被采样的点</a:t>
            </a:r>
            <a:r>
              <a:rPr lang="zh-CN" altLang="en-US" sz="1200" kern="1200" dirty="0" smtClean="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B9038B3-BB44-462A-976A-966BB6A3219F}" type="slidenum">
              <a:rPr lang="zh-CN" altLang="en-US" smtClean="0"/>
              <a:t>7</a:t>
            </a:fld>
            <a:endParaRPr lang="zh-CN" altLang="en-US"/>
          </a:p>
        </p:txBody>
      </p:sp>
    </p:spTree>
    <p:extLst>
      <p:ext uri="{BB962C8B-B14F-4D97-AF65-F5344CB8AC3E}">
        <p14:creationId xmlns:p14="http://schemas.microsoft.com/office/powerpoint/2010/main" val="1602809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之前的部分表明召回率可以使用多样性来代理测量，因此作者在原始的</a:t>
            </a:r>
            <a:r>
              <a:rPr lang="en-US" altLang="zh-CN" sz="1200" kern="1200" dirty="0" smtClean="0">
                <a:solidFill>
                  <a:schemeClr val="tx1"/>
                </a:solidFill>
                <a:effectLst/>
                <a:latin typeface="+mn-lt"/>
                <a:ea typeface="+mn-ea"/>
                <a:cs typeface="+mn-cs"/>
              </a:rPr>
              <a:t>SSL</a:t>
            </a:r>
            <a:r>
              <a:rPr lang="zh-CN" altLang="zh-CN" sz="1200" kern="1200" dirty="0" smtClean="0">
                <a:solidFill>
                  <a:schemeClr val="tx1"/>
                </a:solidFill>
                <a:effectLst/>
                <a:latin typeface="+mn-lt"/>
                <a:ea typeface="+mn-ea"/>
                <a:cs typeface="+mn-cs"/>
              </a:rPr>
              <a:t>目标中加入了一个多样性项来同时从精确度和召回率两个角度优化模型</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xi</a:t>
            </a:r>
            <a:r>
              <a:rPr lang="zh-CN" altLang="zh-CN" sz="1200" kern="1200" dirty="0" smtClean="0">
                <a:solidFill>
                  <a:schemeClr val="tx1"/>
                </a:solidFill>
                <a:effectLst/>
                <a:latin typeface="+mn-lt"/>
                <a:ea typeface="+mn-ea"/>
                <a:cs typeface="+mn-cs"/>
              </a:rPr>
              <a:t>是输入，</a:t>
            </a:r>
            <a:r>
              <a:rPr lang="en-US" altLang="zh-CN" sz="1200" kern="1200" dirty="0" err="1" smtClean="0">
                <a:solidFill>
                  <a:schemeClr val="tx1"/>
                </a:solidFill>
                <a:effectLst/>
                <a:latin typeface="+mn-lt"/>
                <a:ea typeface="+mn-ea"/>
                <a:cs typeface="+mn-cs"/>
              </a:rPr>
              <a:t>yi</a:t>
            </a:r>
            <a:r>
              <a:rPr lang="zh-CN" altLang="zh-CN" sz="1200" kern="1200" dirty="0" smtClean="0">
                <a:solidFill>
                  <a:schemeClr val="tx1"/>
                </a:solidFill>
                <a:effectLst/>
                <a:latin typeface="+mn-lt"/>
                <a:ea typeface="+mn-ea"/>
                <a:cs typeface="+mn-cs"/>
              </a:rPr>
              <a:t>是标注的真实描述，</a:t>
            </a:r>
            <a:r>
              <a:rPr lang="en-US" altLang="zh-CN" sz="1200" kern="1200" dirty="0" smtClean="0">
                <a:solidFill>
                  <a:schemeClr val="tx1"/>
                </a:solidFill>
                <a:effectLst/>
                <a:latin typeface="+mn-lt"/>
                <a:ea typeface="+mn-ea"/>
                <a:cs typeface="+mn-cs"/>
              </a:rPr>
              <a:t>y</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y’</a:t>
            </a:r>
            <a:r>
              <a:rPr lang="zh-CN" altLang="zh-CN" sz="1200" kern="1200" dirty="0" smtClean="0">
                <a:solidFill>
                  <a:schemeClr val="tx1"/>
                </a:solidFill>
                <a:effectLst/>
                <a:latin typeface="+mn-lt"/>
                <a:ea typeface="+mn-ea"/>
                <a:cs typeface="+mn-cs"/>
              </a:rPr>
              <a:t>是模型任意采样得到的两个描述。</a:t>
            </a:r>
            <a:r>
              <a:rPr lang="en-US" altLang="zh-CN" sz="1200" kern="1200" dirty="0" smtClean="0">
                <a:solidFill>
                  <a:schemeClr val="tx1"/>
                </a:solidFill>
                <a:effectLst/>
                <a:latin typeface="+mn-lt"/>
                <a:ea typeface="+mn-ea"/>
                <a:cs typeface="+mn-cs"/>
              </a:rPr>
              <a:t>d</a:t>
            </a:r>
            <a:r>
              <a:rPr lang="zh-CN" altLang="en-US" sz="1200" kern="1200" dirty="0" smtClean="0">
                <a:solidFill>
                  <a:schemeClr val="tx1"/>
                </a:solidFill>
                <a:effectLst/>
                <a:latin typeface="+mn-lt"/>
                <a:ea typeface="+mn-ea"/>
                <a:cs typeface="+mn-cs"/>
              </a:rPr>
              <a:t>用于</a:t>
            </a:r>
            <a:r>
              <a:rPr lang="zh-CN" altLang="zh-CN" sz="1200" kern="1200" dirty="0" smtClean="0">
                <a:solidFill>
                  <a:schemeClr val="tx1"/>
                </a:solidFill>
                <a:effectLst/>
                <a:latin typeface="+mn-lt"/>
                <a:ea typeface="+mn-ea"/>
                <a:cs typeface="+mn-cs"/>
              </a:rPr>
              <a:t>测量</a:t>
            </a:r>
            <a:r>
              <a:rPr lang="en-US" altLang="zh-CN" sz="1200" kern="1200" dirty="0" smtClean="0">
                <a:solidFill>
                  <a:schemeClr val="tx1"/>
                </a:solidFill>
                <a:effectLst/>
                <a:latin typeface="+mn-lt"/>
                <a:ea typeface="+mn-ea"/>
                <a:cs typeface="+mn-cs"/>
              </a:rPr>
              <a:t>y</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y’</a:t>
            </a:r>
            <a:r>
              <a:rPr lang="zh-CN" altLang="zh-CN" sz="1200" kern="1200" dirty="0" smtClean="0">
                <a:solidFill>
                  <a:schemeClr val="tx1"/>
                </a:solidFill>
                <a:effectLst/>
                <a:latin typeface="+mn-lt"/>
                <a:ea typeface="+mn-ea"/>
                <a:cs typeface="+mn-cs"/>
              </a:rPr>
              <a:t>的句法差异，可以使用编辑距离或</a:t>
            </a:r>
            <a:r>
              <a:rPr lang="en-US" altLang="zh-CN" sz="1200" kern="1200" dirty="0" smtClean="0">
                <a:solidFill>
                  <a:schemeClr val="tx1"/>
                </a:solidFill>
                <a:effectLst/>
                <a:latin typeface="+mn-lt"/>
                <a:ea typeface="+mn-ea"/>
                <a:cs typeface="+mn-cs"/>
              </a:rPr>
              <a:t>Bleu3/4</a:t>
            </a:r>
            <a:r>
              <a:rPr lang="zh-CN" altLang="zh-CN" sz="1200" kern="1200" dirty="0" smtClean="0">
                <a:solidFill>
                  <a:schemeClr val="tx1"/>
                </a:solidFill>
                <a:effectLst/>
                <a:latin typeface="+mn-lt"/>
                <a:ea typeface="+mn-ea"/>
                <a:cs typeface="+mn-cs"/>
              </a:rPr>
              <a:t>来计算。</a:t>
            </a:r>
          </a:p>
          <a:p>
            <a:endParaRPr lang="zh-CN" altLang="en-US" dirty="0"/>
          </a:p>
        </p:txBody>
      </p:sp>
      <p:sp>
        <p:nvSpPr>
          <p:cNvPr id="4" name="灯片编号占位符 3"/>
          <p:cNvSpPr>
            <a:spLocks noGrp="1"/>
          </p:cNvSpPr>
          <p:nvPr>
            <p:ph type="sldNum" sz="quarter" idx="10"/>
          </p:nvPr>
        </p:nvSpPr>
        <p:spPr/>
        <p:txBody>
          <a:bodyPr/>
          <a:lstStyle/>
          <a:p>
            <a:fld id="{2B9038B3-BB44-462A-976A-966BB6A3219F}" type="slidenum">
              <a:rPr lang="zh-CN" altLang="en-US" smtClean="0"/>
              <a:t>8</a:t>
            </a:fld>
            <a:endParaRPr lang="zh-CN" altLang="en-US"/>
          </a:p>
        </p:txBody>
      </p:sp>
    </p:spTree>
    <p:extLst>
      <p:ext uri="{BB962C8B-B14F-4D97-AF65-F5344CB8AC3E}">
        <p14:creationId xmlns:p14="http://schemas.microsoft.com/office/powerpoint/2010/main" val="534115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D50A171-21EB-4976-A3E6-D057C1539D77}" type="datetimeFigureOut">
              <a:rPr lang="zh-CN" altLang="en-US" smtClean="0"/>
              <a:t>2020/5/24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1F2417-C8F6-4A67-AAEF-C9D522A64B76}" type="slidenum">
              <a:rPr lang="zh-CN" altLang="en-US" smtClean="0"/>
              <a:t>‹#›</a:t>
            </a:fld>
            <a:endParaRPr lang="zh-CN" altLang="en-US"/>
          </a:p>
        </p:txBody>
      </p:sp>
    </p:spTree>
    <p:extLst>
      <p:ext uri="{BB962C8B-B14F-4D97-AF65-F5344CB8AC3E}">
        <p14:creationId xmlns:p14="http://schemas.microsoft.com/office/powerpoint/2010/main" val="1334803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D50A171-21EB-4976-A3E6-D057C1539D77}" type="datetimeFigureOut">
              <a:rPr lang="zh-CN" altLang="en-US" smtClean="0"/>
              <a:t>2020/5/24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1F2417-C8F6-4A67-AAEF-C9D522A64B76}" type="slidenum">
              <a:rPr lang="zh-CN" altLang="en-US" smtClean="0"/>
              <a:t>‹#›</a:t>
            </a:fld>
            <a:endParaRPr lang="zh-CN" altLang="en-US"/>
          </a:p>
        </p:txBody>
      </p:sp>
    </p:spTree>
    <p:extLst>
      <p:ext uri="{BB962C8B-B14F-4D97-AF65-F5344CB8AC3E}">
        <p14:creationId xmlns:p14="http://schemas.microsoft.com/office/powerpoint/2010/main" val="3342143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D50A171-21EB-4976-A3E6-D057C1539D77}" type="datetimeFigureOut">
              <a:rPr lang="zh-CN" altLang="en-US" smtClean="0"/>
              <a:t>2020/5/24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1F2417-C8F6-4A67-AAEF-C9D522A64B76}" type="slidenum">
              <a:rPr lang="zh-CN" altLang="en-US" smtClean="0"/>
              <a:t>‹#›</a:t>
            </a:fld>
            <a:endParaRPr lang="zh-CN" altLang="en-US"/>
          </a:p>
        </p:txBody>
      </p:sp>
    </p:spTree>
    <p:extLst>
      <p:ext uri="{BB962C8B-B14F-4D97-AF65-F5344CB8AC3E}">
        <p14:creationId xmlns:p14="http://schemas.microsoft.com/office/powerpoint/2010/main" val="1158955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D50A171-21EB-4976-A3E6-D057C1539D77}" type="datetimeFigureOut">
              <a:rPr lang="zh-CN" altLang="en-US" smtClean="0"/>
              <a:t>2020/5/24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1F2417-C8F6-4A67-AAEF-C9D522A64B76}" type="slidenum">
              <a:rPr lang="zh-CN" altLang="en-US" smtClean="0"/>
              <a:t>‹#›</a:t>
            </a:fld>
            <a:endParaRPr lang="zh-CN" altLang="en-US"/>
          </a:p>
        </p:txBody>
      </p:sp>
    </p:spTree>
    <p:extLst>
      <p:ext uri="{BB962C8B-B14F-4D97-AF65-F5344CB8AC3E}">
        <p14:creationId xmlns:p14="http://schemas.microsoft.com/office/powerpoint/2010/main" val="4079418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9D50A171-21EB-4976-A3E6-D057C1539D77}" type="datetimeFigureOut">
              <a:rPr lang="zh-CN" altLang="en-US" smtClean="0"/>
              <a:t>2020/5/24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1F2417-C8F6-4A67-AAEF-C9D522A64B76}" type="slidenum">
              <a:rPr lang="zh-CN" altLang="en-US" smtClean="0"/>
              <a:t>‹#›</a:t>
            </a:fld>
            <a:endParaRPr lang="zh-CN" altLang="en-US"/>
          </a:p>
        </p:txBody>
      </p:sp>
    </p:spTree>
    <p:extLst>
      <p:ext uri="{BB962C8B-B14F-4D97-AF65-F5344CB8AC3E}">
        <p14:creationId xmlns:p14="http://schemas.microsoft.com/office/powerpoint/2010/main" val="1964719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D50A171-21EB-4976-A3E6-D057C1539D77}" type="datetimeFigureOut">
              <a:rPr lang="zh-CN" altLang="en-US" smtClean="0"/>
              <a:t>2020/5/24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1F2417-C8F6-4A67-AAEF-C9D522A64B76}" type="slidenum">
              <a:rPr lang="zh-CN" altLang="en-US" smtClean="0"/>
              <a:t>‹#›</a:t>
            </a:fld>
            <a:endParaRPr lang="zh-CN" altLang="en-US"/>
          </a:p>
        </p:txBody>
      </p:sp>
    </p:spTree>
    <p:extLst>
      <p:ext uri="{BB962C8B-B14F-4D97-AF65-F5344CB8AC3E}">
        <p14:creationId xmlns:p14="http://schemas.microsoft.com/office/powerpoint/2010/main" val="2293348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D50A171-21EB-4976-A3E6-D057C1539D77}" type="datetimeFigureOut">
              <a:rPr lang="zh-CN" altLang="en-US" smtClean="0"/>
              <a:t>2020/5/24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71F2417-C8F6-4A67-AAEF-C9D522A64B76}" type="slidenum">
              <a:rPr lang="zh-CN" altLang="en-US" smtClean="0"/>
              <a:t>‹#›</a:t>
            </a:fld>
            <a:endParaRPr lang="zh-CN" altLang="en-US"/>
          </a:p>
        </p:txBody>
      </p:sp>
    </p:spTree>
    <p:extLst>
      <p:ext uri="{BB962C8B-B14F-4D97-AF65-F5344CB8AC3E}">
        <p14:creationId xmlns:p14="http://schemas.microsoft.com/office/powerpoint/2010/main" val="3464618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D50A171-21EB-4976-A3E6-D057C1539D77}" type="datetimeFigureOut">
              <a:rPr lang="zh-CN" altLang="en-US" smtClean="0"/>
              <a:t>2020/5/24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71F2417-C8F6-4A67-AAEF-C9D522A64B76}" type="slidenum">
              <a:rPr lang="zh-CN" altLang="en-US" smtClean="0"/>
              <a:t>‹#›</a:t>
            </a:fld>
            <a:endParaRPr lang="zh-CN" altLang="en-US"/>
          </a:p>
        </p:txBody>
      </p:sp>
    </p:spTree>
    <p:extLst>
      <p:ext uri="{BB962C8B-B14F-4D97-AF65-F5344CB8AC3E}">
        <p14:creationId xmlns:p14="http://schemas.microsoft.com/office/powerpoint/2010/main" val="1578284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D50A171-21EB-4976-A3E6-D057C1539D77}" type="datetimeFigureOut">
              <a:rPr lang="zh-CN" altLang="en-US" smtClean="0"/>
              <a:t>2020/5/24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71F2417-C8F6-4A67-AAEF-C9D522A64B76}" type="slidenum">
              <a:rPr lang="zh-CN" altLang="en-US" smtClean="0"/>
              <a:t>‹#›</a:t>
            </a:fld>
            <a:endParaRPr lang="zh-CN" altLang="en-US"/>
          </a:p>
        </p:txBody>
      </p:sp>
    </p:spTree>
    <p:extLst>
      <p:ext uri="{BB962C8B-B14F-4D97-AF65-F5344CB8AC3E}">
        <p14:creationId xmlns:p14="http://schemas.microsoft.com/office/powerpoint/2010/main" val="2126292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D50A171-21EB-4976-A3E6-D057C1539D77}" type="datetimeFigureOut">
              <a:rPr lang="zh-CN" altLang="en-US" smtClean="0"/>
              <a:t>2020/5/24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1F2417-C8F6-4A67-AAEF-C9D522A64B76}" type="slidenum">
              <a:rPr lang="zh-CN" altLang="en-US" smtClean="0"/>
              <a:t>‹#›</a:t>
            </a:fld>
            <a:endParaRPr lang="zh-CN" altLang="en-US"/>
          </a:p>
        </p:txBody>
      </p:sp>
    </p:spTree>
    <p:extLst>
      <p:ext uri="{BB962C8B-B14F-4D97-AF65-F5344CB8AC3E}">
        <p14:creationId xmlns:p14="http://schemas.microsoft.com/office/powerpoint/2010/main" val="243309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D50A171-21EB-4976-A3E6-D057C1539D77}" type="datetimeFigureOut">
              <a:rPr lang="zh-CN" altLang="en-US" smtClean="0"/>
              <a:t>2020/5/24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1F2417-C8F6-4A67-AAEF-C9D522A64B76}" type="slidenum">
              <a:rPr lang="zh-CN" altLang="en-US" smtClean="0"/>
              <a:t>‹#›</a:t>
            </a:fld>
            <a:endParaRPr lang="zh-CN" altLang="en-US"/>
          </a:p>
        </p:txBody>
      </p:sp>
    </p:spTree>
    <p:extLst>
      <p:ext uri="{BB962C8B-B14F-4D97-AF65-F5344CB8AC3E}">
        <p14:creationId xmlns:p14="http://schemas.microsoft.com/office/powerpoint/2010/main" val="1897310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50A171-21EB-4976-A3E6-D057C1539D77}" type="datetimeFigureOut">
              <a:rPr lang="zh-CN" altLang="en-US" smtClean="0"/>
              <a:t>2020/5/24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1F2417-C8F6-4A67-AAEF-C9D522A64B76}" type="slidenum">
              <a:rPr lang="zh-CN" altLang="en-US" smtClean="0"/>
              <a:t>‹#›</a:t>
            </a:fld>
            <a:endParaRPr lang="zh-CN" altLang="en-US"/>
          </a:p>
        </p:txBody>
      </p:sp>
    </p:spTree>
    <p:extLst>
      <p:ext uri="{BB962C8B-B14F-4D97-AF65-F5344CB8AC3E}">
        <p14:creationId xmlns:p14="http://schemas.microsoft.com/office/powerpoint/2010/main" val="3580383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a:t>Better Captioning with Sequence-Level Exploration</a:t>
            </a:r>
            <a:endParaRPr lang="zh-CN" altLang="en-US" dirty="0"/>
          </a:p>
        </p:txBody>
      </p:sp>
      <p:sp>
        <p:nvSpPr>
          <p:cNvPr id="3" name="副标题 2"/>
          <p:cNvSpPr>
            <a:spLocks noGrp="1"/>
          </p:cNvSpPr>
          <p:nvPr>
            <p:ph type="subTitle" idx="1"/>
          </p:nvPr>
        </p:nvSpPr>
        <p:spPr>
          <a:xfrm>
            <a:off x="1524000" y="3602038"/>
            <a:ext cx="9144000" cy="609744"/>
          </a:xfrm>
        </p:spPr>
        <p:txBody>
          <a:bodyPr>
            <a:normAutofit/>
          </a:bodyPr>
          <a:lstStyle/>
          <a:p>
            <a:r>
              <a:rPr lang="en-US" altLang="zh-CN" dirty="0" smtClean="0"/>
              <a:t>CVPR2020</a:t>
            </a:r>
            <a:endParaRPr lang="zh-CN" altLang="en-US" dirty="0"/>
          </a:p>
        </p:txBody>
      </p:sp>
      <p:pic>
        <p:nvPicPr>
          <p:cNvPr id="4" name="图片 3"/>
          <p:cNvPicPr>
            <a:picLocks noChangeAspect="1"/>
          </p:cNvPicPr>
          <p:nvPr/>
        </p:nvPicPr>
        <p:blipFill>
          <a:blip r:embed="rId2"/>
          <a:stretch>
            <a:fillRect/>
          </a:stretch>
        </p:blipFill>
        <p:spPr>
          <a:xfrm>
            <a:off x="2396169" y="4211782"/>
            <a:ext cx="7399661" cy="1341236"/>
          </a:xfrm>
          <a:prstGeom prst="rect">
            <a:avLst/>
          </a:prstGeom>
        </p:spPr>
      </p:pic>
    </p:spTree>
    <p:extLst>
      <p:ext uri="{BB962C8B-B14F-4D97-AF65-F5344CB8AC3E}">
        <p14:creationId xmlns:p14="http://schemas.microsoft.com/office/powerpoint/2010/main" val="41460434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Solution</a:t>
            </a:r>
            <a:endParaRPr lang="zh-CN" altLang="en-US" dirty="0"/>
          </a:p>
        </p:txBody>
      </p:sp>
      <p:sp>
        <p:nvSpPr>
          <p:cNvPr id="3" name="内容占位符 2"/>
          <p:cNvSpPr>
            <a:spLocks noGrp="1"/>
          </p:cNvSpPr>
          <p:nvPr>
            <p:ph idx="1"/>
          </p:nvPr>
        </p:nvSpPr>
        <p:spPr>
          <a:xfrm>
            <a:off x="838200" y="1825625"/>
            <a:ext cx="10515600" cy="2303030"/>
          </a:xfrm>
        </p:spPr>
        <p:txBody>
          <a:bodyPr/>
          <a:lstStyle/>
          <a:p>
            <a:r>
              <a:rPr lang="en-US" altLang="zh-CN" dirty="0" smtClean="0"/>
              <a:t>Optimization</a:t>
            </a:r>
          </a:p>
          <a:p>
            <a:pPr marL="0" indent="0">
              <a:buNone/>
            </a:pPr>
            <a:r>
              <a:rPr lang="en-US" altLang="zh-CN" dirty="0"/>
              <a:t>surrogate loss of the entire stochastic </a:t>
            </a:r>
            <a:r>
              <a:rPr lang="en-US" altLang="zh-CN" dirty="0" smtClean="0"/>
              <a:t>computation graph:</a:t>
            </a:r>
            <a:endParaRPr lang="zh-CN" altLang="en-US" dirty="0"/>
          </a:p>
        </p:txBody>
      </p:sp>
      <p:pic>
        <p:nvPicPr>
          <p:cNvPr id="7" name="图片 6"/>
          <p:cNvPicPr>
            <a:picLocks noChangeAspect="1"/>
          </p:cNvPicPr>
          <p:nvPr/>
        </p:nvPicPr>
        <p:blipFill>
          <a:blip r:embed="rId2"/>
          <a:stretch>
            <a:fillRect/>
          </a:stretch>
        </p:blipFill>
        <p:spPr>
          <a:xfrm>
            <a:off x="2947975" y="3181613"/>
            <a:ext cx="6296049" cy="2674242"/>
          </a:xfrm>
          <a:prstGeom prst="rect">
            <a:avLst/>
          </a:prstGeom>
        </p:spPr>
      </p:pic>
    </p:spTree>
    <p:extLst>
      <p:ext uri="{BB962C8B-B14F-4D97-AF65-F5344CB8AC3E}">
        <p14:creationId xmlns:p14="http://schemas.microsoft.com/office/powerpoint/2010/main" val="38635836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smtClean="0"/>
              <a:t>Results</a:t>
            </a:r>
            <a:endParaRPr lang="zh-CN" altLang="en-US" b="1" dirty="0"/>
          </a:p>
        </p:txBody>
      </p:sp>
      <p:pic>
        <p:nvPicPr>
          <p:cNvPr id="5" name="内容占位符 4"/>
          <p:cNvPicPr>
            <a:picLocks noGrp="1" noChangeAspect="1"/>
          </p:cNvPicPr>
          <p:nvPr>
            <p:ph idx="1"/>
          </p:nvPr>
        </p:nvPicPr>
        <p:blipFill>
          <a:blip r:embed="rId2"/>
          <a:stretch>
            <a:fillRect/>
          </a:stretch>
        </p:blipFill>
        <p:spPr>
          <a:xfrm>
            <a:off x="776270" y="1690688"/>
            <a:ext cx="5319730" cy="4993276"/>
          </a:xfrm>
          <a:prstGeom prst="rect">
            <a:avLst/>
          </a:prstGeom>
        </p:spPr>
      </p:pic>
      <p:pic>
        <p:nvPicPr>
          <p:cNvPr id="6" name="图片 5"/>
          <p:cNvPicPr>
            <a:picLocks noChangeAspect="1"/>
          </p:cNvPicPr>
          <p:nvPr/>
        </p:nvPicPr>
        <p:blipFill>
          <a:blip r:embed="rId3"/>
          <a:stretch>
            <a:fillRect/>
          </a:stretch>
        </p:blipFill>
        <p:spPr>
          <a:xfrm>
            <a:off x="6295151" y="2926106"/>
            <a:ext cx="5494496" cy="2522439"/>
          </a:xfrm>
          <a:prstGeom prst="rect">
            <a:avLst/>
          </a:prstGeom>
        </p:spPr>
      </p:pic>
    </p:spTree>
    <p:extLst>
      <p:ext uri="{BB962C8B-B14F-4D97-AF65-F5344CB8AC3E}">
        <p14:creationId xmlns:p14="http://schemas.microsoft.com/office/powerpoint/2010/main" val="32597747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smtClean="0"/>
              <a:t>Results</a:t>
            </a:r>
            <a:endParaRPr lang="zh-CN" altLang="en-US" b="1" dirty="0"/>
          </a:p>
        </p:txBody>
      </p:sp>
      <p:pic>
        <p:nvPicPr>
          <p:cNvPr id="4" name="内容占位符 3"/>
          <p:cNvPicPr>
            <a:picLocks noGrp="1" noChangeAspect="1"/>
          </p:cNvPicPr>
          <p:nvPr>
            <p:ph idx="1"/>
          </p:nvPr>
        </p:nvPicPr>
        <p:blipFill>
          <a:blip r:embed="rId2"/>
          <a:stretch>
            <a:fillRect/>
          </a:stretch>
        </p:blipFill>
        <p:spPr>
          <a:xfrm>
            <a:off x="1412107" y="1515197"/>
            <a:ext cx="5396150" cy="5167312"/>
          </a:xfrm>
          <a:prstGeom prst="rect">
            <a:avLst/>
          </a:prstGeom>
        </p:spPr>
      </p:pic>
      <p:pic>
        <p:nvPicPr>
          <p:cNvPr id="7" name="图片 6"/>
          <p:cNvPicPr>
            <a:picLocks noChangeAspect="1"/>
          </p:cNvPicPr>
          <p:nvPr/>
        </p:nvPicPr>
        <p:blipFill>
          <a:blip r:embed="rId3"/>
          <a:stretch>
            <a:fillRect/>
          </a:stretch>
        </p:blipFill>
        <p:spPr>
          <a:xfrm>
            <a:off x="7772642" y="167060"/>
            <a:ext cx="4069433" cy="6690940"/>
          </a:xfrm>
          <a:prstGeom prst="rect">
            <a:avLst/>
          </a:prstGeom>
        </p:spPr>
      </p:pic>
    </p:spTree>
    <p:extLst>
      <p:ext uri="{BB962C8B-B14F-4D97-AF65-F5344CB8AC3E}">
        <p14:creationId xmlns:p14="http://schemas.microsoft.com/office/powerpoint/2010/main" val="13455064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318" y="250031"/>
            <a:ext cx="5765800" cy="1325563"/>
          </a:xfrm>
        </p:spPr>
        <p:txBody>
          <a:bodyPr/>
          <a:lstStyle/>
          <a:p>
            <a:pPr algn="ctr"/>
            <a:r>
              <a:rPr lang="en-US" altLang="zh-CN" b="1" dirty="0" smtClean="0"/>
              <a:t>Problems</a:t>
            </a:r>
            <a:endParaRPr lang="zh-CN" altLang="en-US" b="1" dirty="0"/>
          </a:p>
        </p:txBody>
      </p:sp>
      <p:sp>
        <p:nvSpPr>
          <p:cNvPr id="3" name="内容占位符 2"/>
          <p:cNvSpPr>
            <a:spLocks noGrp="1"/>
          </p:cNvSpPr>
          <p:nvPr>
            <p:ph idx="1"/>
          </p:nvPr>
        </p:nvSpPr>
        <p:spPr>
          <a:xfrm>
            <a:off x="314036" y="1881043"/>
            <a:ext cx="6437746" cy="4351338"/>
          </a:xfrm>
        </p:spPr>
        <p:txBody>
          <a:bodyPr/>
          <a:lstStyle/>
          <a:p>
            <a:r>
              <a:rPr lang="en-US" altLang="zh-CN" dirty="0" smtClean="0"/>
              <a:t>XE - cross-entropy loss (word-level supervision)</a:t>
            </a:r>
          </a:p>
          <a:p>
            <a:pPr marL="0" indent="0">
              <a:buNone/>
            </a:pPr>
            <a:r>
              <a:rPr lang="en-US" altLang="zh-CN" dirty="0" smtClean="0"/>
              <a:t>Leads to the gap between training and test</a:t>
            </a:r>
          </a:p>
          <a:p>
            <a:r>
              <a:rPr lang="en-US" altLang="zh-CN" dirty="0" smtClean="0"/>
              <a:t>SLL – RL (sequence-level learning objective)</a:t>
            </a:r>
          </a:p>
          <a:p>
            <a:pPr marL="0" indent="0">
              <a:buNone/>
            </a:pPr>
            <a:r>
              <a:rPr lang="en-US" altLang="zh-CN" dirty="0" smtClean="0"/>
              <a:t>Only focus on the precision side (e.g. CIDEr, SPICE scores) of the generated captions, but overlooks the recall side (i.e. diversity).</a:t>
            </a:r>
            <a:endParaRPr lang="zh-CN" altLang="en-US" dirty="0"/>
          </a:p>
        </p:txBody>
      </p:sp>
      <p:pic>
        <p:nvPicPr>
          <p:cNvPr id="4" name="图片 3"/>
          <p:cNvPicPr>
            <a:picLocks noChangeAspect="1"/>
          </p:cNvPicPr>
          <p:nvPr/>
        </p:nvPicPr>
        <p:blipFill>
          <a:blip r:embed="rId2"/>
          <a:stretch>
            <a:fillRect/>
          </a:stretch>
        </p:blipFill>
        <p:spPr>
          <a:xfrm>
            <a:off x="6913657" y="250031"/>
            <a:ext cx="5250635" cy="6485182"/>
          </a:xfrm>
          <a:prstGeom prst="rect">
            <a:avLst/>
          </a:prstGeom>
        </p:spPr>
      </p:pic>
    </p:spTree>
    <p:extLst>
      <p:ext uri="{BB962C8B-B14F-4D97-AF65-F5344CB8AC3E}">
        <p14:creationId xmlns:p14="http://schemas.microsoft.com/office/powerpoint/2010/main" val="37744564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Limitations</a:t>
            </a:r>
            <a:endParaRPr lang="zh-CN" altLang="en-US" dirty="0"/>
          </a:p>
        </p:txBody>
      </p:sp>
      <p:sp>
        <p:nvSpPr>
          <p:cNvPr id="3" name="内容占位符 2"/>
          <p:cNvSpPr>
            <a:spLocks noGrp="1"/>
          </p:cNvSpPr>
          <p:nvPr>
            <p:ph idx="1"/>
          </p:nvPr>
        </p:nvSpPr>
        <p:spPr/>
        <p:txBody>
          <a:bodyPr/>
          <a:lstStyle/>
          <a:p>
            <a:r>
              <a:rPr lang="en-US" altLang="zh-CN" dirty="0"/>
              <a:t>T</a:t>
            </a:r>
            <a:r>
              <a:rPr lang="en-US" altLang="zh-CN" dirty="0" smtClean="0"/>
              <a:t>he limitation of current SLL from theory</a:t>
            </a:r>
          </a:p>
          <a:p>
            <a:pPr marL="0" indent="0">
              <a:buNone/>
            </a:pPr>
            <a:r>
              <a:rPr lang="en-US" altLang="zh-CN" dirty="0"/>
              <a:t> </a:t>
            </a:r>
            <a:r>
              <a:rPr lang="en-US" altLang="zh-CN" dirty="0" smtClean="0"/>
              <a:t>   The </a:t>
            </a:r>
            <a:r>
              <a:rPr lang="en-US" altLang="zh-CN" dirty="0"/>
              <a:t>precision is </a:t>
            </a:r>
            <a:r>
              <a:rPr lang="en-US" altLang="zh-CN" dirty="0" smtClean="0"/>
              <a:t>defined </a:t>
            </a:r>
            <a:r>
              <a:rPr lang="en-US" altLang="zh-CN" dirty="0"/>
              <a:t>by:</a:t>
            </a:r>
            <a:endParaRPr lang="zh-CN" altLang="en-US" dirty="0"/>
          </a:p>
        </p:txBody>
      </p:sp>
      <p:pic>
        <p:nvPicPr>
          <p:cNvPr id="4" name="图片 3"/>
          <p:cNvPicPr>
            <a:picLocks noChangeAspect="1"/>
          </p:cNvPicPr>
          <p:nvPr/>
        </p:nvPicPr>
        <p:blipFill>
          <a:blip r:embed="rId3"/>
          <a:stretch>
            <a:fillRect/>
          </a:stretch>
        </p:blipFill>
        <p:spPr>
          <a:xfrm>
            <a:off x="1352340" y="2928327"/>
            <a:ext cx="4839119" cy="3383573"/>
          </a:xfrm>
          <a:prstGeom prst="rect">
            <a:avLst/>
          </a:prstGeom>
        </p:spPr>
      </p:pic>
      <p:sp>
        <p:nvSpPr>
          <p:cNvPr id="7" name="文本框 6"/>
          <p:cNvSpPr txBox="1"/>
          <p:nvPr/>
        </p:nvSpPr>
        <p:spPr>
          <a:xfrm>
            <a:off x="6705599" y="2837229"/>
            <a:ext cx="5200650" cy="646331"/>
          </a:xfrm>
          <a:prstGeom prst="rect">
            <a:avLst/>
          </a:prstGeom>
          <a:noFill/>
        </p:spPr>
        <p:txBody>
          <a:bodyPr wrap="square" rtlCol="0">
            <a:spAutoFit/>
          </a:bodyPr>
          <a:lstStyle/>
          <a:p>
            <a:r>
              <a:rPr lang="en-US" altLang="zh-CN" dirty="0"/>
              <a:t>relax the binary valued </a:t>
            </a:r>
            <a:r>
              <a:rPr lang="en-US" altLang="zh-CN" i="1" dirty="0" smtClean="0"/>
              <a:t>δ</a:t>
            </a:r>
            <a:r>
              <a:rPr lang="en-US" altLang="zh-CN" dirty="0"/>
              <a:t> </a:t>
            </a:r>
            <a:r>
              <a:rPr lang="en-US" altLang="zh-CN" dirty="0" smtClean="0"/>
              <a:t>function </a:t>
            </a:r>
            <a:r>
              <a:rPr lang="en-US" altLang="zh-CN" dirty="0"/>
              <a:t>to a real-valued function </a:t>
            </a:r>
            <a:r>
              <a:rPr lang="en-US" altLang="zh-CN" dirty="0" smtClean="0"/>
              <a:t>∆ with </a:t>
            </a:r>
            <a:r>
              <a:rPr lang="en-US" altLang="zh-CN" dirty="0"/>
              <a:t>output </a:t>
            </a:r>
            <a:r>
              <a:rPr lang="en-US" altLang="zh-CN" dirty="0" smtClean="0"/>
              <a:t>in</a:t>
            </a:r>
            <a:r>
              <a:rPr lang="en-US" altLang="zh-CN" dirty="0"/>
              <a:t> </a:t>
            </a:r>
            <a:r>
              <a:rPr lang="en-US" altLang="zh-CN" dirty="0" smtClean="0"/>
              <a:t>the </a:t>
            </a:r>
            <a:r>
              <a:rPr lang="en-US" altLang="zh-CN" dirty="0"/>
              <a:t>range of [0</a:t>
            </a:r>
            <a:r>
              <a:rPr lang="en-US" altLang="zh-CN" i="1" dirty="0"/>
              <a:t>, </a:t>
            </a:r>
            <a:r>
              <a:rPr lang="en-US" altLang="zh-CN" dirty="0"/>
              <a:t>1</a:t>
            </a:r>
            <a:r>
              <a:rPr lang="en-US" altLang="zh-CN" dirty="0" smtClean="0"/>
              <a:t>]:</a:t>
            </a:r>
          </a:p>
        </p:txBody>
      </p:sp>
      <p:pic>
        <p:nvPicPr>
          <p:cNvPr id="8" name="图片 7"/>
          <p:cNvPicPr>
            <a:picLocks noChangeAspect="1"/>
          </p:cNvPicPr>
          <p:nvPr/>
        </p:nvPicPr>
        <p:blipFill>
          <a:blip r:embed="rId4"/>
          <a:stretch>
            <a:fillRect/>
          </a:stretch>
        </p:blipFill>
        <p:spPr>
          <a:xfrm>
            <a:off x="8008376" y="3748754"/>
            <a:ext cx="2602474" cy="608881"/>
          </a:xfrm>
          <a:prstGeom prst="rect">
            <a:avLst/>
          </a:prstGeom>
        </p:spPr>
      </p:pic>
      <p:pic>
        <p:nvPicPr>
          <p:cNvPr id="9" name="图片 8"/>
          <p:cNvPicPr>
            <a:picLocks noChangeAspect="1"/>
          </p:cNvPicPr>
          <p:nvPr/>
        </p:nvPicPr>
        <p:blipFill>
          <a:blip r:embed="rId5"/>
          <a:stretch>
            <a:fillRect/>
          </a:stretch>
        </p:blipFill>
        <p:spPr>
          <a:xfrm>
            <a:off x="6665209" y="4620113"/>
            <a:ext cx="5281430" cy="1085902"/>
          </a:xfrm>
          <a:prstGeom prst="rect">
            <a:avLst/>
          </a:prstGeom>
        </p:spPr>
      </p:pic>
    </p:spTree>
    <p:extLst>
      <p:ext uri="{BB962C8B-B14F-4D97-AF65-F5344CB8AC3E}">
        <p14:creationId xmlns:p14="http://schemas.microsoft.com/office/powerpoint/2010/main" val="35222801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Limitations</a:t>
            </a:r>
            <a:endParaRPr lang="zh-CN" altLang="en-US" dirty="0"/>
          </a:p>
        </p:txBody>
      </p:sp>
      <p:sp>
        <p:nvSpPr>
          <p:cNvPr id="3" name="内容占位符 2"/>
          <p:cNvSpPr>
            <a:spLocks noGrp="1"/>
          </p:cNvSpPr>
          <p:nvPr>
            <p:ph idx="1"/>
          </p:nvPr>
        </p:nvSpPr>
        <p:spPr/>
        <p:txBody>
          <a:bodyPr/>
          <a:lstStyle/>
          <a:p>
            <a:r>
              <a:rPr lang="en-US" altLang="zh-CN" dirty="0" smtClean="0"/>
              <a:t>The limitation of current SLL from theory</a:t>
            </a:r>
          </a:p>
          <a:p>
            <a:pPr marL="0" indent="0">
              <a:buNone/>
            </a:pPr>
            <a:r>
              <a:rPr lang="en-US" altLang="zh-CN" dirty="0" smtClean="0"/>
              <a:t>    Generalized precision (GP):</a:t>
            </a:r>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r>
              <a:rPr lang="en-US" altLang="zh-CN" dirty="0" smtClean="0"/>
              <a:t>    Setting ∆(y, Y ) as reward, </a:t>
            </a:r>
          </a:p>
          <a:p>
            <a:pPr marL="0" indent="0">
              <a:buNone/>
            </a:pPr>
            <a:r>
              <a:rPr lang="en-US" altLang="zh-CN" dirty="0"/>
              <a:t> </a:t>
            </a:r>
            <a:r>
              <a:rPr lang="en-US" altLang="zh-CN" dirty="0" smtClean="0"/>
              <a:t>   the original </a:t>
            </a:r>
            <a:r>
              <a:rPr lang="en-US" altLang="zh-CN" dirty="0" smtClean="0"/>
              <a:t>SLL </a:t>
            </a:r>
            <a:r>
              <a:rPr lang="en-US" altLang="zh-CN" dirty="0" smtClean="0"/>
              <a:t>objective is:</a:t>
            </a:r>
          </a:p>
          <a:p>
            <a:endParaRPr lang="zh-CN" altLang="en-US" dirty="0"/>
          </a:p>
        </p:txBody>
      </p:sp>
      <p:pic>
        <p:nvPicPr>
          <p:cNvPr id="4" name="图片 3"/>
          <p:cNvPicPr>
            <a:picLocks noChangeAspect="1"/>
          </p:cNvPicPr>
          <p:nvPr/>
        </p:nvPicPr>
        <p:blipFill>
          <a:blip r:embed="rId3"/>
          <a:stretch>
            <a:fillRect/>
          </a:stretch>
        </p:blipFill>
        <p:spPr>
          <a:xfrm>
            <a:off x="1380971" y="3192751"/>
            <a:ext cx="5182744" cy="969674"/>
          </a:xfrm>
          <a:prstGeom prst="rect">
            <a:avLst/>
          </a:prstGeom>
        </p:spPr>
      </p:pic>
      <p:pic>
        <p:nvPicPr>
          <p:cNvPr id="5" name="图片 4"/>
          <p:cNvPicPr>
            <a:picLocks noChangeAspect="1"/>
          </p:cNvPicPr>
          <p:nvPr/>
        </p:nvPicPr>
        <p:blipFill>
          <a:blip r:embed="rId4"/>
          <a:stretch>
            <a:fillRect/>
          </a:stretch>
        </p:blipFill>
        <p:spPr>
          <a:xfrm>
            <a:off x="1380971" y="5462876"/>
            <a:ext cx="4004432" cy="1061283"/>
          </a:xfrm>
          <a:prstGeom prst="rect">
            <a:avLst/>
          </a:prstGeom>
        </p:spPr>
      </p:pic>
      <p:pic>
        <p:nvPicPr>
          <p:cNvPr id="6" name="图片 5"/>
          <p:cNvPicPr>
            <a:picLocks noChangeAspect="1"/>
          </p:cNvPicPr>
          <p:nvPr/>
        </p:nvPicPr>
        <p:blipFill>
          <a:blip r:embed="rId5"/>
          <a:stretch>
            <a:fillRect/>
          </a:stretch>
        </p:blipFill>
        <p:spPr>
          <a:xfrm>
            <a:off x="7761777" y="2630090"/>
            <a:ext cx="4050011" cy="2044859"/>
          </a:xfrm>
          <a:prstGeom prst="rect">
            <a:avLst/>
          </a:prstGeom>
        </p:spPr>
      </p:pic>
      <p:cxnSp>
        <p:nvCxnSpPr>
          <p:cNvPr id="8" name="直接箭头连接符 7"/>
          <p:cNvCxnSpPr>
            <a:stCxn id="4" idx="3"/>
            <a:endCxn id="6" idx="1"/>
          </p:cNvCxnSpPr>
          <p:nvPr/>
        </p:nvCxnSpPr>
        <p:spPr>
          <a:xfrm flipV="1">
            <a:off x="6563715" y="3652520"/>
            <a:ext cx="1198062" cy="25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5" idx="3"/>
            <a:endCxn id="6" idx="1"/>
          </p:cNvCxnSpPr>
          <p:nvPr/>
        </p:nvCxnSpPr>
        <p:spPr>
          <a:xfrm flipV="1">
            <a:off x="5385403" y="3652520"/>
            <a:ext cx="2376374" cy="2340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7676996" y="5017749"/>
            <a:ext cx="4219575" cy="923330"/>
          </a:xfrm>
          <a:prstGeom prst="rect">
            <a:avLst/>
          </a:prstGeom>
          <a:noFill/>
        </p:spPr>
        <p:txBody>
          <a:bodyPr wrap="square" rtlCol="0">
            <a:spAutoFit/>
          </a:bodyPr>
          <a:lstStyle/>
          <a:p>
            <a:r>
              <a:rPr lang="en-US" altLang="zh-CN" dirty="0"/>
              <a:t>B</a:t>
            </a:r>
            <a:r>
              <a:rPr lang="en-US" altLang="zh-CN" dirty="0" smtClean="0"/>
              <a:t>y comparison, they are exactly the same. This means </a:t>
            </a:r>
            <a:r>
              <a:rPr lang="en-US" altLang="zh-CN" dirty="0"/>
              <a:t>that </a:t>
            </a:r>
            <a:r>
              <a:rPr lang="en-US" altLang="zh-CN" dirty="0" smtClean="0"/>
              <a:t>SLL objective </a:t>
            </a:r>
            <a:r>
              <a:rPr lang="en-US" altLang="zh-CN" dirty="0"/>
              <a:t>only </a:t>
            </a:r>
            <a:r>
              <a:rPr lang="en-US" altLang="zh-CN" dirty="0" smtClean="0"/>
              <a:t>optimizes </a:t>
            </a:r>
            <a:r>
              <a:rPr lang="en-US" altLang="zh-CN" dirty="0"/>
              <a:t>the precision side</a:t>
            </a:r>
            <a:endParaRPr lang="zh-CN" altLang="en-US" dirty="0"/>
          </a:p>
        </p:txBody>
      </p:sp>
    </p:spTree>
    <p:extLst>
      <p:ext uri="{BB962C8B-B14F-4D97-AF65-F5344CB8AC3E}">
        <p14:creationId xmlns:p14="http://schemas.microsoft.com/office/powerpoint/2010/main" val="21027687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Limitations</a:t>
            </a:r>
            <a:endParaRPr lang="zh-CN" altLang="en-US" dirty="0"/>
          </a:p>
        </p:txBody>
      </p:sp>
      <p:sp>
        <p:nvSpPr>
          <p:cNvPr id="3" name="内容占位符 2"/>
          <p:cNvSpPr>
            <a:spLocks noGrp="1"/>
          </p:cNvSpPr>
          <p:nvPr>
            <p:ph idx="1"/>
          </p:nvPr>
        </p:nvSpPr>
        <p:spPr/>
        <p:txBody>
          <a:bodyPr/>
          <a:lstStyle/>
          <a:p>
            <a:r>
              <a:rPr lang="en-US" altLang="zh-CN" dirty="0" smtClean="0"/>
              <a:t>The limitation of current SLL from empirical results</a:t>
            </a:r>
          </a:p>
          <a:p>
            <a:pPr marL="0" indent="0">
              <a:buNone/>
            </a:pPr>
            <a:r>
              <a:rPr lang="en-US" altLang="zh-CN" dirty="0" smtClean="0"/>
              <a:t>    Standard recall is defined by:</a:t>
            </a:r>
            <a:endParaRPr lang="zh-CN" altLang="en-US" dirty="0"/>
          </a:p>
        </p:txBody>
      </p:sp>
      <p:pic>
        <p:nvPicPr>
          <p:cNvPr id="4" name="图片 3"/>
          <p:cNvPicPr>
            <a:picLocks noChangeAspect="1"/>
          </p:cNvPicPr>
          <p:nvPr/>
        </p:nvPicPr>
        <p:blipFill>
          <a:blip r:embed="rId3"/>
          <a:stretch>
            <a:fillRect/>
          </a:stretch>
        </p:blipFill>
        <p:spPr>
          <a:xfrm>
            <a:off x="1359901" y="3273520"/>
            <a:ext cx="4973533" cy="2065097"/>
          </a:xfrm>
          <a:prstGeom prst="rect">
            <a:avLst/>
          </a:prstGeom>
        </p:spPr>
      </p:pic>
      <p:pic>
        <p:nvPicPr>
          <p:cNvPr id="5" name="图片 4"/>
          <p:cNvPicPr>
            <a:picLocks noChangeAspect="1"/>
          </p:cNvPicPr>
          <p:nvPr/>
        </p:nvPicPr>
        <p:blipFill>
          <a:blip r:embed="rId4"/>
          <a:stretch>
            <a:fillRect/>
          </a:stretch>
        </p:blipFill>
        <p:spPr>
          <a:xfrm>
            <a:off x="4017262" y="5451625"/>
            <a:ext cx="2390063" cy="612330"/>
          </a:xfrm>
          <a:prstGeom prst="rect">
            <a:avLst/>
          </a:prstGeom>
        </p:spPr>
      </p:pic>
      <p:sp>
        <p:nvSpPr>
          <p:cNvPr id="6" name="文本框 5"/>
          <p:cNvSpPr txBox="1"/>
          <p:nvPr/>
        </p:nvSpPr>
        <p:spPr>
          <a:xfrm>
            <a:off x="7185327" y="3420300"/>
            <a:ext cx="4654337" cy="2031325"/>
          </a:xfrm>
          <a:prstGeom prst="rect">
            <a:avLst/>
          </a:prstGeom>
          <a:noFill/>
        </p:spPr>
        <p:txBody>
          <a:bodyPr wrap="square" rtlCol="0">
            <a:spAutoFit/>
          </a:bodyPr>
          <a:lstStyle/>
          <a:p>
            <a:r>
              <a:rPr lang="en-US" altLang="zh-CN" dirty="0" smtClean="0"/>
              <a:t>To compare the</a:t>
            </a:r>
            <a:r>
              <a:rPr lang="en-US" altLang="zh-CN" dirty="0"/>
              <a:t> </a:t>
            </a:r>
            <a:r>
              <a:rPr lang="en-US" altLang="zh-CN" dirty="0" smtClean="0"/>
              <a:t>recall:</a:t>
            </a:r>
          </a:p>
          <a:p>
            <a:r>
              <a:rPr lang="en-US" altLang="zh-CN" dirty="0" smtClean="0"/>
              <a:t>at </a:t>
            </a:r>
            <a:r>
              <a:rPr lang="en-US" altLang="zh-CN" dirty="0"/>
              <a:t>the same precision </a:t>
            </a:r>
            <a:r>
              <a:rPr lang="en-US" altLang="zh-CN" dirty="0" smtClean="0"/>
              <a:t>level;</a:t>
            </a:r>
          </a:p>
          <a:p>
            <a:r>
              <a:rPr lang="en-US" altLang="zh-CN" dirty="0" smtClean="0"/>
              <a:t>the </a:t>
            </a:r>
            <a:r>
              <a:rPr lang="en-US" altLang="zh-CN" dirty="0"/>
              <a:t>size of the predicted caption set from the model</a:t>
            </a:r>
            <a:r>
              <a:rPr lang="en-US" altLang="zh-CN" dirty="0" smtClean="0"/>
              <a:t> is infinite;</a:t>
            </a:r>
          </a:p>
          <a:p>
            <a:r>
              <a:rPr lang="en-US" altLang="zh-CN" dirty="0" smtClean="0"/>
              <a:t>given fixed number of sampling times, calculating the difference between sampled captions.</a:t>
            </a:r>
          </a:p>
        </p:txBody>
      </p:sp>
    </p:spTree>
    <p:extLst>
      <p:ext uri="{BB962C8B-B14F-4D97-AF65-F5344CB8AC3E}">
        <p14:creationId xmlns:p14="http://schemas.microsoft.com/office/powerpoint/2010/main" val="2394115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Limitations</a:t>
            </a:r>
            <a:endParaRPr lang="zh-CN" altLang="en-US" dirty="0"/>
          </a:p>
        </p:txBody>
      </p:sp>
      <p:sp>
        <p:nvSpPr>
          <p:cNvPr id="3" name="内容占位符 2"/>
          <p:cNvSpPr>
            <a:spLocks noGrp="1"/>
          </p:cNvSpPr>
          <p:nvPr>
            <p:ph idx="1"/>
          </p:nvPr>
        </p:nvSpPr>
        <p:spPr/>
        <p:txBody>
          <a:bodyPr/>
          <a:lstStyle/>
          <a:p>
            <a:r>
              <a:rPr lang="en-US" altLang="zh-CN" dirty="0" smtClean="0"/>
              <a:t>The limitation of current SLL from empirical results</a:t>
            </a:r>
          </a:p>
        </p:txBody>
      </p:sp>
      <p:pic>
        <p:nvPicPr>
          <p:cNvPr id="7" name="图片 6"/>
          <p:cNvPicPr>
            <a:picLocks noChangeAspect="1"/>
          </p:cNvPicPr>
          <p:nvPr/>
        </p:nvPicPr>
        <p:blipFill>
          <a:blip r:embed="rId3"/>
          <a:stretch>
            <a:fillRect/>
          </a:stretch>
        </p:blipFill>
        <p:spPr>
          <a:xfrm>
            <a:off x="2969121" y="2406209"/>
            <a:ext cx="6046291" cy="1595085"/>
          </a:xfrm>
          <a:prstGeom prst="rect">
            <a:avLst/>
          </a:prstGeom>
        </p:spPr>
      </p:pic>
      <p:pic>
        <p:nvPicPr>
          <p:cNvPr id="8" name="图片 7"/>
          <p:cNvPicPr>
            <a:picLocks noChangeAspect="1"/>
          </p:cNvPicPr>
          <p:nvPr/>
        </p:nvPicPr>
        <p:blipFill>
          <a:blip r:embed="rId4"/>
          <a:stretch>
            <a:fillRect/>
          </a:stretch>
        </p:blipFill>
        <p:spPr>
          <a:xfrm>
            <a:off x="3173908" y="4265104"/>
            <a:ext cx="5636716" cy="2402671"/>
          </a:xfrm>
          <a:prstGeom prst="rect">
            <a:avLst/>
          </a:prstGeom>
        </p:spPr>
      </p:pic>
    </p:spTree>
    <p:extLst>
      <p:ext uri="{BB962C8B-B14F-4D97-AF65-F5344CB8AC3E}">
        <p14:creationId xmlns:p14="http://schemas.microsoft.com/office/powerpoint/2010/main" val="9757129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Limitations</a:t>
            </a:r>
            <a:endParaRPr lang="zh-CN" altLang="en-US" dirty="0"/>
          </a:p>
        </p:txBody>
      </p:sp>
      <p:sp>
        <p:nvSpPr>
          <p:cNvPr id="3" name="内容占位符 2"/>
          <p:cNvSpPr>
            <a:spLocks noGrp="1"/>
          </p:cNvSpPr>
          <p:nvPr>
            <p:ph idx="1"/>
          </p:nvPr>
        </p:nvSpPr>
        <p:spPr/>
        <p:txBody>
          <a:bodyPr/>
          <a:lstStyle/>
          <a:p>
            <a:r>
              <a:rPr lang="en-US" altLang="zh-CN" dirty="0" smtClean="0"/>
              <a:t>The limitation of current SLL from empirical results</a:t>
            </a:r>
          </a:p>
        </p:txBody>
      </p:sp>
      <p:pic>
        <p:nvPicPr>
          <p:cNvPr id="4" name="图片 3"/>
          <p:cNvPicPr>
            <a:picLocks noChangeAspect="1"/>
          </p:cNvPicPr>
          <p:nvPr/>
        </p:nvPicPr>
        <p:blipFill>
          <a:blip r:embed="rId3"/>
          <a:stretch>
            <a:fillRect/>
          </a:stretch>
        </p:blipFill>
        <p:spPr>
          <a:xfrm>
            <a:off x="3619285" y="2915320"/>
            <a:ext cx="4953429" cy="3261643"/>
          </a:xfrm>
          <a:prstGeom prst="rect">
            <a:avLst/>
          </a:prstGeom>
        </p:spPr>
      </p:pic>
    </p:spTree>
    <p:extLst>
      <p:ext uri="{BB962C8B-B14F-4D97-AF65-F5344CB8AC3E}">
        <p14:creationId xmlns:p14="http://schemas.microsoft.com/office/powerpoint/2010/main" val="39148231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Solution</a:t>
            </a:r>
            <a:endParaRPr lang="zh-CN" altLang="en-US" b="1" dirty="0"/>
          </a:p>
        </p:txBody>
      </p:sp>
      <p:sp>
        <p:nvSpPr>
          <p:cNvPr id="3" name="内容占位符 2"/>
          <p:cNvSpPr>
            <a:spLocks noGrp="1"/>
          </p:cNvSpPr>
          <p:nvPr>
            <p:ph idx="1"/>
          </p:nvPr>
        </p:nvSpPr>
        <p:spPr/>
        <p:txBody>
          <a:bodyPr/>
          <a:lstStyle/>
          <a:p>
            <a:r>
              <a:rPr lang="en-US" altLang="zh-CN" dirty="0"/>
              <a:t>P</a:t>
            </a:r>
            <a:r>
              <a:rPr lang="en-US" altLang="zh-CN" dirty="0" smtClean="0"/>
              <a:t>ropose a new objective function</a:t>
            </a:r>
            <a:endParaRPr lang="zh-CN" altLang="en-US" dirty="0"/>
          </a:p>
        </p:txBody>
      </p:sp>
      <p:pic>
        <p:nvPicPr>
          <p:cNvPr id="4" name="图片 3"/>
          <p:cNvPicPr>
            <a:picLocks noChangeAspect="1"/>
          </p:cNvPicPr>
          <p:nvPr/>
        </p:nvPicPr>
        <p:blipFill>
          <a:blip r:embed="rId3"/>
          <a:stretch>
            <a:fillRect/>
          </a:stretch>
        </p:blipFill>
        <p:spPr>
          <a:xfrm>
            <a:off x="3172516" y="2725245"/>
            <a:ext cx="5846968" cy="2552097"/>
          </a:xfrm>
          <a:prstGeom prst="rect">
            <a:avLst/>
          </a:prstGeom>
        </p:spPr>
      </p:pic>
      <p:sp>
        <p:nvSpPr>
          <p:cNvPr id="5" name="文本框 4"/>
          <p:cNvSpPr txBox="1"/>
          <p:nvPr/>
        </p:nvSpPr>
        <p:spPr>
          <a:xfrm>
            <a:off x="3071091" y="5763491"/>
            <a:ext cx="6049818" cy="646331"/>
          </a:xfrm>
          <a:prstGeom prst="rect">
            <a:avLst/>
          </a:prstGeom>
          <a:noFill/>
        </p:spPr>
        <p:txBody>
          <a:bodyPr wrap="square" rtlCol="0">
            <a:spAutoFit/>
          </a:bodyPr>
          <a:lstStyle/>
          <a:p>
            <a:r>
              <a:rPr lang="en-US" altLang="zh-CN" i="1" dirty="0" smtClean="0"/>
              <a:t>d</a:t>
            </a:r>
            <a:r>
              <a:rPr lang="en-US" altLang="zh-CN" dirty="0" smtClean="0"/>
              <a:t> measures </a:t>
            </a:r>
            <a:r>
              <a:rPr lang="en-US" altLang="zh-CN" dirty="0"/>
              <a:t>the syntactic </a:t>
            </a:r>
            <a:r>
              <a:rPr lang="en-US" altLang="zh-CN" dirty="0" smtClean="0"/>
              <a:t>difference</a:t>
            </a:r>
            <a:r>
              <a:rPr lang="en-US" altLang="zh-CN" dirty="0"/>
              <a:t> </a:t>
            </a:r>
            <a:r>
              <a:rPr lang="en-US" altLang="zh-CN" dirty="0" smtClean="0"/>
              <a:t>between </a:t>
            </a:r>
            <a:r>
              <a:rPr lang="en-US" altLang="zh-CN" dirty="0"/>
              <a:t>two </a:t>
            </a:r>
            <a:r>
              <a:rPr lang="en-US" altLang="zh-CN" dirty="0" smtClean="0"/>
              <a:t>captions and could be edit distance or BLEU3/4</a:t>
            </a:r>
            <a:endParaRPr lang="zh-CN" altLang="en-US" dirty="0"/>
          </a:p>
        </p:txBody>
      </p:sp>
    </p:spTree>
    <p:extLst>
      <p:ext uri="{BB962C8B-B14F-4D97-AF65-F5344CB8AC3E}">
        <p14:creationId xmlns:p14="http://schemas.microsoft.com/office/powerpoint/2010/main" val="34953051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Solution</a:t>
            </a:r>
            <a:endParaRPr lang="zh-CN" altLang="en-US" dirty="0"/>
          </a:p>
        </p:txBody>
      </p:sp>
      <p:sp>
        <p:nvSpPr>
          <p:cNvPr id="3" name="内容占位符 2"/>
          <p:cNvSpPr>
            <a:spLocks noGrp="1"/>
          </p:cNvSpPr>
          <p:nvPr>
            <p:ph idx="1"/>
          </p:nvPr>
        </p:nvSpPr>
        <p:spPr>
          <a:xfrm>
            <a:off x="838200" y="1825625"/>
            <a:ext cx="10515600" cy="664615"/>
          </a:xfrm>
        </p:spPr>
        <p:txBody>
          <a:bodyPr/>
          <a:lstStyle/>
          <a:p>
            <a:r>
              <a:rPr lang="en-US" altLang="zh-CN" dirty="0" smtClean="0"/>
              <a:t>Optimization</a:t>
            </a:r>
            <a:endParaRPr lang="zh-CN" altLang="en-US" dirty="0"/>
          </a:p>
        </p:txBody>
      </p:sp>
      <p:pic>
        <p:nvPicPr>
          <p:cNvPr id="4" name="图片 3"/>
          <p:cNvPicPr>
            <a:picLocks noChangeAspect="1"/>
          </p:cNvPicPr>
          <p:nvPr/>
        </p:nvPicPr>
        <p:blipFill>
          <a:blip r:embed="rId2"/>
          <a:stretch>
            <a:fillRect/>
          </a:stretch>
        </p:blipFill>
        <p:spPr>
          <a:xfrm>
            <a:off x="3935543" y="2323247"/>
            <a:ext cx="4320914" cy="1714649"/>
          </a:xfrm>
          <a:prstGeom prst="rect">
            <a:avLst/>
          </a:prstGeom>
        </p:spPr>
      </p:pic>
      <p:pic>
        <p:nvPicPr>
          <p:cNvPr id="5" name="图片 4"/>
          <p:cNvPicPr/>
          <p:nvPr/>
        </p:nvPicPr>
        <p:blipFill>
          <a:blip r:embed="rId3"/>
          <a:stretch>
            <a:fillRect/>
          </a:stretch>
        </p:blipFill>
        <p:spPr>
          <a:xfrm>
            <a:off x="838200" y="4869503"/>
            <a:ext cx="4559993" cy="1681756"/>
          </a:xfrm>
          <a:prstGeom prst="rect">
            <a:avLst/>
          </a:prstGeom>
        </p:spPr>
      </p:pic>
      <p:sp>
        <p:nvSpPr>
          <p:cNvPr id="8" name="文本框 7"/>
          <p:cNvSpPr txBox="1"/>
          <p:nvPr/>
        </p:nvSpPr>
        <p:spPr>
          <a:xfrm>
            <a:off x="6186055" y="4315505"/>
            <a:ext cx="1358064" cy="369332"/>
          </a:xfrm>
          <a:prstGeom prst="rect">
            <a:avLst/>
          </a:prstGeom>
          <a:noFill/>
        </p:spPr>
        <p:txBody>
          <a:bodyPr wrap="none" rtlCol="0">
            <a:spAutoFit/>
          </a:bodyPr>
          <a:lstStyle/>
          <a:p>
            <a:r>
              <a:rPr lang="en-US" altLang="zh-CN" dirty="0" smtClean="0"/>
              <a:t>L2 gradient:</a:t>
            </a:r>
            <a:endParaRPr lang="zh-CN" altLang="en-US" dirty="0"/>
          </a:p>
        </p:txBody>
      </p:sp>
      <p:sp>
        <p:nvSpPr>
          <p:cNvPr id="9" name="文本框 8"/>
          <p:cNvSpPr txBox="1"/>
          <p:nvPr/>
        </p:nvSpPr>
        <p:spPr>
          <a:xfrm>
            <a:off x="838200" y="4315505"/>
            <a:ext cx="1358064" cy="369332"/>
          </a:xfrm>
          <a:prstGeom prst="rect">
            <a:avLst/>
          </a:prstGeom>
          <a:noFill/>
        </p:spPr>
        <p:txBody>
          <a:bodyPr wrap="none" rtlCol="0">
            <a:spAutoFit/>
          </a:bodyPr>
          <a:lstStyle/>
          <a:p>
            <a:r>
              <a:rPr lang="en-US" altLang="zh-CN" dirty="0" smtClean="0"/>
              <a:t>L1 gradient:</a:t>
            </a:r>
            <a:endParaRPr lang="zh-CN" altLang="en-US" dirty="0"/>
          </a:p>
        </p:txBody>
      </p:sp>
      <p:pic>
        <p:nvPicPr>
          <p:cNvPr id="10" name="图片 9"/>
          <p:cNvPicPr/>
          <p:nvPr/>
        </p:nvPicPr>
        <p:blipFill>
          <a:blip r:embed="rId4"/>
          <a:stretch>
            <a:fillRect/>
          </a:stretch>
        </p:blipFill>
        <p:spPr>
          <a:xfrm>
            <a:off x="6328569" y="4962446"/>
            <a:ext cx="5142994" cy="1743154"/>
          </a:xfrm>
          <a:prstGeom prst="rect">
            <a:avLst/>
          </a:prstGeom>
        </p:spPr>
      </p:pic>
    </p:spTree>
    <p:extLst>
      <p:ext uri="{BB962C8B-B14F-4D97-AF65-F5344CB8AC3E}">
        <p14:creationId xmlns:p14="http://schemas.microsoft.com/office/powerpoint/2010/main" val="41325335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870</Words>
  <Application>Microsoft Office PowerPoint</Application>
  <PresentationFormat>宽屏</PresentationFormat>
  <Paragraphs>59</Paragraphs>
  <Slides>12</Slides>
  <Notes>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等线</vt:lpstr>
      <vt:lpstr>等线 Light</vt:lpstr>
      <vt:lpstr>Arial</vt:lpstr>
      <vt:lpstr>Cambria Math</vt:lpstr>
      <vt:lpstr>Office 主题​​</vt:lpstr>
      <vt:lpstr>Better Captioning with Sequence-Level Exploration</vt:lpstr>
      <vt:lpstr>Problems</vt:lpstr>
      <vt:lpstr>Limitations</vt:lpstr>
      <vt:lpstr>Limitations</vt:lpstr>
      <vt:lpstr>Limitations</vt:lpstr>
      <vt:lpstr>Limitations</vt:lpstr>
      <vt:lpstr>Limitations</vt:lpstr>
      <vt:lpstr>Solution</vt:lpstr>
      <vt:lpstr>Solution</vt:lpstr>
      <vt:lpstr>Solution</vt:lpstr>
      <vt:lpstr>Results</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Better Captioning with Sequence-Level Exploration</dc:title>
  <dc:creator>李彤</dc:creator>
  <cp:lastModifiedBy>李彤</cp:lastModifiedBy>
  <cp:revision>88</cp:revision>
  <dcterms:created xsi:type="dcterms:W3CDTF">2020-04-18T02:55:04Z</dcterms:created>
  <dcterms:modified xsi:type="dcterms:W3CDTF">2020-05-24T15:08:35Z</dcterms:modified>
</cp:coreProperties>
</file>