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8" r:id="rId3"/>
    <p:sldId id="279" r:id="rId4"/>
    <p:sldId id="280" r:id="rId5"/>
    <p:sldId id="285" r:id="rId6"/>
    <p:sldId id="284" r:id="rId7"/>
    <p:sldId id="286" r:id="rId8"/>
    <p:sldId id="287" r:id="rId9"/>
    <p:sldId id="277" r:id="rId10"/>
    <p:sldId id="288" r:id="rId11"/>
    <p:sldId id="289" r:id="rId12"/>
    <p:sldId id="290" r:id="rId13"/>
    <p:sldId id="291"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91379" autoAdjust="0"/>
  </p:normalViewPr>
  <p:slideViewPr>
    <p:cSldViewPr snapToGrid="0">
      <p:cViewPr varScale="1">
        <p:scale>
          <a:sx n="104" d="100"/>
          <a:sy n="104" d="100"/>
        </p:scale>
        <p:origin x="88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B4CFCD-A913-45F7-861F-C01897F7FB27}" type="datetimeFigureOut">
              <a:rPr lang="zh-CN" altLang="en-US" smtClean="0"/>
              <a:t>2021/4/12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9038B3-BB44-462A-976A-966BB6A3219F}" type="slidenum">
              <a:rPr lang="zh-CN" altLang="en-US" smtClean="0"/>
              <a:t>‹#›</a:t>
            </a:fld>
            <a:endParaRPr lang="zh-CN" altLang="en-US"/>
          </a:p>
        </p:txBody>
      </p:sp>
    </p:spTree>
    <p:extLst>
      <p:ext uri="{BB962C8B-B14F-4D97-AF65-F5344CB8AC3E}">
        <p14:creationId xmlns:p14="http://schemas.microsoft.com/office/powerpoint/2010/main" val="3338867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连续的视频帧不是独立的，并不是只提供唯一的信息，而之前的方法通过合并（上图</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）或者丢弃（</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）连续帧来编码整个视频，并且在之后的解码过程中一直使用相同的视频特征。作者提出了</a:t>
            </a:r>
            <a:r>
              <a:rPr lang="en-US" altLang="zh-CN" sz="1200" kern="1200" dirty="0" smtClean="0">
                <a:solidFill>
                  <a:schemeClr val="tx1"/>
                </a:solidFill>
                <a:effectLst/>
                <a:latin typeface="+mn-lt"/>
                <a:ea typeface="+mn-ea"/>
                <a:cs typeface="+mn-cs"/>
              </a:rPr>
              <a:t>Semantic Grouping Network (SGN)</a:t>
            </a:r>
            <a:r>
              <a:rPr lang="zh-CN" altLang="zh-CN" sz="1200" kern="1200" dirty="0" smtClean="0">
                <a:solidFill>
                  <a:schemeClr val="tx1"/>
                </a:solidFill>
                <a:effectLst/>
                <a:latin typeface="+mn-lt"/>
                <a:ea typeface="+mn-ea"/>
                <a:cs typeface="+mn-cs"/>
              </a:rPr>
              <a:t>网络（</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），在解码过程中可以动态的捕获已经生成的部分描述中的最具辨别性的短语，并将这些短语和相关的视频帧进行关联，组成语义组，从而对视频进行编码，因此在解码过程中视频是根据已生成描述来自适应</a:t>
            </a:r>
            <a:r>
              <a:rPr lang="zh-CN" altLang="en-US" sz="1200" kern="1200" dirty="0" smtClean="0">
                <a:solidFill>
                  <a:schemeClr val="tx1"/>
                </a:solidFill>
                <a:effectLst/>
                <a:latin typeface="+mn-lt"/>
                <a:ea typeface="+mn-ea"/>
                <a:cs typeface="+mn-cs"/>
              </a:rPr>
              <a:t>更新</a:t>
            </a:r>
            <a:r>
              <a:rPr lang="zh-CN" altLang="zh-CN" sz="1200" kern="1200" dirty="0" smtClean="0">
                <a:solidFill>
                  <a:schemeClr val="tx1"/>
                </a:solidFill>
                <a:effectLst/>
                <a:latin typeface="+mn-lt"/>
                <a:ea typeface="+mn-ea"/>
                <a:cs typeface="+mn-cs"/>
              </a:rPr>
              <a:t>的，可以更好地利用上下文，详细过程如下图所示：</a:t>
            </a:r>
          </a:p>
        </p:txBody>
      </p:sp>
      <p:sp>
        <p:nvSpPr>
          <p:cNvPr id="4" name="灯片编号占位符 3"/>
          <p:cNvSpPr>
            <a:spLocks noGrp="1"/>
          </p:cNvSpPr>
          <p:nvPr>
            <p:ph type="sldNum" sz="quarter" idx="10"/>
          </p:nvPr>
        </p:nvSpPr>
        <p:spPr/>
        <p:txBody>
          <a:bodyPr/>
          <a:lstStyle/>
          <a:p>
            <a:fld id="{2B9038B3-BB44-462A-976A-966BB6A3219F}" type="slidenum">
              <a:rPr lang="zh-CN" altLang="en-US" smtClean="0"/>
              <a:t>2</a:t>
            </a:fld>
            <a:endParaRPr lang="zh-CN" altLang="en-US"/>
          </a:p>
        </p:txBody>
      </p:sp>
    </p:spTree>
    <p:extLst>
      <p:ext uri="{BB962C8B-B14F-4D97-AF65-F5344CB8AC3E}">
        <p14:creationId xmlns:p14="http://schemas.microsoft.com/office/powerpoint/2010/main" val="2670356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Transformer</a:t>
            </a:r>
            <a:r>
              <a:rPr lang="zh-CN" altLang="en-US" dirty="0" smtClean="0"/>
              <a:t>也会利用之前生成的描述对视频帧特征进行注意力融合，但是并不会显示地进行语义分组，更像是一种隐式的、暴力的利用、融合方式。</a:t>
            </a:r>
            <a:endParaRPr lang="zh-CN" altLang="en-US" dirty="0"/>
          </a:p>
        </p:txBody>
      </p:sp>
      <p:sp>
        <p:nvSpPr>
          <p:cNvPr id="4" name="灯片编号占位符 3"/>
          <p:cNvSpPr>
            <a:spLocks noGrp="1"/>
          </p:cNvSpPr>
          <p:nvPr>
            <p:ph type="sldNum" sz="quarter" idx="10"/>
          </p:nvPr>
        </p:nvSpPr>
        <p:spPr/>
        <p:txBody>
          <a:bodyPr/>
          <a:lstStyle/>
          <a:p>
            <a:fld id="{2B9038B3-BB44-462A-976A-966BB6A3219F}" type="slidenum">
              <a:rPr lang="zh-CN" altLang="en-US" smtClean="0"/>
              <a:t>3</a:t>
            </a:fld>
            <a:endParaRPr lang="zh-CN" altLang="en-US"/>
          </a:p>
        </p:txBody>
      </p:sp>
    </p:spTree>
    <p:extLst>
      <p:ext uri="{BB962C8B-B14F-4D97-AF65-F5344CB8AC3E}">
        <p14:creationId xmlns:p14="http://schemas.microsoft.com/office/powerpoint/2010/main" val="2990729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Visual Encoder</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通过预训练的</a:t>
            </a:r>
            <a:r>
              <a:rPr lang="en-US" altLang="zh-CN" sz="1200" kern="1200" dirty="0" smtClean="0">
                <a:solidFill>
                  <a:schemeClr val="tx1"/>
                </a:solidFill>
                <a:effectLst/>
                <a:latin typeface="+mn-lt"/>
                <a:ea typeface="+mn-ea"/>
                <a:cs typeface="+mn-cs"/>
              </a:rPr>
              <a:t>2D</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3D</a:t>
            </a:r>
            <a:r>
              <a:rPr lang="zh-CN" altLang="zh-CN" sz="1200" kern="1200" dirty="0" smtClean="0">
                <a:solidFill>
                  <a:schemeClr val="tx1"/>
                </a:solidFill>
                <a:effectLst/>
                <a:latin typeface="+mn-lt"/>
                <a:ea typeface="+mn-ea"/>
                <a:cs typeface="+mn-cs"/>
              </a:rPr>
              <a:t>网络对视频帧进行编码，并将两种特征连接起来作为最终的视频帧特征。</a:t>
            </a:r>
          </a:p>
        </p:txBody>
      </p:sp>
      <p:sp>
        <p:nvSpPr>
          <p:cNvPr id="4" name="灯片编号占位符 3"/>
          <p:cNvSpPr>
            <a:spLocks noGrp="1"/>
          </p:cNvSpPr>
          <p:nvPr>
            <p:ph type="sldNum" sz="quarter" idx="10"/>
          </p:nvPr>
        </p:nvSpPr>
        <p:spPr/>
        <p:txBody>
          <a:bodyPr/>
          <a:lstStyle/>
          <a:p>
            <a:fld id="{2B9038B3-BB44-462A-976A-966BB6A3219F}" type="slidenum">
              <a:rPr lang="zh-CN" altLang="en-US" smtClean="0"/>
              <a:t>4</a:t>
            </a:fld>
            <a:endParaRPr lang="zh-CN" altLang="en-US"/>
          </a:p>
        </p:txBody>
      </p:sp>
    </p:spTree>
    <p:extLst>
      <p:ext uri="{BB962C8B-B14F-4D97-AF65-F5344CB8AC3E}">
        <p14:creationId xmlns:p14="http://schemas.microsoft.com/office/powerpoint/2010/main" val="3070151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Phrase Encoder</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在识别相关视频帧时，短语比单词更合适。因为有些单词（比如“</a:t>
            </a:r>
            <a:r>
              <a:rPr lang="en-US" altLang="zh-CN" sz="1200" kern="1200" dirty="0" smtClean="0">
                <a:solidFill>
                  <a:schemeClr val="tx1"/>
                </a:solidFill>
                <a:effectLst/>
                <a:latin typeface="+mn-lt"/>
                <a:ea typeface="+mn-ea"/>
                <a:cs typeface="+mn-cs"/>
              </a:rPr>
              <a:t>is</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the</a:t>
            </a:r>
            <a:r>
              <a:rPr lang="zh-CN" altLang="zh-CN" sz="1200" kern="1200" dirty="0" smtClean="0">
                <a:solidFill>
                  <a:schemeClr val="tx1"/>
                </a:solidFill>
                <a:effectLst/>
                <a:latin typeface="+mn-lt"/>
                <a:ea typeface="+mn-ea"/>
                <a:cs typeface="+mn-cs"/>
              </a:rPr>
              <a:t>”）单独来说并没有实际意义，并且有些单词并不足以定位视频帧，比如“戴眼镜的男人”比单独的“男人”或者“眼睛”更明确。</a:t>
            </a:r>
          </a:p>
          <a:p>
            <a:r>
              <a:rPr lang="zh-CN" altLang="zh-CN" sz="1200" kern="1200" dirty="0" smtClean="0">
                <a:solidFill>
                  <a:schemeClr val="tx1"/>
                </a:solidFill>
                <a:effectLst/>
                <a:latin typeface="+mn-lt"/>
                <a:ea typeface="+mn-ea"/>
                <a:cs typeface="+mn-cs"/>
              </a:rPr>
              <a:t>要从已生成的描述中构建短语，重要的是建模单词之间的依赖项以及看它们是如何相关的。</a:t>
            </a:r>
            <a:r>
              <a:rPr lang="en-US" altLang="zh-CN" sz="1200" kern="1200" dirty="0" smtClean="0">
                <a:solidFill>
                  <a:schemeClr val="tx1"/>
                </a:solidFill>
                <a:effectLst/>
                <a:latin typeface="+mn-lt"/>
                <a:ea typeface="+mn-ea"/>
                <a:cs typeface="+mn-cs"/>
              </a:rPr>
              <a:t>Phrase Encoder</a:t>
            </a:r>
            <a:r>
              <a:rPr lang="zh-CN" altLang="zh-CN" sz="1200" kern="1200" dirty="0" smtClean="0">
                <a:solidFill>
                  <a:schemeClr val="tx1"/>
                </a:solidFill>
                <a:effectLst/>
                <a:latin typeface="+mn-lt"/>
                <a:ea typeface="+mn-ea"/>
                <a:cs typeface="+mn-cs"/>
              </a:rPr>
              <a:t>采用注意力机制通过已生成</a:t>
            </a:r>
            <a:r>
              <a:rPr lang="en-US" altLang="zh-CN" sz="1200" kern="1200" dirty="0" smtClean="0">
                <a:solidFill>
                  <a:schemeClr val="tx1"/>
                </a:solidFill>
                <a:effectLst/>
                <a:latin typeface="+mn-lt"/>
                <a:ea typeface="+mn-ea"/>
                <a:cs typeface="+mn-cs"/>
              </a:rPr>
              <a:t>t-1</a:t>
            </a:r>
            <a:r>
              <a:rPr lang="zh-CN" altLang="zh-CN" sz="1200" kern="1200" dirty="0" smtClean="0">
                <a:solidFill>
                  <a:schemeClr val="tx1"/>
                </a:solidFill>
                <a:effectLst/>
                <a:latin typeface="+mn-lt"/>
                <a:ea typeface="+mn-ea"/>
                <a:cs typeface="+mn-cs"/>
              </a:rPr>
              <a:t>个单词</a:t>
            </a:r>
            <a:r>
              <a:rPr lang="en-US" altLang="zh-CN" sz="1200" kern="1200" dirty="0" smtClean="0">
                <a:solidFill>
                  <a:schemeClr val="tx1"/>
                </a:solidFill>
                <a:effectLst/>
                <a:latin typeface="+mn-lt"/>
                <a:ea typeface="+mn-ea"/>
                <a:cs typeface="+mn-cs"/>
              </a:rPr>
              <a:t>W</a:t>
            </a:r>
            <a:r>
              <a:rPr lang="zh-CN" altLang="zh-CN" sz="1200" kern="1200" dirty="0" smtClean="0">
                <a:solidFill>
                  <a:schemeClr val="tx1"/>
                </a:solidFill>
                <a:effectLst/>
                <a:latin typeface="+mn-lt"/>
                <a:ea typeface="+mn-ea"/>
                <a:cs typeface="+mn-cs"/>
              </a:rPr>
              <a:t>来构造</a:t>
            </a:r>
            <a:r>
              <a:rPr lang="en-US" altLang="zh-CN" sz="1200" kern="1200" dirty="0" smtClean="0">
                <a:solidFill>
                  <a:schemeClr val="tx1"/>
                </a:solidFill>
                <a:effectLst/>
                <a:latin typeface="+mn-lt"/>
                <a:ea typeface="+mn-ea"/>
                <a:cs typeface="+mn-cs"/>
              </a:rPr>
              <a:t>t-1</a:t>
            </a:r>
            <a:r>
              <a:rPr lang="zh-CN" altLang="zh-CN" sz="1200" kern="1200" dirty="0" smtClean="0">
                <a:solidFill>
                  <a:schemeClr val="tx1"/>
                </a:solidFill>
                <a:effectLst/>
                <a:latin typeface="+mn-lt"/>
                <a:ea typeface="+mn-ea"/>
                <a:cs typeface="+mn-cs"/>
              </a:rPr>
              <a:t>个短语表示</a:t>
            </a:r>
            <a:r>
              <a:rPr lang="en-US" altLang="zh-CN" sz="1200" kern="1200" dirty="0" smtClean="0">
                <a:solidFill>
                  <a:schemeClr val="tx1"/>
                </a:solidFill>
                <a:effectLst/>
                <a:latin typeface="+mn-lt"/>
                <a:ea typeface="+mn-ea"/>
                <a:cs typeface="+mn-cs"/>
              </a:rPr>
              <a:t>P</a:t>
            </a:r>
            <a:r>
              <a:rPr lang="zh-CN" altLang="zh-CN" sz="1200" kern="1200" dirty="0" smtClean="0">
                <a:solidFill>
                  <a:schemeClr val="tx1"/>
                </a:solidFill>
                <a:effectLst/>
                <a:latin typeface="+mn-lt"/>
                <a:ea typeface="+mn-ea"/>
                <a:cs typeface="+mn-cs"/>
              </a:rPr>
              <a:t>和注意力矩阵</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a:t>
            </a:r>
          </a:p>
          <a:p>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B9038B3-BB44-462A-976A-966BB6A3219F}" type="slidenum">
              <a:rPr lang="zh-CN" altLang="en-US" smtClean="0"/>
              <a:t>5</a:t>
            </a:fld>
            <a:endParaRPr lang="zh-CN" altLang="en-US"/>
          </a:p>
        </p:txBody>
      </p:sp>
    </p:spTree>
    <p:extLst>
      <p:ext uri="{BB962C8B-B14F-4D97-AF65-F5344CB8AC3E}">
        <p14:creationId xmlns:p14="http://schemas.microsoft.com/office/powerpoint/2010/main" val="3907317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Semantic Grouping</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Phrase Encoder</a:t>
            </a:r>
            <a:r>
              <a:rPr lang="zh-CN" altLang="zh-CN" sz="1200" kern="1200" dirty="0" smtClean="0">
                <a:solidFill>
                  <a:schemeClr val="tx1"/>
                </a:solidFill>
                <a:effectLst/>
                <a:latin typeface="+mn-lt"/>
                <a:ea typeface="+mn-ea"/>
                <a:cs typeface="+mn-cs"/>
              </a:rPr>
              <a:t>生成候选短语数量和单词数（</a:t>
            </a:r>
            <a:r>
              <a:rPr lang="en-US" altLang="zh-CN" sz="1200" kern="1200" dirty="0" smtClean="0">
                <a:solidFill>
                  <a:schemeClr val="tx1"/>
                </a:solidFill>
                <a:effectLst/>
                <a:latin typeface="+mn-lt"/>
                <a:ea typeface="+mn-ea"/>
                <a:cs typeface="+mn-cs"/>
              </a:rPr>
              <a:t>t-1</a:t>
            </a:r>
            <a:r>
              <a:rPr lang="zh-CN" altLang="zh-CN" sz="1200" kern="1200" dirty="0" smtClean="0">
                <a:solidFill>
                  <a:schemeClr val="tx1"/>
                </a:solidFill>
                <a:effectLst/>
                <a:latin typeface="+mn-lt"/>
                <a:ea typeface="+mn-ea"/>
                <a:cs typeface="+mn-cs"/>
              </a:rPr>
              <a:t>）相同，而其中许多短语非常相似，所以需要使用</a:t>
            </a:r>
            <a:r>
              <a:rPr lang="en-US" altLang="zh-CN" sz="1200" kern="1200" dirty="0" smtClean="0">
                <a:solidFill>
                  <a:schemeClr val="tx1"/>
                </a:solidFill>
                <a:effectLst/>
                <a:latin typeface="+mn-lt"/>
                <a:ea typeface="+mn-ea"/>
                <a:cs typeface="+mn-cs"/>
              </a:rPr>
              <a:t>Phrase Suppressor</a:t>
            </a:r>
            <a:r>
              <a:rPr lang="zh-CN" altLang="zh-CN" sz="1200" kern="1200" dirty="0" smtClean="0">
                <a:solidFill>
                  <a:schemeClr val="tx1"/>
                </a:solidFill>
                <a:effectLst/>
                <a:latin typeface="+mn-lt"/>
                <a:ea typeface="+mn-ea"/>
                <a:cs typeface="+mn-cs"/>
              </a:rPr>
              <a:t>进行过滤，得到一组独特的短语，再使用</a:t>
            </a:r>
            <a:r>
              <a:rPr lang="en-US" altLang="zh-CN" sz="1200" kern="1200" dirty="0" smtClean="0">
                <a:solidFill>
                  <a:schemeClr val="tx1"/>
                </a:solidFill>
                <a:effectLst/>
                <a:latin typeface="+mn-lt"/>
                <a:ea typeface="+mn-ea"/>
                <a:cs typeface="+mn-cs"/>
              </a:rPr>
              <a:t>Semantic Aligner</a:t>
            </a:r>
            <a:r>
              <a:rPr lang="zh-CN" altLang="zh-CN" sz="1200" kern="1200" dirty="0" smtClean="0">
                <a:solidFill>
                  <a:schemeClr val="tx1"/>
                </a:solidFill>
                <a:effectLst/>
                <a:latin typeface="+mn-lt"/>
                <a:ea typeface="+mn-ea"/>
                <a:cs typeface="+mn-cs"/>
              </a:rPr>
              <a:t>将短语和视频帧进行对齐。</a:t>
            </a:r>
          </a:p>
          <a:p>
            <a:r>
              <a:rPr lang="en-US" altLang="zh-CN" sz="1200" b="1" kern="1200" dirty="0" smtClean="0">
                <a:solidFill>
                  <a:schemeClr val="tx1"/>
                </a:solidFill>
                <a:effectLst/>
                <a:latin typeface="+mn-lt"/>
                <a:ea typeface="+mn-ea"/>
                <a:cs typeface="+mn-cs"/>
              </a:rPr>
              <a:t>Phrase Suppressor</a:t>
            </a:r>
            <a:r>
              <a:rPr lang="zh-CN" altLang="zh-CN" sz="1200" kern="1200" dirty="0" smtClean="0">
                <a:solidFill>
                  <a:schemeClr val="tx1"/>
                </a:solidFill>
                <a:effectLst/>
                <a:latin typeface="+mn-lt"/>
                <a:ea typeface="+mn-ea"/>
                <a:cs typeface="+mn-cs"/>
              </a:rPr>
              <a:t>：通过注意力矩阵</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的外积来测量两个短语的相似性，如果外积大于阈值则认为两个短语是相似的，并将其中和其他所有短语更相似的短语丢弃，保留另一个短语：</a:t>
            </a:r>
          </a:p>
          <a:p>
            <a:r>
              <a:rPr lang="en-US" altLang="zh-CN" sz="1200" b="1" kern="1200" dirty="0" smtClean="0">
                <a:solidFill>
                  <a:schemeClr val="tx1"/>
                </a:solidFill>
                <a:effectLst/>
                <a:latin typeface="+mn-lt"/>
                <a:ea typeface="+mn-ea"/>
                <a:cs typeface="+mn-cs"/>
              </a:rPr>
              <a:t>Semantic Aligner</a:t>
            </a:r>
            <a:r>
              <a:rPr lang="zh-CN" altLang="zh-CN" sz="1200" kern="1200" dirty="0" smtClean="0">
                <a:solidFill>
                  <a:schemeClr val="tx1"/>
                </a:solidFill>
                <a:effectLst/>
                <a:latin typeface="+mn-lt"/>
                <a:ea typeface="+mn-ea"/>
                <a:cs typeface="+mn-cs"/>
              </a:rPr>
              <a:t>：首先计算每个短语和每个视频帧特征的相关性得分（通过</a:t>
            </a:r>
            <a:r>
              <a:rPr lang="en-US" altLang="zh-CN" sz="1200" kern="1200" dirty="0" err="1" smtClean="0">
                <a:solidFill>
                  <a:schemeClr val="tx1"/>
                </a:solidFill>
                <a:effectLst/>
                <a:latin typeface="+mn-lt"/>
                <a:ea typeface="+mn-ea"/>
                <a:cs typeface="+mn-cs"/>
              </a:rPr>
              <a:t>softmax</a:t>
            </a:r>
            <a:r>
              <a:rPr lang="zh-CN" altLang="zh-CN" sz="1200" kern="1200" dirty="0" smtClean="0">
                <a:solidFill>
                  <a:schemeClr val="tx1"/>
                </a:solidFill>
                <a:effectLst/>
                <a:latin typeface="+mn-lt"/>
                <a:ea typeface="+mn-ea"/>
                <a:cs typeface="+mn-cs"/>
              </a:rPr>
              <a:t>进行归一化），然后对视频帧特征进行融合，得到和短语对齐的视频特征，最后将短语特征和对齐的视频特征进行连接得到语义组：</a:t>
            </a:r>
          </a:p>
        </p:txBody>
      </p:sp>
      <p:sp>
        <p:nvSpPr>
          <p:cNvPr id="4" name="灯片编号占位符 3"/>
          <p:cNvSpPr>
            <a:spLocks noGrp="1"/>
          </p:cNvSpPr>
          <p:nvPr>
            <p:ph type="sldNum" sz="quarter" idx="10"/>
          </p:nvPr>
        </p:nvSpPr>
        <p:spPr/>
        <p:txBody>
          <a:bodyPr/>
          <a:lstStyle/>
          <a:p>
            <a:fld id="{2B9038B3-BB44-462A-976A-966BB6A3219F}" type="slidenum">
              <a:rPr lang="zh-CN" altLang="en-US" smtClean="0"/>
              <a:t>6</a:t>
            </a:fld>
            <a:endParaRPr lang="zh-CN" altLang="en-US"/>
          </a:p>
        </p:txBody>
      </p:sp>
    </p:spTree>
    <p:extLst>
      <p:ext uri="{BB962C8B-B14F-4D97-AF65-F5344CB8AC3E}">
        <p14:creationId xmlns:p14="http://schemas.microsoft.com/office/powerpoint/2010/main" val="2011883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Decoder</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对语义组信息进行注意力加权求和用于生成下一个单词：</a:t>
            </a:r>
          </a:p>
        </p:txBody>
      </p:sp>
      <p:sp>
        <p:nvSpPr>
          <p:cNvPr id="4" name="灯片编号占位符 3"/>
          <p:cNvSpPr>
            <a:spLocks noGrp="1"/>
          </p:cNvSpPr>
          <p:nvPr>
            <p:ph type="sldNum" sz="quarter" idx="10"/>
          </p:nvPr>
        </p:nvSpPr>
        <p:spPr/>
        <p:txBody>
          <a:bodyPr/>
          <a:lstStyle/>
          <a:p>
            <a:fld id="{2B9038B3-BB44-462A-976A-966BB6A3219F}" type="slidenum">
              <a:rPr lang="zh-CN" altLang="en-US" smtClean="0"/>
              <a:t>7</a:t>
            </a:fld>
            <a:endParaRPr lang="zh-CN" altLang="en-US"/>
          </a:p>
        </p:txBody>
      </p:sp>
    </p:spTree>
    <p:extLst>
      <p:ext uri="{BB962C8B-B14F-4D97-AF65-F5344CB8AC3E}">
        <p14:creationId xmlns:p14="http://schemas.microsoft.com/office/powerpoint/2010/main" val="2760649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问题？</a:t>
            </a: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B9038B3-BB44-462A-976A-966BB6A3219F}" type="slidenum">
              <a:rPr lang="zh-CN" altLang="en-US" smtClean="0"/>
              <a:t>8</a:t>
            </a:fld>
            <a:endParaRPr lang="zh-CN" altLang="en-US"/>
          </a:p>
        </p:txBody>
      </p:sp>
    </p:spTree>
    <p:extLst>
      <p:ext uri="{BB962C8B-B14F-4D97-AF65-F5344CB8AC3E}">
        <p14:creationId xmlns:p14="http://schemas.microsoft.com/office/powerpoint/2010/main" val="186163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除了交叉熵</a:t>
            </a:r>
            <a:r>
              <a:rPr lang="en-US" altLang="zh-CN" sz="1200" kern="1200" dirty="0" smtClean="0">
                <a:solidFill>
                  <a:schemeClr val="tx1"/>
                </a:solidFill>
                <a:effectLst/>
                <a:latin typeface="+mn-lt"/>
                <a:ea typeface="+mn-ea"/>
                <a:cs typeface="+mn-cs"/>
              </a:rPr>
              <a:t>loss</a:t>
            </a:r>
            <a:r>
              <a:rPr lang="zh-CN" altLang="zh-CN" sz="1200" kern="1200" dirty="0" smtClean="0">
                <a:solidFill>
                  <a:schemeClr val="tx1"/>
                </a:solidFill>
                <a:effectLst/>
                <a:latin typeface="+mn-lt"/>
                <a:ea typeface="+mn-ea"/>
                <a:cs typeface="+mn-cs"/>
              </a:rPr>
              <a:t>，还提出了对比注意力（</a:t>
            </a:r>
            <a:r>
              <a:rPr lang="en-US" altLang="zh-CN" sz="1200" kern="1200" dirty="0" smtClean="0">
                <a:solidFill>
                  <a:schemeClr val="tx1"/>
                </a:solidFill>
                <a:effectLst/>
                <a:latin typeface="+mn-lt"/>
                <a:ea typeface="+mn-ea"/>
                <a:cs typeface="+mn-cs"/>
              </a:rPr>
              <a:t>CA</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loss</a:t>
            </a:r>
            <a:r>
              <a:rPr lang="zh-CN" altLang="zh-CN" sz="1200" kern="1200" dirty="0" smtClean="0">
                <a:solidFill>
                  <a:schemeClr val="tx1"/>
                </a:solidFill>
                <a:effectLst/>
                <a:latin typeface="+mn-lt"/>
                <a:ea typeface="+mn-ea"/>
                <a:cs typeface="+mn-cs"/>
              </a:rPr>
              <a:t>，用于短语和视频帧的准确对齐。首先采样一个负视频（其描述与输入视频除了“</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the</a:t>
            </a:r>
            <a:r>
              <a:rPr lang="zh-CN" altLang="zh-CN" sz="1200" kern="1200" dirty="0" smtClean="0">
                <a:solidFill>
                  <a:schemeClr val="tx1"/>
                </a:solidFill>
                <a:effectLst/>
                <a:latin typeface="+mn-lt"/>
                <a:ea typeface="+mn-ea"/>
                <a:cs typeface="+mn-cs"/>
              </a:rPr>
              <a:t>”等停用词之外不包含相同单词），然后在计算相关性得分时，对正负相关性得分进行</a:t>
            </a:r>
            <a:r>
              <a:rPr lang="en-US" altLang="zh-CN" sz="1200" kern="1200" dirty="0" err="1" smtClean="0">
                <a:solidFill>
                  <a:schemeClr val="tx1"/>
                </a:solidFill>
                <a:effectLst/>
                <a:latin typeface="+mn-lt"/>
                <a:ea typeface="+mn-ea"/>
                <a:cs typeface="+mn-cs"/>
              </a:rPr>
              <a:t>softmax</a:t>
            </a:r>
            <a:r>
              <a:rPr lang="zh-CN" altLang="zh-CN" sz="1200" kern="1200" dirty="0" smtClean="0">
                <a:solidFill>
                  <a:schemeClr val="tx1"/>
                </a:solidFill>
                <a:effectLst/>
                <a:latin typeface="+mn-lt"/>
                <a:ea typeface="+mn-ea"/>
                <a:cs typeface="+mn-cs"/>
              </a:rPr>
              <a:t>归一化得到，最后提高正相关性得分，使模型学会更关注和短语相关的视频帧：</a:t>
            </a:r>
          </a:p>
        </p:txBody>
      </p:sp>
      <p:sp>
        <p:nvSpPr>
          <p:cNvPr id="4" name="灯片编号占位符 3"/>
          <p:cNvSpPr>
            <a:spLocks noGrp="1"/>
          </p:cNvSpPr>
          <p:nvPr>
            <p:ph type="sldNum" sz="quarter" idx="10"/>
          </p:nvPr>
        </p:nvSpPr>
        <p:spPr/>
        <p:txBody>
          <a:bodyPr/>
          <a:lstStyle/>
          <a:p>
            <a:fld id="{2B9038B3-BB44-462A-976A-966BB6A3219F}" type="slidenum">
              <a:rPr lang="zh-CN" altLang="en-US" smtClean="0"/>
              <a:t>9</a:t>
            </a:fld>
            <a:endParaRPr lang="zh-CN" altLang="en-US"/>
          </a:p>
        </p:txBody>
      </p:sp>
    </p:spTree>
    <p:extLst>
      <p:ext uri="{BB962C8B-B14F-4D97-AF65-F5344CB8AC3E}">
        <p14:creationId xmlns:p14="http://schemas.microsoft.com/office/powerpoint/2010/main" val="684780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D50A171-21EB-4976-A3E6-D057C1539D77}" type="datetimeFigureOut">
              <a:rPr lang="zh-CN" altLang="en-US" smtClean="0"/>
              <a:t>2021/4/12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1F2417-C8F6-4A67-AAEF-C9D522A64B76}" type="slidenum">
              <a:rPr lang="zh-CN" altLang="en-US" smtClean="0"/>
              <a:t>‹#›</a:t>
            </a:fld>
            <a:endParaRPr lang="zh-CN" altLang="en-US"/>
          </a:p>
        </p:txBody>
      </p:sp>
    </p:spTree>
    <p:extLst>
      <p:ext uri="{BB962C8B-B14F-4D97-AF65-F5344CB8AC3E}">
        <p14:creationId xmlns:p14="http://schemas.microsoft.com/office/powerpoint/2010/main" val="1334803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D50A171-21EB-4976-A3E6-D057C1539D77}" type="datetimeFigureOut">
              <a:rPr lang="zh-CN" altLang="en-US" smtClean="0"/>
              <a:t>2021/4/12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1F2417-C8F6-4A67-AAEF-C9D522A64B76}" type="slidenum">
              <a:rPr lang="zh-CN" altLang="en-US" smtClean="0"/>
              <a:t>‹#›</a:t>
            </a:fld>
            <a:endParaRPr lang="zh-CN" altLang="en-US"/>
          </a:p>
        </p:txBody>
      </p:sp>
    </p:spTree>
    <p:extLst>
      <p:ext uri="{BB962C8B-B14F-4D97-AF65-F5344CB8AC3E}">
        <p14:creationId xmlns:p14="http://schemas.microsoft.com/office/powerpoint/2010/main" val="3342143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D50A171-21EB-4976-A3E6-D057C1539D77}" type="datetimeFigureOut">
              <a:rPr lang="zh-CN" altLang="en-US" smtClean="0"/>
              <a:t>2021/4/12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1F2417-C8F6-4A67-AAEF-C9D522A64B76}" type="slidenum">
              <a:rPr lang="zh-CN" altLang="en-US" smtClean="0"/>
              <a:t>‹#›</a:t>
            </a:fld>
            <a:endParaRPr lang="zh-CN" altLang="en-US"/>
          </a:p>
        </p:txBody>
      </p:sp>
    </p:spTree>
    <p:extLst>
      <p:ext uri="{BB962C8B-B14F-4D97-AF65-F5344CB8AC3E}">
        <p14:creationId xmlns:p14="http://schemas.microsoft.com/office/powerpoint/2010/main" val="1158955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D50A171-21EB-4976-A3E6-D057C1539D77}" type="datetimeFigureOut">
              <a:rPr lang="zh-CN" altLang="en-US" smtClean="0"/>
              <a:t>2021/4/12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1F2417-C8F6-4A67-AAEF-C9D522A64B76}" type="slidenum">
              <a:rPr lang="zh-CN" altLang="en-US" smtClean="0"/>
              <a:t>‹#›</a:t>
            </a:fld>
            <a:endParaRPr lang="zh-CN" altLang="en-US"/>
          </a:p>
        </p:txBody>
      </p:sp>
    </p:spTree>
    <p:extLst>
      <p:ext uri="{BB962C8B-B14F-4D97-AF65-F5344CB8AC3E}">
        <p14:creationId xmlns:p14="http://schemas.microsoft.com/office/powerpoint/2010/main" val="4079418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9D50A171-21EB-4976-A3E6-D057C1539D77}" type="datetimeFigureOut">
              <a:rPr lang="zh-CN" altLang="en-US" smtClean="0"/>
              <a:t>2021/4/12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1F2417-C8F6-4A67-AAEF-C9D522A64B76}" type="slidenum">
              <a:rPr lang="zh-CN" altLang="en-US" smtClean="0"/>
              <a:t>‹#›</a:t>
            </a:fld>
            <a:endParaRPr lang="zh-CN" altLang="en-US"/>
          </a:p>
        </p:txBody>
      </p:sp>
    </p:spTree>
    <p:extLst>
      <p:ext uri="{BB962C8B-B14F-4D97-AF65-F5344CB8AC3E}">
        <p14:creationId xmlns:p14="http://schemas.microsoft.com/office/powerpoint/2010/main" val="1964719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D50A171-21EB-4976-A3E6-D057C1539D77}" type="datetimeFigureOut">
              <a:rPr lang="zh-CN" altLang="en-US" smtClean="0"/>
              <a:t>2021/4/12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1F2417-C8F6-4A67-AAEF-C9D522A64B76}" type="slidenum">
              <a:rPr lang="zh-CN" altLang="en-US" smtClean="0"/>
              <a:t>‹#›</a:t>
            </a:fld>
            <a:endParaRPr lang="zh-CN" altLang="en-US"/>
          </a:p>
        </p:txBody>
      </p:sp>
    </p:spTree>
    <p:extLst>
      <p:ext uri="{BB962C8B-B14F-4D97-AF65-F5344CB8AC3E}">
        <p14:creationId xmlns:p14="http://schemas.microsoft.com/office/powerpoint/2010/main" val="2293348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D50A171-21EB-4976-A3E6-D057C1539D77}" type="datetimeFigureOut">
              <a:rPr lang="zh-CN" altLang="en-US" smtClean="0"/>
              <a:t>2021/4/12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71F2417-C8F6-4A67-AAEF-C9D522A64B76}" type="slidenum">
              <a:rPr lang="zh-CN" altLang="en-US" smtClean="0"/>
              <a:t>‹#›</a:t>
            </a:fld>
            <a:endParaRPr lang="zh-CN" altLang="en-US"/>
          </a:p>
        </p:txBody>
      </p:sp>
    </p:spTree>
    <p:extLst>
      <p:ext uri="{BB962C8B-B14F-4D97-AF65-F5344CB8AC3E}">
        <p14:creationId xmlns:p14="http://schemas.microsoft.com/office/powerpoint/2010/main" val="3464618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D50A171-21EB-4976-A3E6-D057C1539D77}" type="datetimeFigureOut">
              <a:rPr lang="zh-CN" altLang="en-US" smtClean="0"/>
              <a:t>2021/4/12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71F2417-C8F6-4A67-AAEF-C9D522A64B76}" type="slidenum">
              <a:rPr lang="zh-CN" altLang="en-US" smtClean="0"/>
              <a:t>‹#›</a:t>
            </a:fld>
            <a:endParaRPr lang="zh-CN" altLang="en-US"/>
          </a:p>
        </p:txBody>
      </p:sp>
    </p:spTree>
    <p:extLst>
      <p:ext uri="{BB962C8B-B14F-4D97-AF65-F5344CB8AC3E}">
        <p14:creationId xmlns:p14="http://schemas.microsoft.com/office/powerpoint/2010/main" val="1578284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D50A171-21EB-4976-A3E6-D057C1539D77}" type="datetimeFigureOut">
              <a:rPr lang="zh-CN" altLang="en-US" smtClean="0"/>
              <a:t>2021/4/12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71F2417-C8F6-4A67-AAEF-C9D522A64B76}" type="slidenum">
              <a:rPr lang="zh-CN" altLang="en-US" smtClean="0"/>
              <a:t>‹#›</a:t>
            </a:fld>
            <a:endParaRPr lang="zh-CN" altLang="en-US"/>
          </a:p>
        </p:txBody>
      </p:sp>
    </p:spTree>
    <p:extLst>
      <p:ext uri="{BB962C8B-B14F-4D97-AF65-F5344CB8AC3E}">
        <p14:creationId xmlns:p14="http://schemas.microsoft.com/office/powerpoint/2010/main" val="2126292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D50A171-21EB-4976-A3E6-D057C1539D77}" type="datetimeFigureOut">
              <a:rPr lang="zh-CN" altLang="en-US" smtClean="0"/>
              <a:t>2021/4/12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1F2417-C8F6-4A67-AAEF-C9D522A64B76}" type="slidenum">
              <a:rPr lang="zh-CN" altLang="en-US" smtClean="0"/>
              <a:t>‹#›</a:t>
            </a:fld>
            <a:endParaRPr lang="zh-CN" altLang="en-US"/>
          </a:p>
        </p:txBody>
      </p:sp>
    </p:spTree>
    <p:extLst>
      <p:ext uri="{BB962C8B-B14F-4D97-AF65-F5344CB8AC3E}">
        <p14:creationId xmlns:p14="http://schemas.microsoft.com/office/powerpoint/2010/main" val="243309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D50A171-21EB-4976-A3E6-D057C1539D77}" type="datetimeFigureOut">
              <a:rPr lang="zh-CN" altLang="en-US" smtClean="0"/>
              <a:t>2021/4/12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1F2417-C8F6-4A67-AAEF-C9D522A64B76}" type="slidenum">
              <a:rPr lang="zh-CN" altLang="en-US" smtClean="0"/>
              <a:t>‹#›</a:t>
            </a:fld>
            <a:endParaRPr lang="zh-CN" altLang="en-US"/>
          </a:p>
        </p:txBody>
      </p:sp>
    </p:spTree>
    <p:extLst>
      <p:ext uri="{BB962C8B-B14F-4D97-AF65-F5344CB8AC3E}">
        <p14:creationId xmlns:p14="http://schemas.microsoft.com/office/powerpoint/2010/main" val="1897310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50A171-21EB-4976-A3E6-D057C1539D77}" type="datetimeFigureOut">
              <a:rPr lang="zh-CN" altLang="en-US" smtClean="0"/>
              <a:t>2021/4/12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1F2417-C8F6-4A67-AAEF-C9D522A64B76}" type="slidenum">
              <a:rPr lang="zh-CN" altLang="en-US" smtClean="0"/>
              <a:t>‹#›</a:t>
            </a:fld>
            <a:endParaRPr lang="zh-CN" altLang="en-US"/>
          </a:p>
        </p:txBody>
      </p:sp>
    </p:spTree>
    <p:extLst>
      <p:ext uri="{BB962C8B-B14F-4D97-AF65-F5344CB8AC3E}">
        <p14:creationId xmlns:p14="http://schemas.microsoft.com/office/powerpoint/2010/main" val="3580383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58518" y="1588800"/>
            <a:ext cx="10474960" cy="1884074"/>
          </a:xfrm>
        </p:spPr>
        <p:txBody>
          <a:bodyPr>
            <a:normAutofit/>
          </a:bodyPr>
          <a:lstStyle/>
          <a:p>
            <a:r>
              <a:rPr lang="en-US" altLang="zh-CN" b="1" dirty="0"/>
              <a:t>Semantic Grouping Network for Video Captioning</a:t>
            </a:r>
            <a:endParaRPr lang="zh-CN" altLang="en-US" dirty="0"/>
          </a:p>
        </p:txBody>
      </p:sp>
      <p:sp>
        <p:nvSpPr>
          <p:cNvPr id="3" name="副标题 2"/>
          <p:cNvSpPr>
            <a:spLocks noGrp="1"/>
          </p:cNvSpPr>
          <p:nvPr>
            <p:ph type="subTitle" idx="1"/>
          </p:nvPr>
        </p:nvSpPr>
        <p:spPr>
          <a:xfrm>
            <a:off x="1524000" y="3602038"/>
            <a:ext cx="9144000" cy="609744"/>
          </a:xfrm>
        </p:spPr>
        <p:txBody>
          <a:bodyPr>
            <a:normAutofit/>
          </a:bodyPr>
          <a:lstStyle/>
          <a:p>
            <a:r>
              <a:rPr lang="en-US" altLang="zh-CN" dirty="0" smtClean="0"/>
              <a:t>AAAI2021</a:t>
            </a:r>
            <a:endParaRPr lang="zh-CN" altLang="en-US" dirty="0"/>
          </a:p>
        </p:txBody>
      </p:sp>
      <p:pic>
        <p:nvPicPr>
          <p:cNvPr id="4" name="图片 3"/>
          <p:cNvPicPr>
            <a:picLocks noChangeAspect="1"/>
          </p:cNvPicPr>
          <p:nvPr/>
        </p:nvPicPr>
        <p:blipFill>
          <a:blip r:embed="rId2"/>
          <a:stretch>
            <a:fillRect/>
          </a:stretch>
        </p:blipFill>
        <p:spPr>
          <a:xfrm>
            <a:off x="1451041" y="4340946"/>
            <a:ext cx="9289915" cy="1006907"/>
          </a:xfrm>
          <a:prstGeom prst="rect">
            <a:avLst/>
          </a:prstGeom>
        </p:spPr>
      </p:pic>
    </p:spTree>
    <p:extLst>
      <p:ext uri="{BB962C8B-B14F-4D97-AF65-F5344CB8AC3E}">
        <p14:creationId xmlns:p14="http://schemas.microsoft.com/office/powerpoint/2010/main" val="41460434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t>Results</a:t>
            </a:r>
            <a:endParaRPr lang="zh-CN" altLang="en-US" dirty="0"/>
          </a:p>
        </p:txBody>
      </p:sp>
      <p:pic>
        <p:nvPicPr>
          <p:cNvPr id="4" name="内容占位符 3"/>
          <p:cNvPicPr>
            <a:picLocks noGrp="1" noChangeAspect="1"/>
          </p:cNvPicPr>
          <p:nvPr>
            <p:ph idx="1"/>
          </p:nvPr>
        </p:nvPicPr>
        <p:blipFill>
          <a:blip r:embed="rId2"/>
          <a:stretch>
            <a:fillRect/>
          </a:stretch>
        </p:blipFill>
        <p:spPr>
          <a:xfrm>
            <a:off x="1048836" y="1208618"/>
            <a:ext cx="10094327" cy="5649382"/>
          </a:xfrm>
          <a:prstGeom prst="rect">
            <a:avLst/>
          </a:prstGeom>
        </p:spPr>
      </p:pic>
    </p:spTree>
    <p:extLst>
      <p:ext uri="{BB962C8B-B14F-4D97-AF65-F5344CB8AC3E}">
        <p14:creationId xmlns:p14="http://schemas.microsoft.com/office/powerpoint/2010/main" val="4003861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Ablation Study</a:t>
            </a:r>
            <a:endParaRPr lang="zh-CN" altLang="en-US" dirty="0"/>
          </a:p>
        </p:txBody>
      </p:sp>
      <p:pic>
        <p:nvPicPr>
          <p:cNvPr id="5" name="内容占位符 4"/>
          <p:cNvPicPr>
            <a:picLocks noGrp="1" noChangeAspect="1"/>
          </p:cNvPicPr>
          <p:nvPr>
            <p:ph idx="1"/>
          </p:nvPr>
        </p:nvPicPr>
        <p:blipFill>
          <a:blip r:embed="rId2"/>
          <a:stretch>
            <a:fillRect/>
          </a:stretch>
        </p:blipFill>
        <p:spPr>
          <a:xfrm>
            <a:off x="273324" y="2348425"/>
            <a:ext cx="5822676" cy="2888594"/>
          </a:xfrm>
          <a:prstGeom prst="rect">
            <a:avLst/>
          </a:prstGeom>
        </p:spPr>
      </p:pic>
      <p:pic>
        <p:nvPicPr>
          <p:cNvPr id="6" name="图片 5"/>
          <p:cNvPicPr>
            <a:picLocks noChangeAspect="1"/>
          </p:cNvPicPr>
          <p:nvPr/>
        </p:nvPicPr>
        <p:blipFill>
          <a:blip r:embed="rId3"/>
          <a:stretch>
            <a:fillRect/>
          </a:stretch>
        </p:blipFill>
        <p:spPr>
          <a:xfrm>
            <a:off x="6096000" y="2851599"/>
            <a:ext cx="5946973" cy="1882246"/>
          </a:xfrm>
          <a:prstGeom prst="rect">
            <a:avLst/>
          </a:prstGeom>
        </p:spPr>
      </p:pic>
    </p:spTree>
    <p:extLst>
      <p:ext uri="{BB962C8B-B14F-4D97-AF65-F5344CB8AC3E}">
        <p14:creationId xmlns:p14="http://schemas.microsoft.com/office/powerpoint/2010/main" val="2491380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Inference Speed</a:t>
            </a:r>
            <a:endParaRPr lang="zh-CN" altLang="en-US" dirty="0"/>
          </a:p>
        </p:txBody>
      </p:sp>
      <p:pic>
        <p:nvPicPr>
          <p:cNvPr id="4" name="内容占位符 3"/>
          <p:cNvPicPr>
            <a:picLocks noGrp="1" noChangeAspect="1"/>
          </p:cNvPicPr>
          <p:nvPr>
            <p:ph idx="1"/>
          </p:nvPr>
        </p:nvPicPr>
        <p:blipFill>
          <a:blip r:embed="rId2"/>
          <a:stretch>
            <a:fillRect/>
          </a:stretch>
        </p:blipFill>
        <p:spPr>
          <a:xfrm>
            <a:off x="3177533" y="2522852"/>
            <a:ext cx="5836933" cy="1892130"/>
          </a:xfrm>
          <a:prstGeom prst="rect">
            <a:avLst/>
          </a:prstGeom>
        </p:spPr>
      </p:pic>
    </p:spTree>
    <p:extLst>
      <p:ext uri="{BB962C8B-B14F-4D97-AF65-F5344CB8AC3E}">
        <p14:creationId xmlns:p14="http://schemas.microsoft.com/office/powerpoint/2010/main" val="2561776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624" y="150395"/>
            <a:ext cx="4791075" cy="987843"/>
          </a:xfrm>
        </p:spPr>
        <p:txBody>
          <a:bodyPr/>
          <a:lstStyle/>
          <a:p>
            <a:pPr algn="ctr"/>
            <a:r>
              <a:rPr lang="en-US" altLang="zh-CN" b="1" dirty="0"/>
              <a:t>Qualitative Results</a:t>
            </a:r>
            <a:endParaRPr lang="zh-CN" altLang="en-US" dirty="0"/>
          </a:p>
        </p:txBody>
      </p:sp>
      <p:pic>
        <p:nvPicPr>
          <p:cNvPr id="5" name="内容占位符 4"/>
          <p:cNvPicPr>
            <a:picLocks noGrp="1" noChangeAspect="1"/>
          </p:cNvPicPr>
          <p:nvPr>
            <p:ph idx="1"/>
          </p:nvPr>
        </p:nvPicPr>
        <p:blipFill>
          <a:blip r:embed="rId2"/>
          <a:stretch>
            <a:fillRect/>
          </a:stretch>
        </p:blipFill>
        <p:spPr>
          <a:xfrm>
            <a:off x="251614" y="1243013"/>
            <a:ext cx="6198987" cy="5510212"/>
          </a:xfrm>
          <a:prstGeom prst="rect">
            <a:avLst/>
          </a:prstGeom>
        </p:spPr>
      </p:pic>
      <p:pic>
        <p:nvPicPr>
          <p:cNvPr id="6" name="图片 5"/>
          <p:cNvPicPr>
            <a:picLocks noChangeAspect="1"/>
          </p:cNvPicPr>
          <p:nvPr/>
        </p:nvPicPr>
        <p:blipFill>
          <a:blip r:embed="rId3"/>
          <a:stretch>
            <a:fillRect/>
          </a:stretch>
        </p:blipFill>
        <p:spPr>
          <a:xfrm>
            <a:off x="6450601" y="181810"/>
            <a:ext cx="4790476" cy="6676190"/>
          </a:xfrm>
          <a:prstGeom prst="rect">
            <a:avLst/>
          </a:prstGeom>
        </p:spPr>
      </p:pic>
    </p:spTree>
    <p:extLst>
      <p:ext uri="{BB962C8B-B14F-4D97-AF65-F5344CB8AC3E}">
        <p14:creationId xmlns:p14="http://schemas.microsoft.com/office/powerpoint/2010/main" val="2013103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Problems</a:t>
            </a:r>
            <a:endParaRPr lang="zh-CN" altLang="en-US" dirty="0"/>
          </a:p>
        </p:txBody>
      </p:sp>
      <p:pic>
        <p:nvPicPr>
          <p:cNvPr id="7" name="内容占位符 6"/>
          <p:cNvPicPr>
            <a:picLocks noGrp="1"/>
          </p:cNvPicPr>
          <p:nvPr>
            <p:ph idx="1"/>
          </p:nvPr>
        </p:nvPicPr>
        <p:blipFill>
          <a:blip r:embed="rId3"/>
          <a:stretch>
            <a:fillRect/>
          </a:stretch>
        </p:blipFill>
        <p:spPr>
          <a:xfrm>
            <a:off x="1062666" y="1690688"/>
            <a:ext cx="10066667" cy="2152381"/>
          </a:xfrm>
          <a:prstGeom prst="rect">
            <a:avLst/>
          </a:prstGeom>
        </p:spPr>
      </p:pic>
      <p:sp>
        <p:nvSpPr>
          <p:cNvPr id="8" name="文本框 7"/>
          <p:cNvSpPr txBox="1"/>
          <p:nvPr/>
        </p:nvSpPr>
        <p:spPr>
          <a:xfrm>
            <a:off x="1062666" y="4359564"/>
            <a:ext cx="9805359" cy="1754326"/>
          </a:xfrm>
          <a:prstGeom prst="rect">
            <a:avLst/>
          </a:prstGeom>
          <a:noFill/>
        </p:spPr>
        <p:txBody>
          <a:bodyPr wrap="square" rtlCol="0">
            <a:spAutoFit/>
          </a:bodyPr>
          <a:lstStyle/>
          <a:p>
            <a:r>
              <a:rPr lang="en-US" altLang="zh-CN" dirty="0"/>
              <a:t>consecutive frames usually do not provide unique </a:t>
            </a:r>
            <a:r>
              <a:rPr lang="en-US" altLang="zh-CN" dirty="0" smtClean="0"/>
              <a:t>information.</a:t>
            </a:r>
          </a:p>
          <a:p>
            <a:endParaRPr lang="en-US" altLang="zh-CN" dirty="0" smtClean="0"/>
          </a:p>
          <a:p>
            <a:r>
              <a:rPr lang="en-US" altLang="zh-CN" dirty="0"/>
              <a:t>prior </a:t>
            </a:r>
            <a:r>
              <a:rPr lang="en-US" altLang="zh-CN" dirty="0" smtClean="0"/>
              <a:t>methods: discarding </a:t>
            </a:r>
            <a:r>
              <a:rPr lang="en-US" altLang="zh-CN" dirty="0"/>
              <a:t>or merging intermediate </a:t>
            </a:r>
            <a:r>
              <a:rPr lang="en-US" altLang="zh-CN" dirty="0" smtClean="0"/>
              <a:t>frames; the </a:t>
            </a:r>
            <a:r>
              <a:rPr lang="en-US" altLang="zh-CN" dirty="0"/>
              <a:t>same </a:t>
            </a:r>
            <a:r>
              <a:rPr lang="en-US" altLang="zh-CN" dirty="0" smtClean="0"/>
              <a:t>video.</a:t>
            </a:r>
          </a:p>
          <a:p>
            <a:endParaRPr lang="en-US" altLang="zh-CN" dirty="0" smtClean="0"/>
          </a:p>
          <a:p>
            <a:r>
              <a:rPr lang="en-US" altLang="zh-CN" dirty="0"/>
              <a:t>SGN:  </a:t>
            </a:r>
            <a:r>
              <a:rPr lang="en-US" altLang="zh-CN" dirty="0" smtClean="0"/>
              <a:t>adaptively/dynamically </a:t>
            </a:r>
            <a:r>
              <a:rPr lang="en-US" altLang="zh-CN" dirty="0"/>
              <a:t>update the video representation; contrastive attention loss without </a:t>
            </a:r>
            <a:r>
              <a:rPr lang="en-US" altLang="zh-CN" dirty="0" smtClean="0"/>
              <a:t>manual </a:t>
            </a:r>
            <a:r>
              <a:rPr lang="en-US" altLang="zh-CN" dirty="0"/>
              <a:t>annotations to alignment between a word phrase and video frames.</a:t>
            </a:r>
            <a:endParaRPr lang="zh-CN" altLang="en-US" dirty="0"/>
          </a:p>
        </p:txBody>
      </p:sp>
    </p:spTree>
    <p:extLst>
      <p:ext uri="{BB962C8B-B14F-4D97-AF65-F5344CB8AC3E}">
        <p14:creationId xmlns:p14="http://schemas.microsoft.com/office/powerpoint/2010/main" val="3309993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SGN vs Transformer</a:t>
            </a:r>
            <a:endParaRPr lang="zh-CN" altLang="en-US" b="1" dirty="0"/>
          </a:p>
        </p:txBody>
      </p:sp>
      <p:pic>
        <p:nvPicPr>
          <p:cNvPr id="4" name="内容占位符 3"/>
          <p:cNvPicPr>
            <a:picLocks noGrp="1" noChangeAspect="1"/>
          </p:cNvPicPr>
          <p:nvPr>
            <p:ph idx="1"/>
          </p:nvPr>
        </p:nvPicPr>
        <p:blipFill>
          <a:blip r:embed="rId3"/>
          <a:stretch>
            <a:fillRect/>
          </a:stretch>
        </p:blipFill>
        <p:spPr>
          <a:xfrm>
            <a:off x="315365" y="1996428"/>
            <a:ext cx="5701971" cy="4300369"/>
          </a:xfrm>
          <a:prstGeom prst="rect">
            <a:avLst/>
          </a:prstGeom>
        </p:spPr>
      </p:pic>
      <p:pic>
        <p:nvPicPr>
          <p:cNvPr id="6" name="图片 5"/>
          <p:cNvPicPr>
            <a:picLocks noChangeAspect="1"/>
          </p:cNvPicPr>
          <p:nvPr/>
        </p:nvPicPr>
        <p:blipFill>
          <a:blip r:embed="rId4"/>
          <a:stretch>
            <a:fillRect/>
          </a:stretch>
        </p:blipFill>
        <p:spPr>
          <a:xfrm>
            <a:off x="6497568" y="1344565"/>
            <a:ext cx="5500469" cy="5365654"/>
          </a:xfrm>
          <a:prstGeom prst="rect">
            <a:avLst/>
          </a:prstGeom>
        </p:spPr>
      </p:pic>
    </p:spTree>
    <p:extLst>
      <p:ext uri="{BB962C8B-B14F-4D97-AF65-F5344CB8AC3E}">
        <p14:creationId xmlns:p14="http://schemas.microsoft.com/office/powerpoint/2010/main" val="3338080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SGN</a:t>
            </a:r>
            <a:endParaRPr lang="zh-CN" altLang="en-US" b="1" dirty="0"/>
          </a:p>
        </p:txBody>
      </p:sp>
      <p:pic>
        <p:nvPicPr>
          <p:cNvPr id="4" name="内容占位符 3"/>
          <p:cNvPicPr>
            <a:picLocks noGrp="1" noChangeAspect="1"/>
          </p:cNvPicPr>
          <p:nvPr>
            <p:ph idx="1"/>
          </p:nvPr>
        </p:nvPicPr>
        <p:blipFill>
          <a:blip r:embed="rId3"/>
          <a:stretch>
            <a:fillRect/>
          </a:stretch>
        </p:blipFill>
        <p:spPr>
          <a:xfrm>
            <a:off x="745311" y="1522555"/>
            <a:ext cx="10701377" cy="5335445"/>
          </a:xfrm>
          <a:prstGeom prst="rect">
            <a:avLst/>
          </a:prstGeom>
        </p:spPr>
      </p:pic>
      <p:pic>
        <p:nvPicPr>
          <p:cNvPr id="5" name="图片 4"/>
          <p:cNvPicPr>
            <a:picLocks noChangeAspect="1"/>
          </p:cNvPicPr>
          <p:nvPr/>
        </p:nvPicPr>
        <p:blipFill>
          <a:blip r:embed="rId4"/>
          <a:stretch>
            <a:fillRect/>
          </a:stretch>
        </p:blipFill>
        <p:spPr>
          <a:xfrm>
            <a:off x="1500264" y="947758"/>
            <a:ext cx="1228571" cy="333333"/>
          </a:xfrm>
          <a:prstGeom prst="rect">
            <a:avLst/>
          </a:prstGeom>
        </p:spPr>
      </p:pic>
      <p:cxnSp>
        <p:nvCxnSpPr>
          <p:cNvPr id="7" name="直接箭头连接符 6"/>
          <p:cNvCxnSpPr>
            <a:stCxn id="5" idx="2"/>
          </p:cNvCxnSpPr>
          <p:nvPr/>
        </p:nvCxnSpPr>
        <p:spPr>
          <a:xfrm>
            <a:off x="2114550" y="1281091"/>
            <a:ext cx="923925" cy="6510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04827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SGN</a:t>
            </a:r>
            <a:endParaRPr lang="zh-CN" altLang="en-US" b="1" dirty="0"/>
          </a:p>
        </p:txBody>
      </p:sp>
      <p:pic>
        <p:nvPicPr>
          <p:cNvPr id="4" name="内容占位符 3"/>
          <p:cNvPicPr>
            <a:picLocks noGrp="1" noChangeAspect="1"/>
          </p:cNvPicPr>
          <p:nvPr>
            <p:ph idx="1"/>
          </p:nvPr>
        </p:nvPicPr>
        <p:blipFill rotWithShape="1">
          <a:blip r:embed="rId3"/>
          <a:srcRect r="28261"/>
          <a:stretch/>
        </p:blipFill>
        <p:spPr>
          <a:xfrm>
            <a:off x="4486329" y="1411429"/>
            <a:ext cx="7677096" cy="5335445"/>
          </a:xfrm>
          <a:prstGeom prst="rect">
            <a:avLst/>
          </a:prstGeom>
        </p:spPr>
      </p:pic>
      <p:pic>
        <p:nvPicPr>
          <p:cNvPr id="5" name="内容占位符 3"/>
          <p:cNvPicPr>
            <a:picLocks noChangeAspect="1"/>
          </p:cNvPicPr>
          <p:nvPr/>
        </p:nvPicPr>
        <p:blipFill>
          <a:blip r:embed="rId4"/>
          <a:stretch>
            <a:fillRect/>
          </a:stretch>
        </p:blipFill>
        <p:spPr>
          <a:xfrm>
            <a:off x="529936" y="3160103"/>
            <a:ext cx="3533333" cy="1838095"/>
          </a:xfrm>
          <a:prstGeom prst="rect">
            <a:avLst/>
          </a:prstGeom>
        </p:spPr>
      </p:pic>
      <p:cxnSp>
        <p:nvCxnSpPr>
          <p:cNvPr id="6" name="直接箭头连接符 5"/>
          <p:cNvCxnSpPr/>
          <p:nvPr/>
        </p:nvCxnSpPr>
        <p:spPr>
          <a:xfrm flipV="1">
            <a:off x="4063269" y="3731491"/>
            <a:ext cx="730404" cy="4710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65857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SGN</a:t>
            </a:r>
            <a:endParaRPr lang="zh-CN" altLang="en-US" b="1" dirty="0"/>
          </a:p>
        </p:txBody>
      </p:sp>
      <p:pic>
        <p:nvPicPr>
          <p:cNvPr id="4" name="内容占位符 3"/>
          <p:cNvPicPr>
            <a:picLocks noGrp="1" noChangeAspect="1"/>
          </p:cNvPicPr>
          <p:nvPr>
            <p:ph idx="1"/>
          </p:nvPr>
        </p:nvPicPr>
        <p:blipFill rotWithShape="1">
          <a:blip r:embed="rId3"/>
          <a:srcRect l="17202" t="1" r="31444" b="25886"/>
          <a:stretch/>
        </p:blipFill>
        <p:spPr>
          <a:xfrm>
            <a:off x="3348182" y="1522556"/>
            <a:ext cx="5495636" cy="3954320"/>
          </a:xfrm>
          <a:prstGeom prst="rect">
            <a:avLst/>
          </a:prstGeom>
        </p:spPr>
      </p:pic>
      <p:sp>
        <p:nvSpPr>
          <p:cNvPr id="3" name="文本框 2"/>
          <p:cNvSpPr txBox="1"/>
          <p:nvPr/>
        </p:nvSpPr>
        <p:spPr>
          <a:xfrm>
            <a:off x="819539" y="2383880"/>
            <a:ext cx="2114681" cy="369332"/>
          </a:xfrm>
          <a:prstGeom prst="rect">
            <a:avLst/>
          </a:prstGeom>
          <a:noFill/>
        </p:spPr>
        <p:txBody>
          <a:bodyPr wrap="none" rtlCol="0">
            <a:spAutoFit/>
          </a:bodyPr>
          <a:lstStyle/>
          <a:p>
            <a:r>
              <a:rPr lang="en-US" altLang="zh-CN" b="1" dirty="0"/>
              <a:t>Phrase Suppressor</a:t>
            </a:r>
            <a:endParaRPr lang="zh-CN" altLang="en-US" b="1" dirty="0"/>
          </a:p>
        </p:txBody>
      </p:sp>
      <p:cxnSp>
        <p:nvCxnSpPr>
          <p:cNvPr id="6" name="直接箭头连接符 5"/>
          <p:cNvCxnSpPr>
            <a:stCxn id="3" idx="3"/>
          </p:cNvCxnSpPr>
          <p:nvPr/>
        </p:nvCxnSpPr>
        <p:spPr>
          <a:xfrm>
            <a:off x="2934220" y="2568546"/>
            <a:ext cx="1542530" cy="5842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文本框 6"/>
          <p:cNvSpPr txBox="1"/>
          <p:nvPr/>
        </p:nvSpPr>
        <p:spPr>
          <a:xfrm>
            <a:off x="1138129" y="3609975"/>
            <a:ext cx="1261884" cy="369332"/>
          </a:xfrm>
          <a:prstGeom prst="rect">
            <a:avLst/>
          </a:prstGeom>
          <a:noFill/>
        </p:spPr>
        <p:txBody>
          <a:bodyPr wrap="none" rtlCol="0">
            <a:spAutoFit/>
          </a:bodyPr>
          <a:lstStyle/>
          <a:p>
            <a:r>
              <a:rPr lang="en-US" altLang="zh-CN" dirty="0" smtClean="0"/>
              <a:t>similarities</a:t>
            </a:r>
            <a:r>
              <a:rPr lang="en-US" altLang="zh-CN" dirty="0"/>
              <a:t>:</a:t>
            </a:r>
            <a:endParaRPr lang="zh-CN" altLang="en-US" dirty="0"/>
          </a:p>
        </p:txBody>
      </p:sp>
      <p:pic>
        <p:nvPicPr>
          <p:cNvPr id="10" name="图片 9"/>
          <p:cNvPicPr>
            <a:picLocks noChangeAspect="1"/>
          </p:cNvPicPr>
          <p:nvPr/>
        </p:nvPicPr>
        <p:blipFill>
          <a:blip r:embed="rId4"/>
          <a:stretch>
            <a:fillRect/>
          </a:stretch>
        </p:blipFill>
        <p:spPr>
          <a:xfrm>
            <a:off x="1160819" y="4093648"/>
            <a:ext cx="1361905" cy="247619"/>
          </a:xfrm>
          <a:prstGeom prst="rect">
            <a:avLst/>
          </a:prstGeom>
        </p:spPr>
      </p:pic>
      <p:pic>
        <p:nvPicPr>
          <p:cNvPr id="12" name="图片 11"/>
          <p:cNvPicPr>
            <a:picLocks noChangeAspect="1"/>
          </p:cNvPicPr>
          <p:nvPr/>
        </p:nvPicPr>
        <p:blipFill>
          <a:blip r:embed="rId5"/>
          <a:stretch>
            <a:fillRect/>
          </a:stretch>
        </p:blipFill>
        <p:spPr>
          <a:xfrm>
            <a:off x="255463" y="5741497"/>
            <a:ext cx="4800000" cy="428571"/>
          </a:xfrm>
          <a:prstGeom prst="rect">
            <a:avLst/>
          </a:prstGeom>
        </p:spPr>
      </p:pic>
      <p:pic>
        <p:nvPicPr>
          <p:cNvPr id="13" name="图片 12"/>
          <p:cNvPicPr>
            <a:picLocks noChangeAspect="1"/>
          </p:cNvPicPr>
          <p:nvPr/>
        </p:nvPicPr>
        <p:blipFill>
          <a:blip r:embed="rId6"/>
          <a:stretch>
            <a:fillRect/>
          </a:stretch>
        </p:blipFill>
        <p:spPr>
          <a:xfrm>
            <a:off x="9010406" y="3236450"/>
            <a:ext cx="3038095" cy="1485714"/>
          </a:xfrm>
          <a:prstGeom prst="rect">
            <a:avLst/>
          </a:prstGeom>
        </p:spPr>
      </p:pic>
      <p:sp>
        <p:nvSpPr>
          <p:cNvPr id="14" name="文本框 13"/>
          <p:cNvSpPr txBox="1"/>
          <p:nvPr/>
        </p:nvSpPr>
        <p:spPr>
          <a:xfrm>
            <a:off x="9472112" y="2383880"/>
            <a:ext cx="1970411" cy="369332"/>
          </a:xfrm>
          <a:prstGeom prst="rect">
            <a:avLst/>
          </a:prstGeom>
          <a:noFill/>
        </p:spPr>
        <p:txBody>
          <a:bodyPr wrap="none" rtlCol="0">
            <a:spAutoFit/>
          </a:bodyPr>
          <a:lstStyle/>
          <a:p>
            <a:r>
              <a:rPr lang="en-US" altLang="zh-CN" b="1" dirty="0"/>
              <a:t>Semantic Aligner</a:t>
            </a:r>
            <a:endParaRPr lang="zh-CN" altLang="en-US" b="1" dirty="0"/>
          </a:p>
        </p:txBody>
      </p:sp>
      <p:cxnSp>
        <p:nvCxnSpPr>
          <p:cNvPr id="16" name="直接箭头连接符 15"/>
          <p:cNvCxnSpPr>
            <a:stCxn id="14" idx="1"/>
          </p:cNvCxnSpPr>
          <p:nvPr/>
        </p:nvCxnSpPr>
        <p:spPr>
          <a:xfrm flipH="1">
            <a:off x="6502400" y="2568546"/>
            <a:ext cx="2969712" cy="848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32081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SGN</a:t>
            </a:r>
            <a:endParaRPr lang="zh-CN" altLang="en-US" b="1" dirty="0"/>
          </a:p>
        </p:txBody>
      </p:sp>
      <p:pic>
        <p:nvPicPr>
          <p:cNvPr id="4" name="内容占位符 3"/>
          <p:cNvPicPr>
            <a:picLocks noGrp="1" noChangeAspect="1"/>
          </p:cNvPicPr>
          <p:nvPr>
            <p:ph idx="1"/>
          </p:nvPr>
        </p:nvPicPr>
        <p:blipFill rotWithShape="1">
          <a:blip r:embed="rId3"/>
          <a:srcRect l="26618"/>
          <a:stretch/>
        </p:blipFill>
        <p:spPr>
          <a:xfrm>
            <a:off x="28575" y="1522555"/>
            <a:ext cx="7852869" cy="5335445"/>
          </a:xfrm>
          <a:prstGeom prst="rect">
            <a:avLst/>
          </a:prstGeom>
        </p:spPr>
      </p:pic>
      <p:pic>
        <p:nvPicPr>
          <p:cNvPr id="3" name="图片 2"/>
          <p:cNvPicPr>
            <a:picLocks noChangeAspect="1"/>
          </p:cNvPicPr>
          <p:nvPr/>
        </p:nvPicPr>
        <p:blipFill>
          <a:blip r:embed="rId4"/>
          <a:stretch>
            <a:fillRect/>
          </a:stretch>
        </p:blipFill>
        <p:spPr>
          <a:xfrm>
            <a:off x="7881444" y="3029055"/>
            <a:ext cx="3838095" cy="1676190"/>
          </a:xfrm>
          <a:prstGeom prst="rect">
            <a:avLst/>
          </a:prstGeom>
        </p:spPr>
      </p:pic>
    </p:spTree>
    <p:extLst>
      <p:ext uri="{BB962C8B-B14F-4D97-AF65-F5344CB8AC3E}">
        <p14:creationId xmlns:p14="http://schemas.microsoft.com/office/powerpoint/2010/main" val="4039081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SGN</a:t>
            </a:r>
            <a:endParaRPr lang="zh-CN" altLang="en-US" b="1" dirty="0"/>
          </a:p>
        </p:txBody>
      </p:sp>
      <p:pic>
        <p:nvPicPr>
          <p:cNvPr id="4" name="内容占位符 3"/>
          <p:cNvPicPr>
            <a:picLocks noGrp="1" noChangeAspect="1"/>
          </p:cNvPicPr>
          <p:nvPr>
            <p:ph idx="1"/>
          </p:nvPr>
        </p:nvPicPr>
        <p:blipFill>
          <a:blip r:embed="rId3"/>
          <a:stretch>
            <a:fillRect/>
          </a:stretch>
        </p:blipFill>
        <p:spPr>
          <a:xfrm>
            <a:off x="745311" y="1522555"/>
            <a:ext cx="10701377" cy="5335445"/>
          </a:xfrm>
          <a:prstGeom prst="rect">
            <a:avLst/>
          </a:prstGeom>
        </p:spPr>
      </p:pic>
    </p:spTree>
    <p:extLst>
      <p:ext uri="{BB962C8B-B14F-4D97-AF65-F5344CB8AC3E}">
        <p14:creationId xmlns:p14="http://schemas.microsoft.com/office/powerpoint/2010/main" val="4259794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Training</a:t>
            </a:r>
            <a:endParaRPr lang="zh-CN" altLang="en-US" b="1" dirty="0"/>
          </a:p>
        </p:txBody>
      </p:sp>
      <p:pic>
        <p:nvPicPr>
          <p:cNvPr id="4" name="内容占位符 3"/>
          <p:cNvPicPr>
            <a:picLocks noGrp="1" noChangeAspect="1"/>
          </p:cNvPicPr>
          <p:nvPr>
            <p:ph idx="1"/>
          </p:nvPr>
        </p:nvPicPr>
        <p:blipFill>
          <a:blip r:embed="rId3"/>
          <a:stretch>
            <a:fillRect/>
          </a:stretch>
        </p:blipFill>
        <p:spPr>
          <a:xfrm>
            <a:off x="249020" y="3740392"/>
            <a:ext cx="4936541" cy="2755836"/>
          </a:xfrm>
          <a:prstGeom prst="rect">
            <a:avLst/>
          </a:prstGeom>
        </p:spPr>
      </p:pic>
      <p:pic>
        <p:nvPicPr>
          <p:cNvPr id="5" name="图片 4"/>
          <p:cNvPicPr>
            <a:picLocks noChangeAspect="1"/>
          </p:cNvPicPr>
          <p:nvPr/>
        </p:nvPicPr>
        <p:blipFill>
          <a:blip r:embed="rId4"/>
          <a:stretch>
            <a:fillRect/>
          </a:stretch>
        </p:blipFill>
        <p:spPr>
          <a:xfrm>
            <a:off x="6515705" y="4603635"/>
            <a:ext cx="4838095" cy="1400000"/>
          </a:xfrm>
          <a:prstGeom prst="rect">
            <a:avLst/>
          </a:prstGeom>
        </p:spPr>
      </p:pic>
      <p:pic>
        <p:nvPicPr>
          <p:cNvPr id="6" name="图片 5"/>
          <p:cNvPicPr>
            <a:picLocks noChangeAspect="1"/>
          </p:cNvPicPr>
          <p:nvPr/>
        </p:nvPicPr>
        <p:blipFill>
          <a:blip r:embed="rId5"/>
          <a:stretch>
            <a:fillRect/>
          </a:stretch>
        </p:blipFill>
        <p:spPr>
          <a:xfrm>
            <a:off x="4423379" y="1575051"/>
            <a:ext cx="7142857" cy="2333333"/>
          </a:xfrm>
          <a:prstGeom prst="rect">
            <a:avLst/>
          </a:prstGeom>
        </p:spPr>
      </p:pic>
    </p:spTree>
    <p:extLst>
      <p:ext uri="{BB962C8B-B14F-4D97-AF65-F5344CB8AC3E}">
        <p14:creationId xmlns:p14="http://schemas.microsoft.com/office/powerpoint/2010/main" val="267248622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1071</TotalTime>
  <Words>660</Words>
  <Application>Microsoft Office PowerPoint</Application>
  <PresentationFormat>宽屏</PresentationFormat>
  <Paragraphs>45</Paragraphs>
  <Slides>13</Slides>
  <Notes>8</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等线</vt:lpstr>
      <vt:lpstr>等线 Light</vt:lpstr>
      <vt:lpstr>Arial</vt:lpstr>
      <vt:lpstr>Office 主题​​</vt:lpstr>
      <vt:lpstr>Semantic Grouping Network for Video Captioning</vt:lpstr>
      <vt:lpstr>Problems</vt:lpstr>
      <vt:lpstr>SGN vs Transformer</vt:lpstr>
      <vt:lpstr>SGN</vt:lpstr>
      <vt:lpstr>SGN</vt:lpstr>
      <vt:lpstr>SGN</vt:lpstr>
      <vt:lpstr>SGN</vt:lpstr>
      <vt:lpstr>SGN</vt:lpstr>
      <vt:lpstr>Training</vt:lpstr>
      <vt:lpstr>Results</vt:lpstr>
      <vt:lpstr>Ablation Study</vt:lpstr>
      <vt:lpstr>Inference Speed</vt:lpstr>
      <vt:lpstr>Qualitative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Better Captioning with Sequence-Level Exploration</dc:title>
  <dc:creator>李彤</dc:creator>
  <cp:lastModifiedBy>李彤</cp:lastModifiedBy>
  <cp:revision>260</cp:revision>
  <dcterms:created xsi:type="dcterms:W3CDTF">2020-04-18T02:55:04Z</dcterms:created>
  <dcterms:modified xsi:type="dcterms:W3CDTF">2021-04-12T05:23:31Z</dcterms:modified>
</cp:coreProperties>
</file>