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21"/>
  </p:notesMasterIdLst>
  <p:sldIdLst>
    <p:sldId id="256" r:id="rId2"/>
    <p:sldId id="257" r:id="rId3"/>
    <p:sldId id="260" r:id="rId4"/>
    <p:sldId id="272" r:id="rId5"/>
    <p:sldId id="258" r:id="rId6"/>
    <p:sldId id="259" r:id="rId7"/>
    <p:sldId id="261" r:id="rId8"/>
    <p:sldId id="262" r:id="rId9"/>
    <p:sldId id="263" r:id="rId10"/>
    <p:sldId id="264" r:id="rId11"/>
    <p:sldId id="271" r:id="rId12"/>
    <p:sldId id="265" r:id="rId13"/>
    <p:sldId id="266" r:id="rId14"/>
    <p:sldId id="267" r:id="rId15"/>
    <p:sldId id="268" r:id="rId16"/>
    <p:sldId id="269" r:id="rId17"/>
    <p:sldId id="270"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5E02E-CAB8-4B2D-957D-65E6A60D956C}" type="datetimeFigureOut">
              <a:rPr lang="it-IT" smtClean="0"/>
              <a:t>25/07/2019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97768-ABCC-443A-B84F-677B0AEFE304}" type="slidenum">
              <a:rPr lang="it-IT" smtClean="0"/>
              <a:t>‹N›</a:t>
            </a:fld>
            <a:endParaRPr lang="it-IT"/>
          </a:p>
        </p:txBody>
      </p:sp>
    </p:spTree>
    <p:extLst>
      <p:ext uri="{BB962C8B-B14F-4D97-AF65-F5344CB8AC3E}">
        <p14:creationId xmlns:p14="http://schemas.microsoft.com/office/powerpoint/2010/main" val="77900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63A93BA-BF51-4B25-A837-EB547EC763E8}" type="datetime1">
              <a:rPr lang="it-IT" smtClean="0"/>
              <a:t>25/07/2019</a:t>
            </a:fld>
            <a:endParaRPr lang="it-IT"/>
          </a:p>
        </p:txBody>
      </p:sp>
      <p:sp>
        <p:nvSpPr>
          <p:cNvPr id="5" name="Footer Placeholder 4"/>
          <p:cNvSpPr>
            <a:spLocks noGrp="1"/>
          </p:cNvSpPr>
          <p:nvPr>
            <p:ph type="ftr" sz="quarter" idx="11"/>
          </p:nvPr>
        </p:nvSpPr>
        <p:spPr/>
        <p:txBody>
          <a:bodyPr/>
          <a:lstStyle/>
          <a:p>
            <a:r>
              <a:rPr lang="it-IT"/>
              <a:t>MIPS</a:t>
            </a:r>
          </a:p>
        </p:txBody>
      </p:sp>
      <p:sp>
        <p:nvSpPr>
          <p:cNvPr id="6" name="Slide Number Placeholder 5"/>
          <p:cNvSpPr>
            <a:spLocks noGrp="1"/>
          </p:cNvSpPr>
          <p:nvPr>
            <p:ph type="sldNum" sz="quarter" idx="12"/>
          </p:nvPr>
        </p:nvSpPr>
        <p:spPr/>
        <p:txBody>
          <a:bodyPr/>
          <a:lstStyle/>
          <a:p>
            <a:fld id="{21DF8CD9-6703-4C4F-8EFA-140C195F7D2A}" type="slidenum">
              <a:rPr lang="it-IT" smtClean="0"/>
              <a:t>‹N›</a:t>
            </a:fld>
            <a:endParaRPr lang="it-IT"/>
          </a:p>
        </p:txBody>
      </p:sp>
    </p:spTree>
    <p:extLst>
      <p:ext uri="{BB962C8B-B14F-4D97-AF65-F5344CB8AC3E}">
        <p14:creationId xmlns:p14="http://schemas.microsoft.com/office/powerpoint/2010/main" val="2553310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0323C3B-3A12-4885-9BC1-5BB43CBBC715}" type="datetime1">
              <a:rPr lang="it-IT" smtClean="0"/>
              <a:t>25/07/2019</a:t>
            </a:fld>
            <a:endParaRPr lang="it-IT"/>
          </a:p>
        </p:txBody>
      </p:sp>
      <p:sp>
        <p:nvSpPr>
          <p:cNvPr id="6" name="Footer Placeholder 5"/>
          <p:cNvSpPr>
            <a:spLocks noGrp="1"/>
          </p:cNvSpPr>
          <p:nvPr>
            <p:ph type="ftr" sz="quarter" idx="11"/>
          </p:nvPr>
        </p:nvSpPr>
        <p:spPr/>
        <p:txBody>
          <a:bodyPr/>
          <a:lstStyle/>
          <a:p>
            <a:r>
              <a:rPr lang="it-IT"/>
              <a:t>MIPS</a:t>
            </a:r>
          </a:p>
        </p:txBody>
      </p:sp>
      <p:sp>
        <p:nvSpPr>
          <p:cNvPr id="7" name="Slide Number Placeholder 6"/>
          <p:cNvSpPr>
            <a:spLocks noGrp="1"/>
          </p:cNvSpPr>
          <p:nvPr>
            <p:ph type="sldNum" sz="quarter" idx="12"/>
          </p:nvPr>
        </p:nvSpPr>
        <p:spPr/>
        <p:txBody>
          <a:bodyPr/>
          <a:lstStyle/>
          <a:p>
            <a:fld id="{21DF8CD9-6703-4C4F-8EFA-140C195F7D2A}" type="slidenum">
              <a:rPr lang="it-IT" smtClean="0"/>
              <a:t>‹N›</a:t>
            </a:fld>
            <a:endParaRPr lang="it-IT"/>
          </a:p>
        </p:txBody>
      </p:sp>
    </p:spTree>
    <p:extLst>
      <p:ext uri="{BB962C8B-B14F-4D97-AF65-F5344CB8AC3E}">
        <p14:creationId xmlns:p14="http://schemas.microsoft.com/office/powerpoint/2010/main" val="392464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F699866-556E-4157-AD36-838502467D72}" type="datetime1">
              <a:rPr lang="it-IT" smtClean="0"/>
              <a:t>25/07/2019</a:t>
            </a:fld>
            <a:endParaRPr lang="it-IT"/>
          </a:p>
        </p:txBody>
      </p:sp>
      <p:sp>
        <p:nvSpPr>
          <p:cNvPr id="6" name="Footer Placeholder 5"/>
          <p:cNvSpPr>
            <a:spLocks noGrp="1"/>
          </p:cNvSpPr>
          <p:nvPr>
            <p:ph type="ftr" sz="quarter" idx="11"/>
          </p:nvPr>
        </p:nvSpPr>
        <p:spPr/>
        <p:txBody>
          <a:bodyPr/>
          <a:lstStyle/>
          <a:p>
            <a:r>
              <a:rPr lang="it-IT"/>
              <a:t>MIPS</a:t>
            </a:r>
          </a:p>
        </p:txBody>
      </p:sp>
      <p:sp>
        <p:nvSpPr>
          <p:cNvPr id="7" name="Slide Number Placeholder 6"/>
          <p:cNvSpPr>
            <a:spLocks noGrp="1"/>
          </p:cNvSpPr>
          <p:nvPr>
            <p:ph type="sldNum" sz="quarter" idx="12"/>
          </p:nvPr>
        </p:nvSpPr>
        <p:spPr/>
        <p:txBody>
          <a:bodyPr/>
          <a:lstStyle/>
          <a:p>
            <a:fld id="{21DF8CD9-6703-4C4F-8EFA-140C195F7D2A}" type="slidenum">
              <a:rPr lang="it-IT" smtClean="0"/>
              <a:t>‹N›</a:t>
            </a:fld>
            <a:endParaRPr lang="it-IT"/>
          </a:p>
        </p:txBody>
      </p:sp>
    </p:spTree>
    <p:extLst>
      <p:ext uri="{BB962C8B-B14F-4D97-AF65-F5344CB8AC3E}">
        <p14:creationId xmlns:p14="http://schemas.microsoft.com/office/powerpoint/2010/main" val="1206730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45CA15E-894A-4125-925D-FBDC37A86818}" type="datetime1">
              <a:rPr lang="it-IT" smtClean="0"/>
              <a:t>25/07/2019</a:t>
            </a:fld>
            <a:endParaRPr lang="it-IT"/>
          </a:p>
        </p:txBody>
      </p:sp>
      <p:sp>
        <p:nvSpPr>
          <p:cNvPr id="6" name="Footer Placeholder 5"/>
          <p:cNvSpPr>
            <a:spLocks noGrp="1"/>
          </p:cNvSpPr>
          <p:nvPr>
            <p:ph type="ftr" sz="quarter" idx="11"/>
          </p:nvPr>
        </p:nvSpPr>
        <p:spPr/>
        <p:txBody>
          <a:bodyPr/>
          <a:lstStyle/>
          <a:p>
            <a:r>
              <a:rPr lang="it-IT"/>
              <a:t>MIPS</a:t>
            </a:r>
          </a:p>
        </p:txBody>
      </p:sp>
      <p:sp>
        <p:nvSpPr>
          <p:cNvPr id="7" name="Slide Number Placeholder 6"/>
          <p:cNvSpPr>
            <a:spLocks noGrp="1"/>
          </p:cNvSpPr>
          <p:nvPr>
            <p:ph type="sldNum" sz="quarter" idx="12"/>
          </p:nvPr>
        </p:nvSpPr>
        <p:spPr/>
        <p:txBody>
          <a:bodyPr/>
          <a:lstStyle/>
          <a:p>
            <a:fld id="{21DF8CD9-6703-4C4F-8EFA-140C195F7D2A}" type="slidenum">
              <a:rPr lang="it-IT" smtClean="0"/>
              <a:t>‹N›</a:t>
            </a:fld>
            <a:endParaRPr lang="it-IT"/>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20035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89D2F38-F822-4576-B3FC-33604E04C23E}" type="datetime1">
              <a:rPr lang="it-IT" smtClean="0"/>
              <a:t>25/07/2019</a:t>
            </a:fld>
            <a:endParaRPr lang="it-IT"/>
          </a:p>
        </p:txBody>
      </p:sp>
      <p:sp>
        <p:nvSpPr>
          <p:cNvPr id="6" name="Footer Placeholder 5"/>
          <p:cNvSpPr>
            <a:spLocks noGrp="1"/>
          </p:cNvSpPr>
          <p:nvPr>
            <p:ph type="ftr" sz="quarter" idx="11"/>
          </p:nvPr>
        </p:nvSpPr>
        <p:spPr/>
        <p:txBody>
          <a:bodyPr/>
          <a:lstStyle/>
          <a:p>
            <a:r>
              <a:rPr lang="it-IT"/>
              <a:t>MIPS</a:t>
            </a:r>
          </a:p>
        </p:txBody>
      </p:sp>
      <p:sp>
        <p:nvSpPr>
          <p:cNvPr id="7" name="Slide Number Placeholder 6"/>
          <p:cNvSpPr>
            <a:spLocks noGrp="1"/>
          </p:cNvSpPr>
          <p:nvPr>
            <p:ph type="sldNum" sz="quarter" idx="12"/>
          </p:nvPr>
        </p:nvSpPr>
        <p:spPr/>
        <p:txBody>
          <a:bodyPr/>
          <a:lstStyle/>
          <a:p>
            <a:fld id="{21DF8CD9-6703-4C4F-8EFA-140C195F7D2A}" type="slidenum">
              <a:rPr lang="it-IT" smtClean="0"/>
              <a:t>‹N›</a:t>
            </a:fld>
            <a:endParaRPr lang="it-IT"/>
          </a:p>
        </p:txBody>
      </p:sp>
    </p:spTree>
    <p:extLst>
      <p:ext uri="{BB962C8B-B14F-4D97-AF65-F5344CB8AC3E}">
        <p14:creationId xmlns:p14="http://schemas.microsoft.com/office/powerpoint/2010/main" val="32261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00B8D235-2DDD-4C19-B7F6-B18126197961}" type="datetime1">
              <a:rPr lang="it-IT" smtClean="0"/>
              <a:t>25/07/2019</a:t>
            </a:fld>
            <a:endParaRPr lang="it-IT"/>
          </a:p>
        </p:txBody>
      </p:sp>
      <p:sp>
        <p:nvSpPr>
          <p:cNvPr id="4" name="Footer Placeholder 3"/>
          <p:cNvSpPr>
            <a:spLocks noGrp="1"/>
          </p:cNvSpPr>
          <p:nvPr>
            <p:ph type="ftr" sz="quarter" idx="11"/>
          </p:nvPr>
        </p:nvSpPr>
        <p:spPr/>
        <p:txBody>
          <a:bodyPr/>
          <a:lstStyle/>
          <a:p>
            <a:r>
              <a:rPr lang="it-IT"/>
              <a:t>MIPS</a:t>
            </a:r>
          </a:p>
        </p:txBody>
      </p:sp>
      <p:sp>
        <p:nvSpPr>
          <p:cNvPr id="5" name="Slide Number Placeholder 4"/>
          <p:cNvSpPr>
            <a:spLocks noGrp="1"/>
          </p:cNvSpPr>
          <p:nvPr>
            <p:ph type="sldNum" sz="quarter" idx="12"/>
          </p:nvPr>
        </p:nvSpPr>
        <p:spPr/>
        <p:txBody>
          <a:bodyPr/>
          <a:lstStyle/>
          <a:p>
            <a:fld id="{21DF8CD9-6703-4C4F-8EFA-140C195F7D2A}" type="slidenum">
              <a:rPr lang="it-IT" smtClean="0"/>
              <a:t>‹N›</a:t>
            </a:fld>
            <a:endParaRPr lang="it-IT"/>
          </a:p>
        </p:txBody>
      </p:sp>
    </p:spTree>
    <p:extLst>
      <p:ext uri="{BB962C8B-B14F-4D97-AF65-F5344CB8AC3E}">
        <p14:creationId xmlns:p14="http://schemas.microsoft.com/office/powerpoint/2010/main" val="4246900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91A140C4-A12A-4EF8-8ED8-F14AF31E18E7}" type="datetime1">
              <a:rPr lang="it-IT" smtClean="0"/>
              <a:t>25/07/2019</a:t>
            </a:fld>
            <a:endParaRPr lang="it-IT"/>
          </a:p>
        </p:txBody>
      </p:sp>
      <p:sp>
        <p:nvSpPr>
          <p:cNvPr id="4" name="Footer Placeholder 3"/>
          <p:cNvSpPr>
            <a:spLocks noGrp="1"/>
          </p:cNvSpPr>
          <p:nvPr>
            <p:ph type="ftr" sz="quarter" idx="11"/>
          </p:nvPr>
        </p:nvSpPr>
        <p:spPr/>
        <p:txBody>
          <a:bodyPr/>
          <a:lstStyle/>
          <a:p>
            <a:r>
              <a:rPr lang="it-IT"/>
              <a:t>MIPS</a:t>
            </a:r>
          </a:p>
        </p:txBody>
      </p:sp>
      <p:sp>
        <p:nvSpPr>
          <p:cNvPr id="5" name="Slide Number Placeholder 4"/>
          <p:cNvSpPr>
            <a:spLocks noGrp="1"/>
          </p:cNvSpPr>
          <p:nvPr>
            <p:ph type="sldNum" sz="quarter" idx="12"/>
          </p:nvPr>
        </p:nvSpPr>
        <p:spPr/>
        <p:txBody>
          <a:bodyPr/>
          <a:lstStyle/>
          <a:p>
            <a:fld id="{21DF8CD9-6703-4C4F-8EFA-140C195F7D2A}" type="slidenum">
              <a:rPr lang="it-IT" smtClean="0"/>
              <a:t>‹N›</a:t>
            </a:fld>
            <a:endParaRPr lang="it-IT"/>
          </a:p>
        </p:txBody>
      </p:sp>
    </p:spTree>
    <p:extLst>
      <p:ext uri="{BB962C8B-B14F-4D97-AF65-F5344CB8AC3E}">
        <p14:creationId xmlns:p14="http://schemas.microsoft.com/office/powerpoint/2010/main" val="2083155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4383712-70A5-45D4-8867-4FB74042B3BE}" type="datetime1">
              <a:rPr lang="it-IT" smtClean="0"/>
              <a:t>25/07/2019</a:t>
            </a:fld>
            <a:endParaRPr lang="it-IT"/>
          </a:p>
        </p:txBody>
      </p:sp>
      <p:sp>
        <p:nvSpPr>
          <p:cNvPr id="5" name="Footer Placeholder 4"/>
          <p:cNvSpPr>
            <a:spLocks noGrp="1"/>
          </p:cNvSpPr>
          <p:nvPr>
            <p:ph type="ftr" sz="quarter" idx="11"/>
          </p:nvPr>
        </p:nvSpPr>
        <p:spPr/>
        <p:txBody>
          <a:bodyPr/>
          <a:lstStyle/>
          <a:p>
            <a:r>
              <a:rPr lang="it-IT"/>
              <a:t>MIPS</a:t>
            </a:r>
          </a:p>
        </p:txBody>
      </p:sp>
      <p:sp>
        <p:nvSpPr>
          <p:cNvPr id="6" name="Slide Number Placeholder 5"/>
          <p:cNvSpPr>
            <a:spLocks noGrp="1"/>
          </p:cNvSpPr>
          <p:nvPr>
            <p:ph type="sldNum" sz="quarter" idx="12"/>
          </p:nvPr>
        </p:nvSpPr>
        <p:spPr/>
        <p:txBody>
          <a:bodyPr/>
          <a:lstStyle/>
          <a:p>
            <a:fld id="{21DF8CD9-6703-4C4F-8EFA-140C195F7D2A}" type="slidenum">
              <a:rPr lang="it-IT" smtClean="0"/>
              <a:t>‹N›</a:t>
            </a:fld>
            <a:endParaRPr lang="it-IT"/>
          </a:p>
        </p:txBody>
      </p:sp>
    </p:spTree>
    <p:extLst>
      <p:ext uri="{BB962C8B-B14F-4D97-AF65-F5344CB8AC3E}">
        <p14:creationId xmlns:p14="http://schemas.microsoft.com/office/powerpoint/2010/main" val="320191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4B454C7-30BA-4FC7-B0F6-D42454A4A16B}" type="datetime1">
              <a:rPr lang="it-IT" smtClean="0"/>
              <a:t>25/07/2019</a:t>
            </a:fld>
            <a:endParaRPr lang="it-IT"/>
          </a:p>
        </p:txBody>
      </p:sp>
      <p:sp>
        <p:nvSpPr>
          <p:cNvPr id="5" name="Footer Placeholder 4"/>
          <p:cNvSpPr>
            <a:spLocks noGrp="1"/>
          </p:cNvSpPr>
          <p:nvPr>
            <p:ph type="ftr" sz="quarter" idx="11"/>
          </p:nvPr>
        </p:nvSpPr>
        <p:spPr/>
        <p:txBody>
          <a:bodyPr/>
          <a:lstStyle/>
          <a:p>
            <a:r>
              <a:rPr lang="it-IT"/>
              <a:t>MIPS</a:t>
            </a:r>
          </a:p>
        </p:txBody>
      </p:sp>
      <p:sp>
        <p:nvSpPr>
          <p:cNvPr id="6" name="Slide Number Placeholder 5"/>
          <p:cNvSpPr>
            <a:spLocks noGrp="1"/>
          </p:cNvSpPr>
          <p:nvPr>
            <p:ph type="sldNum" sz="quarter" idx="12"/>
          </p:nvPr>
        </p:nvSpPr>
        <p:spPr/>
        <p:txBody>
          <a:bodyPr/>
          <a:lstStyle/>
          <a:p>
            <a:fld id="{21DF8CD9-6703-4C4F-8EFA-140C195F7D2A}" type="slidenum">
              <a:rPr lang="it-IT" smtClean="0"/>
              <a:t>‹N›</a:t>
            </a:fld>
            <a:endParaRPr lang="it-IT"/>
          </a:p>
        </p:txBody>
      </p:sp>
    </p:spTree>
    <p:extLst>
      <p:ext uri="{BB962C8B-B14F-4D97-AF65-F5344CB8AC3E}">
        <p14:creationId xmlns:p14="http://schemas.microsoft.com/office/powerpoint/2010/main" val="248678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5F92F75-5886-4669-A627-E5635897BF4A}" type="datetime1">
              <a:rPr lang="it-IT" smtClean="0"/>
              <a:t>25/07/2019</a:t>
            </a:fld>
            <a:endParaRPr lang="it-IT"/>
          </a:p>
        </p:txBody>
      </p:sp>
      <p:sp>
        <p:nvSpPr>
          <p:cNvPr id="5" name="Footer Placeholder 4"/>
          <p:cNvSpPr>
            <a:spLocks noGrp="1"/>
          </p:cNvSpPr>
          <p:nvPr>
            <p:ph type="ftr" sz="quarter" idx="11"/>
          </p:nvPr>
        </p:nvSpPr>
        <p:spPr/>
        <p:txBody>
          <a:bodyPr/>
          <a:lstStyle/>
          <a:p>
            <a:r>
              <a:rPr lang="it-IT"/>
              <a:t>MIPS</a:t>
            </a:r>
          </a:p>
        </p:txBody>
      </p:sp>
      <p:sp>
        <p:nvSpPr>
          <p:cNvPr id="6" name="Slide Number Placeholder 5"/>
          <p:cNvSpPr>
            <a:spLocks noGrp="1"/>
          </p:cNvSpPr>
          <p:nvPr>
            <p:ph type="sldNum" sz="quarter" idx="12"/>
          </p:nvPr>
        </p:nvSpPr>
        <p:spPr/>
        <p:txBody>
          <a:bodyPr/>
          <a:lstStyle/>
          <a:p>
            <a:fld id="{21DF8CD9-6703-4C4F-8EFA-140C195F7D2A}" type="slidenum">
              <a:rPr lang="it-IT" smtClean="0"/>
              <a:t>‹N›</a:t>
            </a:fld>
            <a:endParaRPr lang="it-IT"/>
          </a:p>
        </p:txBody>
      </p:sp>
    </p:spTree>
    <p:extLst>
      <p:ext uri="{BB962C8B-B14F-4D97-AF65-F5344CB8AC3E}">
        <p14:creationId xmlns:p14="http://schemas.microsoft.com/office/powerpoint/2010/main" val="345185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AF15D01-792C-4ADF-A4FA-11675FE50A68}" type="datetime1">
              <a:rPr lang="it-IT" smtClean="0"/>
              <a:t>25/07/2019</a:t>
            </a:fld>
            <a:endParaRPr lang="it-IT"/>
          </a:p>
        </p:txBody>
      </p:sp>
      <p:sp>
        <p:nvSpPr>
          <p:cNvPr id="5" name="Footer Placeholder 4"/>
          <p:cNvSpPr>
            <a:spLocks noGrp="1"/>
          </p:cNvSpPr>
          <p:nvPr>
            <p:ph type="ftr" sz="quarter" idx="11"/>
          </p:nvPr>
        </p:nvSpPr>
        <p:spPr/>
        <p:txBody>
          <a:bodyPr/>
          <a:lstStyle/>
          <a:p>
            <a:r>
              <a:rPr lang="it-IT"/>
              <a:t>MIPS</a:t>
            </a:r>
          </a:p>
        </p:txBody>
      </p:sp>
      <p:sp>
        <p:nvSpPr>
          <p:cNvPr id="6" name="Slide Number Placeholder 5"/>
          <p:cNvSpPr>
            <a:spLocks noGrp="1"/>
          </p:cNvSpPr>
          <p:nvPr>
            <p:ph type="sldNum" sz="quarter" idx="12"/>
          </p:nvPr>
        </p:nvSpPr>
        <p:spPr/>
        <p:txBody>
          <a:bodyPr/>
          <a:lstStyle/>
          <a:p>
            <a:fld id="{21DF8CD9-6703-4C4F-8EFA-140C195F7D2A}" type="slidenum">
              <a:rPr lang="it-IT" smtClean="0"/>
              <a:t>‹N›</a:t>
            </a:fld>
            <a:endParaRPr lang="it-IT"/>
          </a:p>
        </p:txBody>
      </p:sp>
    </p:spTree>
    <p:extLst>
      <p:ext uri="{BB962C8B-B14F-4D97-AF65-F5344CB8AC3E}">
        <p14:creationId xmlns:p14="http://schemas.microsoft.com/office/powerpoint/2010/main" val="2510829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8EF3457-A0D4-49C5-8A92-281B1940C844}" type="datetime1">
              <a:rPr lang="it-IT" smtClean="0"/>
              <a:t>25/07/2019</a:t>
            </a:fld>
            <a:endParaRPr lang="it-IT"/>
          </a:p>
        </p:txBody>
      </p:sp>
      <p:sp>
        <p:nvSpPr>
          <p:cNvPr id="6" name="Footer Placeholder 5"/>
          <p:cNvSpPr>
            <a:spLocks noGrp="1"/>
          </p:cNvSpPr>
          <p:nvPr>
            <p:ph type="ftr" sz="quarter" idx="11"/>
          </p:nvPr>
        </p:nvSpPr>
        <p:spPr/>
        <p:txBody>
          <a:bodyPr/>
          <a:lstStyle/>
          <a:p>
            <a:r>
              <a:rPr lang="it-IT"/>
              <a:t>MIPS</a:t>
            </a:r>
          </a:p>
        </p:txBody>
      </p:sp>
      <p:sp>
        <p:nvSpPr>
          <p:cNvPr id="7" name="Slide Number Placeholder 6"/>
          <p:cNvSpPr>
            <a:spLocks noGrp="1"/>
          </p:cNvSpPr>
          <p:nvPr>
            <p:ph type="sldNum" sz="quarter" idx="12"/>
          </p:nvPr>
        </p:nvSpPr>
        <p:spPr/>
        <p:txBody>
          <a:bodyPr/>
          <a:lstStyle/>
          <a:p>
            <a:fld id="{21DF8CD9-6703-4C4F-8EFA-140C195F7D2A}" type="slidenum">
              <a:rPr lang="it-IT" smtClean="0"/>
              <a:t>‹N›</a:t>
            </a:fld>
            <a:endParaRPr lang="it-IT"/>
          </a:p>
        </p:txBody>
      </p:sp>
    </p:spTree>
    <p:extLst>
      <p:ext uri="{BB962C8B-B14F-4D97-AF65-F5344CB8AC3E}">
        <p14:creationId xmlns:p14="http://schemas.microsoft.com/office/powerpoint/2010/main" val="229785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DDAA1E3-88B1-4276-B3D7-EE7831CFDF98}" type="datetime1">
              <a:rPr lang="it-IT" smtClean="0"/>
              <a:t>25/07/2019</a:t>
            </a:fld>
            <a:endParaRPr lang="it-IT"/>
          </a:p>
        </p:txBody>
      </p:sp>
      <p:sp>
        <p:nvSpPr>
          <p:cNvPr id="8" name="Footer Placeholder 7"/>
          <p:cNvSpPr>
            <a:spLocks noGrp="1"/>
          </p:cNvSpPr>
          <p:nvPr>
            <p:ph type="ftr" sz="quarter" idx="11"/>
          </p:nvPr>
        </p:nvSpPr>
        <p:spPr/>
        <p:txBody>
          <a:bodyPr/>
          <a:lstStyle/>
          <a:p>
            <a:r>
              <a:rPr lang="it-IT"/>
              <a:t>MIPS</a:t>
            </a:r>
          </a:p>
        </p:txBody>
      </p:sp>
      <p:sp>
        <p:nvSpPr>
          <p:cNvPr id="9" name="Slide Number Placeholder 8"/>
          <p:cNvSpPr>
            <a:spLocks noGrp="1"/>
          </p:cNvSpPr>
          <p:nvPr>
            <p:ph type="sldNum" sz="quarter" idx="12"/>
          </p:nvPr>
        </p:nvSpPr>
        <p:spPr/>
        <p:txBody>
          <a:bodyPr/>
          <a:lstStyle/>
          <a:p>
            <a:fld id="{21DF8CD9-6703-4C4F-8EFA-140C195F7D2A}" type="slidenum">
              <a:rPr lang="it-IT" smtClean="0"/>
              <a:t>‹N›</a:t>
            </a:fld>
            <a:endParaRPr lang="it-IT"/>
          </a:p>
        </p:txBody>
      </p:sp>
    </p:spTree>
    <p:extLst>
      <p:ext uri="{BB962C8B-B14F-4D97-AF65-F5344CB8AC3E}">
        <p14:creationId xmlns:p14="http://schemas.microsoft.com/office/powerpoint/2010/main" val="378971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68417DE-7B69-440E-B1FB-7DC8CE7AA387}" type="datetime1">
              <a:rPr lang="it-IT" smtClean="0"/>
              <a:t>25/07/2019</a:t>
            </a:fld>
            <a:endParaRPr lang="it-IT"/>
          </a:p>
        </p:txBody>
      </p:sp>
      <p:sp>
        <p:nvSpPr>
          <p:cNvPr id="4" name="Footer Placeholder 3"/>
          <p:cNvSpPr>
            <a:spLocks noGrp="1"/>
          </p:cNvSpPr>
          <p:nvPr>
            <p:ph type="ftr" sz="quarter" idx="11"/>
          </p:nvPr>
        </p:nvSpPr>
        <p:spPr/>
        <p:txBody>
          <a:bodyPr/>
          <a:lstStyle/>
          <a:p>
            <a:r>
              <a:rPr lang="it-IT"/>
              <a:t>MIPS</a:t>
            </a:r>
          </a:p>
        </p:txBody>
      </p:sp>
      <p:sp>
        <p:nvSpPr>
          <p:cNvPr id="5" name="Slide Number Placeholder 4"/>
          <p:cNvSpPr>
            <a:spLocks noGrp="1"/>
          </p:cNvSpPr>
          <p:nvPr>
            <p:ph type="sldNum" sz="quarter" idx="12"/>
          </p:nvPr>
        </p:nvSpPr>
        <p:spPr/>
        <p:txBody>
          <a:bodyPr/>
          <a:lstStyle/>
          <a:p>
            <a:fld id="{21DF8CD9-6703-4C4F-8EFA-140C195F7D2A}" type="slidenum">
              <a:rPr lang="it-IT" smtClean="0"/>
              <a:t>‹N›</a:t>
            </a:fld>
            <a:endParaRPr lang="it-IT"/>
          </a:p>
        </p:txBody>
      </p:sp>
    </p:spTree>
    <p:extLst>
      <p:ext uri="{BB962C8B-B14F-4D97-AF65-F5344CB8AC3E}">
        <p14:creationId xmlns:p14="http://schemas.microsoft.com/office/powerpoint/2010/main" val="275225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8A89B-1FDB-4115-99A4-269DEECB7DEB}" type="datetime1">
              <a:rPr lang="it-IT" smtClean="0"/>
              <a:t>25/07/2019</a:t>
            </a:fld>
            <a:endParaRPr lang="it-IT"/>
          </a:p>
        </p:txBody>
      </p:sp>
      <p:sp>
        <p:nvSpPr>
          <p:cNvPr id="3" name="Footer Placeholder 2"/>
          <p:cNvSpPr>
            <a:spLocks noGrp="1"/>
          </p:cNvSpPr>
          <p:nvPr>
            <p:ph type="ftr" sz="quarter" idx="11"/>
          </p:nvPr>
        </p:nvSpPr>
        <p:spPr/>
        <p:txBody>
          <a:bodyPr/>
          <a:lstStyle/>
          <a:p>
            <a:r>
              <a:rPr lang="it-IT"/>
              <a:t>MIPS</a:t>
            </a:r>
          </a:p>
        </p:txBody>
      </p:sp>
      <p:sp>
        <p:nvSpPr>
          <p:cNvPr id="4" name="Slide Number Placeholder 3"/>
          <p:cNvSpPr>
            <a:spLocks noGrp="1"/>
          </p:cNvSpPr>
          <p:nvPr>
            <p:ph type="sldNum" sz="quarter" idx="12"/>
          </p:nvPr>
        </p:nvSpPr>
        <p:spPr/>
        <p:txBody>
          <a:bodyPr/>
          <a:lstStyle/>
          <a:p>
            <a:fld id="{21DF8CD9-6703-4C4F-8EFA-140C195F7D2A}" type="slidenum">
              <a:rPr lang="it-IT" smtClean="0"/>
              <a:t>‹N›</a:t>
            </a:fld>
            <a:endParaRPr lang="it-IT"/>
          </a:p>
        </p:txBody>
      </p:sp>
    </p:spTree>
    <p:extLst>
      <p:ext uri="{BB962C8B-B14F-4D97-AF65-F5344CB8AC3E}">
        <p14:creationId xmlns:p14="http://schemas.microsoft.com/office/powerpoint/2010/main" val="277542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2A2FAB3F-672D-4F17-9AF2-81A8386ACE67}" type="datetime1">
              <a:rPr lang="it-IT" smtClean="0"/>
              <a:t>25/07/2019</a:t>
            </a:fld>
            <a:endParaRPr lang="it-IT"/>
          </a:p>
        </p:txBody>
      </p:sp>
      <p:sp>
        <p:nvSpPr>
          <p:cNvPr id="6" name="Footer Placeholder 5"/>
          <p:cNvSpPr>
            <a:spLocks noGrp="1"/>
          </p:cNvSpPr>
          <p:nvPr>
            <p:ph type="ftr" sz="quarter" idx="11"/>
          </p:nvPr>
        </p:nvSpPr>
        <p:spPr/>
        <p:txBody>
          <a:bodyPr/>
          <a:lstStyle/>
          <a:p>
            <a:r>
              <a:rPr lang="it-IT"/>
              <a:t>MIPS</a:t>
            </a:r>
          </a:p>
        </p:txBody>
      </p:sp>
      <p:sp>
        <p:nvSpPr>
          <p:cNvPr id="7" name="Slide Number Placeholder 6"/>
          <p:cNvSpPr>
            <a:spLocks noGrp="1"/>
          </p:cNvSpPr>
          <p:nvPr>
            <p:ph type="sldNum" sz="quarter" idx="12"/>
          </p:nvPr>
        </p:nvSpPr>
        <p:spPr/>
        <p:txBody>
          <a:bodyPr/>
          <a:lstStyle/>
          <a:p>
            <a:fld id="{21DF8CD9-6703-4C4F-8EFA-140C195F7D2A}" type="slidenum">
              <a:rPr lang="it-IT" smtClean="0"/>
              <a:t>‹N›</a:t>
            </a:fld>
            <a:endParaRPr lang="it-IT"/>
          </a:p>
        </p:txBody>
      </p:sp>
    </p:spTree>
    <p:extLst>
      <p:ext uri="{BB962C8B-B14F-4D97-AF65-F5344CB8AC3E}">
        <p14:creationId xmlns:p14="http://schemas.microsoft.com/office/powerpoint/2010/main" val="144373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5C20766-39A6-434A-9183-02C1907D6BF6}" type="datetime1">
              <a:rPr lang="it-IT" smtClean="0"/>
              <a:t>25/07/2019</a:t>
            </a:fld>
            <a:endParaRPr lang="it-IT"/>
          </a:p>
        </p:txBody>
      </p:sp>
      <p:sp>
        <p:nvSpPr>
          <p:cNvPr id="6" name="Footer Placeholder 5"/>
          <p:cNvSpPr>
            <a:spLocks noGrp="1"/>
          </p:cNvSpPr>
          <p:nvPr>
            <p:ph type="ftr" sz="quarter" idx="11"/>
          </p:nvPr>
        </p:nvSpPr>
        <p:spPr/>
        <p:txBody>
          <a:bodyPr/>
          <a:lstStyle/>
          <a:p>
            <a:r>
              <a:rPr lang="it-IT"/>
              <a:t>MIPS</a:t>
            </a:r>
          </a:p>
        </p:txBody>
      </p:sp>
      <p:sp>
        <p:nvSpPr>
          <p:cNvPr id="7" name="Slide Number Placeholder 6"/>
          <p:cNvSpPr>
            <a:spLocks noGrp="1"/>
          </p:cNvSpPr>
          <p:nvPr>
            <p:ph type="sldNum" sz="quarter" idx="12"/>
          </p:nvPr>
        </p:nvSpPr>
        <p:spPr/>
        <p:txBody>
          <a:bodyPr/>
          <a:lstStyle/>
          <a:p>
            <a:fld id="{21DF8CD9-6703-4C4F-8EFA-140C195F7D2A}" type="slidenum">
              <a:rPr lang="it-IT" smtClean="0"/>
              <a:t>‹N›</a:t>
            </a:fld>
            <a:endParaRPr lang="it-IT"/>
          </a:p>
        </p:txBody>
      </p:sp>
    </p:spTree>
    <p:extLst>
      <p:ext uri="{BB962C8B-B14F-4D97-AF65-F5344CB8AC3E}">
        <p14:creationId xmlns:p14="http://schemas.microsoft.com/office/powerpoint/2010/main" val="1691957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C15001B-FE51-4BCE-84ED-51B3D02A6289}" type="datetime1">
              <a:rPr lang="it-IT" smtClean="0"/>
              <a:t>25/07/2019</a:t>
            </a:fld>
            <a:endParaRPr lang="it-IT"/>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it-IT"/>
              <a:t>MIPS</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1DF8CD9-6703-4C4F-8EFA-140C195F7D2A}" type="slidenum">
              <a:rPr lang="it-IT" smtClean="0"/>
              <a:t>‹N›</a:t>
            </a:fld>
            <a:endParaRPr lang="it-IT"/>
          </a:p>
        </p:txBody>
      </p:sp>
    </p:spTree>
    <p:extLst>
      <p:ext uri="{BB962C8B-B14F-4D97-AF65-F5344CB8AC3E}">
        <p14:creationId xmlns:p14="http://schemas.microsoft.com/office/powerpoint/2010/main" val="3537866163"/>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hf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7A41E6-4248-4796-BE4A-707CDF697BAE}"/>
              </a:ext>
            </a:extLst>
          </p:cNvPr>
          <p:cNvSpPr>
            <a:spLocks noGrp="1"/>
          </p:cNvSpPr>
          <p:nvPr>
            <p:ph type="ctrTitle"/>
          </p:nvPr>
        </p:nvSpPr>
        <p:spPr/>
        <p:txBody>
          <a:bodyPr/>
          <a:lstStyle/>
          <a:p>
            <a:r>
              <a:rPr lang="it-IT" dirty="0"/>
              <a:t>MIPS</a:t>
            </a:r>
          </a:p>
        </p:txBody>
      </p:sp>
      <p:sp>
        <p:nvSpPr>
          <p:cNvPr id="3" name="Segnaposto piè di pagina 2">
            <a:extLst>
              <a:ext uri="{FF2B5EF4-FFF2-40B4-BE49-F238E27FC236}">
                <a16:creationId xmlns:a16="http://schemas.microsoft.com/office/drawing/2014/main" id="{BE3EF9B2-5BAC-49F1-9051-BD268C61566F}"/>
              </a:ext>
            </a:extLst>
          </p:cNvPr>
          <p:cNvSpPr>
            <a:spLocks noGrp="1"/>
          </p:cNvSpPr>
          <p:nvPr>
            <p:ph type="ftr" sz="quarter" idx="11"/>
          </p:nvPr>
        </p:nvSpPr>
        <p:spPr/>
        <p:txBody>
          <a:bodyPr/>
          <a:lstStyle/>
          <a:p>
            <a:r>
              <a:rPr lang="it-IT" dirty="0"/>
              <a:t>Enrico Zelioli</a:t>
            </a:r>
          </a:p>
        </p:txBody>
      </p:sp>
      <p:sp>
        <p:nvSpPr>
          <p:cNvPr id="6" name="Segnaposto numero diapositiva 5">
            <a:extLst>
              <a:ext uri="{FF2B5EF4-FFF2-40B4-BE49-F238E27FC236}">
                <a16:creationId xmlns:a16="http://schemas.microsoft.com/office/drawing/2014/main" id="{02F3E2E2-A912-4F8A-88C4-03DAFBBB1387}"/>
              </a:ext>
            </a:extLst>
          </p:cNvPr>
          <p:cNvSpPr>
            <a:spLocks noGrp="1"/>
          </p:cNvSpPr>
          <p:nvPr>
            <p:ph type="sldNum" sz="quarter" idx="12"/>
          </p:nvPr>
        </p:nvSpPr>
        <p:spPr/>
        <p:txBody>
          <a:bodyPr/>
          <a:lstStyle/>
          <a:p>
            <a:fld id="{21DF8CD9-6703-4C4F-8EFA-140C195F7D2A}" type="slidenum">
              <a:rPr lang="it-IT" smtClean="0"/>
              <a:t>1</a:t>
            </a:fld>
            <a:endParaRPr lang="it-IT"/>
          </a:p>
        </p:txBody>
      </p:sp>
    </p:spTree>
    <p:extLst>
      <p:ext uri="{BB962C8B-B14F-4D97-AF65-F5344CB8AC3E}">
        <p14:creationId xmlns:p14="http://schemas.microsoft.com/office/powerpoint/2010/main" val="313189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766F53-B55A-427D-83A2-1CA8AC164350}"/>
              </a:ext>
            </a:extLst>
          </p:cNvPr>
          <p:cNvSpPr>
            <a:spLocks noGrp="1"/>
          </p:cNvSpPr>
          <p:nvPr>
            <p:ph type="title"/>
          </p:nvPr>
        </p:nvSpPr>
        <p:spPr/>
        <p:txBody>
          <a:bodyPr/>
          <a:lstStyle/>
          <a:p>
            <a:r>
              <a:rPr lang="it-IT" dirty="0" err="1"/>
              <a:t>Execution</a:t>
            </a:r>
            <a:r>
              <a:rPr lang="it-IT" dirty="0"/>
              <a:t> Unit</a:t>
            </a:r>
          </a:p>
        </p:txBody>
      </p:sp>
      <p:sp>
        <p:nvSpPr>
          <p:cNvPr id="3" name="Segnaposto contenuto 2">
            <a:extLst>
              <a:ext uri="{FF2B5EF4-FFF2-40B4-BE49-F238E27FC236}">
                <a16:creationId xmlns:a16="http://schemas.microsoft.com/office/drawing/2014/main" id="{81EE2A5E-5D05-4645-9DC2-21DB26E2EBEB}"/>
              </a:ext>
            </a:extLst>
          </p:cNvPr>
          <p:cNvSpPr>
            <a:spLocks noGrp="1"/>
          </p:cNvSpPr>
          <p:nvPr>
            <p:ph sz="half" idx="1"/>
          </p:nvPr>
        </p:nvSpPr>
        <p:spPr/>
        <p:txBody>
          <a:bodyPr/>
          <a:lstStyle/>
          <a:p>
            <a:r>
              <a:rPr lang="it-IT" dirty="0"/>
              <a:t>Questa parte della pipeline si occupa di eseguire le operazioni aritmetiche all’interno della CPU. È costituita essenzialmente da una ALU che esegue i calcoli e da una Forwarding Unit che serve a evitare problemi dovuti ad alee di dato. La configurazione di questa parte della CPU è dettata sia da una parte dei segnali generati dalla Control Unit nello stadio precedente, sia a quelli in uscita dalla Forwarding Unit.</a:t>
            </a:r>
          </a:p>
        </p:txBody>
      </p:sp>
      <p:pic>
        <p:nvPicPr>
          <p:cNvPr id="10" name="Segnaposto contenuto 9">
            <a:extLst>
              <a:ext uri="{FF2B5EF4-FFF2-40B4-BE49-F238E27FC236}">
                <a16:creationId xmlns:a16="http://schemas.microsoft.com/office/drawing/2014/main" id="{61E8155A-8635-4396-BC6B-391E9BBCE20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91265" y="1731963"/>
            <a:ext cx="3422746" cy="4059237"/>
          </a:xfrm>
        </p:spPr>
      </p:pic>
      <p:sp>
        <p:nvSpPr>
          <p:cNvPr id="4" name="Segnaposto piè di pagina 3">
            <a:extLst>
              <a:ext uri="{FF2B5EF4-FFF2-40B4-BE49-F238E27FC236}">
                <a16:creationId xmlns:a16="http://schemas.microsoft.com/office/drawing/2014/main" id="{4F5A7C4D-8BA2-468F-84CF-EF8B242FE09F}"/>
              </a:ext>
            </a:extLst>
          </p:cNvPr>
          <p:cNvSpPr>
            <a:spLocks noGrp="1"/>
          </p:cNvSpPr>
          <p:nvPr>
            <p:ph type="ftr" sz="quarter" idx="11"/>
          </p:nvPr>
        </p:nvSpPr>
        <p:spPr/>
        <p:txBody>
          <a:bodyPr/>
          <a:lstStyle/>
          <a:p>
            <a:r>
              <a:rPr lang="it-IT"/>
              <a:t>MIPS</a:t>
            </a:r>
          </a:p>
        </p:txBody>
      </p:sp>
      <p:sp>
        <p:nvSpPr>
          <p:cNvPr id="7" name="Segnaposto numero diapositiva 6">
            <a:extLst>
              <a:ext uri="{FF2B5EF4-FFF2-40B4-BE49-F238E27FC236}">
                <a16:creationId xmlns:a16="http://schemas.microsoft.com/office/drawing/2014/main" id="{7809D72E-CD83-404F-8C59-750777FC2A3D}"/>
              </a:ext>
            </a:extLst>
          </p:cNvPr>
          <p:cNvSpPr>
            <a:spLocks noGrp="1"/>
          </p:cNvSpPr>
          <p:nvPr>
            <p:ph type="sldNum" sz="quarter" idx="12"/>
          </p:nvPr>
        </p:nvSpPr>
        <p:spPr/>
        <p:txBody>
          <a:bodyPr/>
          <a:lstStyle/>
          <a:p>
            <a:fld id="{21DF8CD9-6703-4C4F-8EFA-140C195F7D2A}" type="slidenum">
              <a:rPr lang="it-IT" smtClean="0"/>
              <a:t>10</a:t>
            </a:fld>
            <a:endParaRPr lang="it-IT"/>
          </a:p>
        </p:txBody>
      </p:sp>
    </p:spTree>
    <p:extLst>
      <p:ext uri="{BB962C8B-B14F-4D97-AF65-F5344CB8AC3E}">
        <p14:creationId xmlns:p14="http://schemas.microsoft.com/office/powerpoint/2010/main" val="1375885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9603F-4625-4F94-8814-2C1771071A07}"/>
              </a:ext>
            </a:extLst>
          </p:cNvPr>
          <p:cNvSpPr>
            <a:spLocks noGrp="1"/>
          </p:cNvSpPr>
          <p:nvPr>
            <p:ph type="title"/>
          </p:nvPr>
        </p:nvSpPr>
        <p:spPr/>
        <p:txBody>
          <a:bodyPr/>
          <a:lstStyle/>
          <a:p>
            <a:r>
              <a:rPr lang="it-IT" dirty="0" err="1"/>
              <a:t>Arithmetic</a:t>
            </a:r>
            <a:r>
              <a:rPr lang="it-IT" dirty="0"/>
              <a:t> </a:t>
            </a:r>
            <a:r>
              <a:rPr lang="it-IT" dirty="0" err="1"/>
              <a:t>Logic</a:t>
            </a:r>
            <a:r>
              <a:rPr lang="it-IT" dirty="0"/>
              <a:t> Unit</a:t>
            </a:r>
          </a:p>
        </p:txBody>
      </p:sp>
      <p:sp>
        <p:nvSpPr>
          <p:cNvPr id="3" name="Segnaposto contenuto 2">
            <a:extLst>
              <a:ext uri="{FF2B5EF4-FFF2-40B4-BE49-F238E27FC236}">
                <a16:creationId xmlns:a16="http://schemas.microsoft.com/office/drawing/2014/main" id="{AF544EB0-AABC-45E9-A321-96BEF40903ED}"/>
              </a:ext>
            </a:extLst>
          </p:cNvPr>
          <p:cNvSpPr>
            <a:spLocks noGrp="1"/>
          </p:cNvSpPr>
          <p:nvPr>
            <p:ph sz="half" idx="1"/>
          </p:nvPr>
        </p:nvSpPr>
        <p:spPr/>
        <p:txBody>
          <a:bodyPr/>
          <a:lstStyle/>
          <a:p>
            <a:r>
              <a:rPr lang="it-IT" dirty="0"/>
              <a:t>La ALU è stata realizzata per poter compiere solo operazioni di base, in questo caso 4: and, or, somma e sottrazione. Quindi anche per operazioni semplici come la moltiplicazione o la divisione è necessario </a:t>
            </a:r>
            <a:r>
              <a:rPr lang="en-US" dirty="0"/>
              <a:t>“</a:t>
            </a:r>
            <a:r>
              <a:rPr lang="it-IT" dirty="0"/>
              <a:t>spezzarle</a:t>
            </a:r>
            <a:r>
              <a:rPr lang="en-US" dirty="0"/>
              <a:t>”</a:t>
            </a:r>
            <a:r>
              <a:rPr lang="it-IT" dirty="0"/>
              <a:t> in più istruzioni. Questo apparente svantaggio è compensato dalla pipeline senza stalli.</a:t>
            </a:r>
          </a:p>
          <a:p>
            <a:r>
              <a:rPr lang="it-IT" dirty="0"/>
              <a:t>La ALU a 8 bit si ottiene concatenando tra loro opportunamente 8 ALU a 1 bit.</a:t>
            </a:r>
          </a:p>
        </p:txBody>
      </p:sp>
      <p:pic>
        <p:nvPicPr>
          <p:cNvPr id="8" name="Segnaposto contenuto 7" descr="Immagine che contiene testo, mappa&#10;&#10;Descrizione generata automaticamente">
            <a:extLst>
              <a:ext uri="{FF2B5EF4-FFF2-40B4-BE49-F238E27FC236}">
                <a16:creationId xmlns:a16="http://schemas.microsoft.com/office/drawing/2014/main" id="{1747D91A-F9B5-4301-A7F7-89244879D5B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2363" y="2064440"/>
            <a:ext cx="5065712" cy="3394283"/>
          </a:xfrm>
        </p:spPr>
      </p:pic>
      <p:sp>
        <p:nvSpPr>
          <p:cNvPr id="4" name="Segnaposto piè di pagina 3">
            <a:extLst>
              <a:ext uri="{FF2B5EF4-FFF2-40B4-BE49-F238E27FC236}">
                <a16:creationId xmlns:a16="http://schemas.microsoft.com/office/drawing/2014/main" id="{C2C9ECFC-2479-4512-BBE6-13A6FCB68CD6}"/>
              </a:ext>
            </a:extLst>
          </p:cNvPr>
          <p:cNvSpPr>
            <a:spLocks noGrp="1"/>
          </p:cNvSpPr>
          <p:nvPr>
            <p:ph type="ftr" sz="quarter" idx="11"/>
          </p:nvPr>
        </p:nvSpPr>
        <p:spPr/>
        <p:txBody>
          <a:bodyPr/>
          <a:lstStyle/>
          <a:p>
            <a:r>
              <a:rPr lang="it-IT"/>
              <a:t>MIPS</a:t>
            </a:r>
          </a:p>
        </p:txBody>
      </p:sp>
      <p:sp>
        <p:nvSpPr>
          <p:cNvPr id="7" name="Segnaposto numero diapositiva 6">
            <a:extLst>
              <a:ext uri="{FF2B5EF4-FFF2-40B4-BE49-F238E27FC236}">
                <a16:creationId xmlns:a16="http://schemas.microsoft.com/office/drawing/2014/main" id="{58186890-8695-45F0-9DC8-70C2E24CA538}"/>
              </a:ext>
            </a:extLst>
          </p:cNvPr>
          <p:cNvSpPr>
            <a:spLocks noGrp="1"/>
          </p:cNvSpPr>
          <p:nvPr>
            <p:ph type="sldNum" sz="quarter" idx="12"/>
          </p:nvPr>
        </p:nvSpPr>
        <p:spPr/>
        <p:txBody>
          <a:bodyPr/>
          <a:lstStyle/>
          <a:p>
            <a:fld id="{21DF8CD9-6703-4C4F-8EFA-140C195F7D2A}" type="slidenum">
              <a:rPr lang="it-IT" smtClean="0"/>
              <a:t>11</a:t>
            </a:fld>
            <a:endParaRPr lang="it-IT"/>
          </a:p>
        </p:txBody>
      </p:sp>
    </p:spTree>
    <p:extLst>
      <p:ext uri="{BB962C8B-B14F-4D97-AF65-F5344CB8AC3E}">
        <p14:creationId xmlns:p14="http://schemas.microsoft.com/office/powerpoint/2010/main" val="2173516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9B0CB0-E335-4A56-AD58-F1E8C132DDAF}"/>
              </a:ext>
            </a:extLst>
          </p:cNvPr>
          <p:cNvSpPr>
            <a:spLocks noGrp="1"/>
          </p:cNvSpPr>
          <p:nvPr>
            <p:ph type="title"/>
          </p:nvPr>
        </p:nvSpPr>
        <p:spPr/>
        <p:txBody>
          <a:bodyPr/>
          <a:lstStyle/>
          <a:p>
            <a:r>
              <a:rPr lang="it-IT" dirty="0"/>
              <a:t>Memory Access</a:t>
            </a:r>
          </a:p>
        </p:txBody>
      </p:sp>
      <p:sp>
        <p:nvSpPr>
          <p:cNvPr id="3" name="Segnaposto contenuto 2">
            <a:extLst>
              <a:ext uri="{FF2B5EF4-FFF2-40B4-BE49-F238E27FC236}">
                <a16:creationId xmlns:a16="http://schemas.microsoft.com/office/drawing/2014/main" id="{3E36C1CD-E84E-4782-8AF2-64A997D38AC8}"/>
              </a:ext>
            </a:extLst>
          </p:cNvPr>
          <p:cNvSpPr>
            <a:spLocks noGrp="1"/>
          </p:cNvSpPr>
          <p:nvPr>
            <p:ph sz="half" idx="1"/>
          </p:nvPr>
        </p:nvSpPr>
        <p:spPr/>
        <p:txBody>
          <a:bodyPr>
            <a:normAutofit fontScale="92500" lnSpcReduction="10000"/>
          </a:bodyPr>
          <a:lstStyle/>
          <a:p>
            <a:r>
              <a:rPr lang="it-IT" dirty="0"/>
              <a:t>In questo stadio si accede alla memoria dei dati, in lettura o scrittura a seconda che si tratti di un’operazione di </a:t>
            </a:r>
            <a:r>
              <a:rPr lang="it-IT" dirty="0" err="1"/>
              <a:t>load</a:t>
            </a:r>
            <a:r>
              <a:rPr lang="it-IT" dirty="0"/>
              <a:t> o di store.</a:t>
            </a:r>
          </a:p>
          <a:p>
            <a:r>
              <a:rPr lang="it-IT" dirty="0"/>
              <a:t>La memoria è indirizzata da un registro temporaneo che contiene il valore del secondo parametro dell’istruzione </a:t>
            </a:r>
            <a:r>
              <a:rPr lang="en-US" dirty="0"/>
              <a:t>(le </a:t>
            </a:r>
            <a:r>
              <a:rPr lang="en-US" dirty="0" err="1"/>
              <a:t>istruzioni</a:t>
            </a:r>
            <a:r>
              <a:rPr lang="en-US" dirty="0"/>
              <a:t> </a:t>
            </a:r>
            <a:r>
              <a:rPr lang="en-US" dirty="0" err="1"/>
              <a:t>che</a:t>
            </a:r>
            <a:r>
              <a:rPr lang="en-US" dirty="0"/>
              <a:t> </a:t>
            </a:r>
            <a:r>
              <a:rPr lang="en-US" dirty="0" err="1"/>
              <a:t>accedono</a:t>
            </a:r>
            <a:r>
              <a:rPr lang="en-US" dirty="0"/>
              <a:t> </a:t>
            </a:r>
            <a:r>
              <a:rPr lang="en-US" dirty="0" err="1"/>
              <a:t>alla</a:t>
            </a:r>
            <a:r>
              <a:rPr lang="en-US" dirty="0"/>
              <a:t> </a:t>
            </a:r>
            <a:r>
              <a:rPr lang="en-US" dirty="0" err="1"/>
              <a:t>memoria</a:t>
            </a:r>
            <a:r>
              <a:rPr lang="en-US" dirty="0"/>
              <a:t> </a:t>
            </a:r>
            <a:r>
              <a:rPr lang="en-US" dirty="0" err="1"/>
              <a:t>devono</a:t>
            </a:r>
            <a:r>
              <a:rPr lang="en-US" dirty="0"/>
              <a:t> </a:t>
            </a:r>
            <a:r>
              <a:rPr lang="en-US" dirty="0" err="1"/>
              <a:t>avere</a:t>
            </a:r>
            <a:r>
              <a:rPr lang="en-US" dirty="0"/>
              <a:t> </a:t>
            </a:r>
            <a:r>
              <a:rPr lang="en-US" dirty="0" err="1"/>
              <a:t>tutte</a:t>
            </a:r>
            <a:r>
              <a:rPr lang="en-US" dirty="0"/>
              <a:t> </a:t>
            </a:r>
            <a:r>
              <a:rPr lang="en-US" dirty="0" err="1"/>
              <a:t>l’indirizzo</a:t>
            </a:r>
            <a:r>
              <a:rPr lang="en-US" dirty="0"/>
              <a:t> a cui </a:t>
            </a:r>
            <a:r>
              <a:rPr lang="en-US" dirty="0" err="1"/>
              <a:t>accedere</a:t>
            </a:r>
            <a:r>
              <a:rPr lang="en-US" dirty="0"/>
              <a:t> come secondo </a:t>
            </a:r>
            <a:r>
              <a:rPr lang="en-US" dirty="0" err="1"/>
              <a:t>parametro</a:t>
            </a:r>
            <a:r>
              <a:rPr lang="en-US" dirty="0"/>
              <a:t>)</a:t>
            </a:r>
            <a:r>
              <a:rPr lang="it-IT" dirty="0"/>
              <a:t> e in caso di scrittura il dato proviene direttamente da uno dei registri.</a:t>
            </a:r>
          </a:p>
          <a:p>
            <a:r>
              <a:rPr lang="en-US" dirty="0"/>
              <a:t>È </a:t>
            </a:r>
            <a:r>
              <a:rPr lang="it-IT" dirty="0"/>
              <a:t> infine presente la rete logica che gestisce i salti condizionati in base ai bit di FLAG.</a:t>
            </a:r>
          </a:p>
        </p:txBody>
      </p:sp>
      <p:pic>
        <p:nvPicPr>
          <p:cNvPr id="10" name="Segnaposto contenuto 9" descr="Immagine che contiene testo&#10;&#10;Descrizione generata automaticamente">
            <a:extLst>
              <a:ext uri="{FF2B5EF4-FFF2-40B4-BE49-F238E27FC236}">
                <a16:creationId xmlns:a16="http://schemas.microsoft.com/office/drawing/2014/main" id="{44C18961-A8E9-416A-AEA8-A2B5B438F7F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0637" y="1731963"/>
            <a:ext cx="3553374" cy="4059237"/>
          </a:xfrm>
        </p:spPr>
      </p:pic>
      <p:sp>
        <p:nvSpPr>
          <p:cNvPr id="4" name="Segnaposto piè di pagina 3">
            <a:extLst>
              <a:ext uri="{FF2B5EF4-FFF2-40B4-BE49-F238E27FC236}">
                <a16:creationId xmlns:a16="http://schemas.microsoft.com/office/drawing/2014/main" id="{725153B5-869E-46B4-AA85-55300433ED9D}"/>
              </a:ext>
            </a:extLst>
          </p:cNvPr>
          <p:cNvSpPr>
            <a:spLocks noGrp="1"/>
          </p:cNvSpPr>
          <p:nvPr>
            <p:ph type="ftr" sz="quarter" idx="11"/>
          </p:nvPr>
        </p:nvSpPr>
        <p:spPr/>
        <p:txBody>
          <a:bodyPr/>
          <a:lstStyle/>
          <a:p>
            <a:r>
              <a:rPr lang="it-IT"/>
              <a:t>MIPS</a:t>
            </a:r>
          </a:p>
        </p:txBody>
      </p:sp>
      <p:sp>
        <p:nvSpPr>
          <p:cNvPr id="7" name="Segnaposto numero diapositiva 6">
            <a:extLst>
              <a:ext uri="{FF2B5EF4-FFF2-40B4-BE49-F238E27FC236}">
                <a16:creationId xmlns:a16="http://schemas.microsoft.com/office/drawing/2014/main" id="{6B9692E6-69DE-4227-A4C8-D4652167C77F}"/>
              </a:ext>
            </a:extLst>
          </p:cNvPr>
          <p:cNvSpPr>
            <a:spLocks noGrp="1"/>
          </p:cNvSpPr>
          <p:nvPr>
            <p:ph type="sldNum" sz="quarter" idx="12"/>
          </p:nvPr>
        </p:nvSpPr>
        <p:spPr/>
        <p:txBody>
          <a:bodyPr/>
          <a:lstStyle/>
          <a:p>
            <a:fld id="{21DF8CD9-6703-4C4F-8EFA-140C195F7D2A}" type="slidenum">
              <a:rPr lang="it-IT" smtClean="0"/>
              <a:t>12</a:t>
            </a:fld>
            <a:endParaRPr lang="it-IT"/>
          </a:p>
        </p:txBody>
      </p:sp>
    </p:spTree>
    <p:extLst>
      <p:ext uri="{BB962C8B-B14F-4D97-AF65-F5344CB8AC3E}">
        <p14:creationId xmlns:p14="http://schemas.microsoft.com/office/powerpoint/2010/main" val="1100008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FF20A-B19E-4F40-9CA2-1BA84208AA4B}"/>
              </a:ext>
            </a:extLst>
          </p:cNvPr>
          <p:cNvSpPr>
            <a:spLocks noGrp="1"/>
          </p:cNvSpPr>
          <p:nvPr>
            <p:ph type="title"/>
          </p:nvPr>
        </p:nvSpPr>
        <p:spPr/>
        <p:txBody>
          <a:bodyPr/>
          <a:lstStyle/>
          <a:p>
            <a:r>
              <a:rPr lang="it-IT" dirty="0"/>
              <a:t>Write Back</a:t>
            </a:r>
          </a:p>
        </p:txBody>
      </p:sp>
      <p:sp>
        <p:nvSpPr>
          <p:cNvPr id="3" name="Segnaposto contenuto 2">
            <a:extLst>
              <a:ext uri="{FF2B5EF4-FFF2-40B4-BE49-F238E27FC236}">
                <a16:creationId xmlns:a16="http://schemas.microsoft.com/office/drawing/2014/main" id="{F54C9082-6634-4932-88D0-BA097461686A}"/>
              </a:ext>
            </a:extLst>
          </p:cNvPr>
          <p:cNvSpPr>
            <a:spLocks noGrp="1"/>
          </p:cNvSpPr>
          <p:nvPr>
            <p:ph sz="half" idx="1"/>
          </p:nvPr>
        </p:nvSpPr>
        <p:spPr/>
        <p:txBody>
          <a:bodyPr/>
          <a:lstStyle/>
          <a:p>
            <a:r>
              <a:rPr lang="it-IT" dirty="0"/>
              <a:t>Nello stadio di Write Back se l’istruzione lo prevede si scrive sui registri interni un valore proveniente dalla ALU, dalla memoria dei dati, da un altro registro o da uno dei campi dell’istruzione stessa.</a:t>
            </a:r>
          </a:p>
          <a:p>
            <a:r>
              <a:rPr lang="it-IT" dirty="0"/>
              <a:t>La scelta è fatta da un multiplexer gestito dal segnale </a:t>
            </a:r>
            <a:r>
              <a:rPr lang="en-US" dirty="0"/>
              <a:t>‘</a:t>
            </a:r>
            <a:r>
              <a:rPr lang="it-IT" dirty="0" err="1"/>
              <a:t>wb</a:t>
            </a:r>
            <a:r>
              <a:rPr lang="it-IT" dirty="0"/>
              <a:t>’ (2 bit) generato in precedenza dalla Control Unit. La scrittura avviene solo se si ha il segnale  ‘</a:t>
            </a:r>
            <a:r>
              <a:rPr lang="it-IT" dirty="0" err="1"/>
              <a:t>we</a:t>
            </a:r>
            <a:r>
              <a:rPr lang="it-IT" dirty="0"/>
              <a:t>’ impostato a 1.</a:t>
            </a:r>
          </a:p>
        </p:txBody>
      </p:sp>
      <p:pic>
        <p:nvPicPr>
          <p:cNvPr id="10" name="Segnaposto contenuto 9" descr="Immagine che contiene testo&#10;&#10;Descrizione generata automaticamente">
            <a:extLst>
              <a:ext uri="{FF2B5EF4-FFF2-40B4-BE49-F238E27FC236}">
                <a16:creationId xmlns:a16="http://schemas.microsoft.com/office/drawing/2014/main" id="{0DB6B3C0-AA84-4A36-8ADB-119D861A4C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97549" y="1731963"/>
            <a:ext cx="3675340" cy="4059237"/>
          </a:xfrm>
        </p:spPr>
      </p:pic>
      <p:sp>
        <p:nvSpPr>
          <p:cNvPr id="4" name="Segnaposto piè di pagina 3">
            <a:extLst>
              <a:ext uri="{FF2B5EF4-FFF2-40B4-BE49-F238E27FC236}">
                <a16:creationId xmlns:a16="http://schemas.microsoft.com/office/drawing/2014/main" id="{FC71AE00-0744-4EF4-8C67-3BBF258925FB}"/>
              </a:ext>
            </a:extLst>
          </p:cNvPr>
          <p:cNvSpPr>
            <a:spLocks noGrp="1"/>
          </p:cNvSpPr>
          <p:nvPr>
            <p:ph type="ftr" sz="quarter" idx="11"/>
          </p:nvPr>
        </p:nvSpPr>
        <p:spPr/>
        <p:txBody>
          <a:bodyPr/>
          <a:lstStyle/>
          <a:p>
            <a:r>
              <a:rPr lang="it-IT"/>
              <a:t>MIPS</a:t>
            </a:r>
          </a:p>
        </p:txBody>
      </p:sp>
      <p:sp>
        <p:nvSpPr>
          <p:cNvPr id="7" name="Segnaposto numero diapositiva 6">
            <a:extLst>
              <a:ext uri="{FF2B5EF4-FFF2-40B4-BE49-F238E27FC236}">
                <a16:creationId xmlns:a16="http://schemas.microsoft.com/office/drawing/2014/main" id="{BE61EE22-63E5-4D86-8EAA-5C75F1492005}"/>
              </a:ext>
            </a:extLst>
          </p:cNvPr>
          <p:cNvSpPr>
            <a:spLocks noGrp="1"/>
          </p:cNvSpPr>
          <p:nvPr>
            <p:ph type="sldNum" sz="quarter" idx="12"/>
          </p:nvPr>
        </p:nvSpPr>
        <p:spPr/>
        <p:txBody>
          <a:bodyPr/>
          <a:lstStyle/>
          <a:p>
            <a:fld id="{21DF8CD9-6703-4C4F-8EFA-140C195F7D2A}" type="slidenum">
              <a:rPr lang="it-IT" smtClean="0"/>
              <a:t>13</a:t>
            </a:fld>
            <a:endParaRPr lang="it-IT"/>
          </a:p>
        </p:txBody>
      </p:sp>
    </p:spTree>
    <p:extLst>
      <p:ext uri="{BB962C8B-B14F-4D97-AF65-F5344CB8AC3E}">
        <p14:creationId xmlns:p14="http://schemas.microsoft.com/office/powerpoint/2010/main" val="197121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BB5BF4-C9D8-4753-9A9C-8F0F864B2353}"/>
              </a:ext>
            </a:extLst>
          </p:cNvPr>
          <p:cNvSpPr>
            <a:spLocks noGrp="1"/>
          </p:cNvSpPr>
          <p:nvPr>
            <p:ph type="title"/>
          </p:nvPr>
        </p:nvSpPr>
        <p:spPr/>
        <p:txBody>
          <a:bodyPr/>
          <a:lstStyle/>
          <a:p>
            <a:r>
              <a:rPr lang="it-IT" dirty="0"/>
              <a:t>Forwarding Unit</a:t>
            </a:r>
          </a:p>
        </p:txBody>
      </p:sp>
      <p:sp>
        <p:nvSpPr>
          <p:cNvPr id="3" name="Segnaposto contenuto 2">
            <a:extLst>
              <a:ext uri="{FF2B5EF4-FFF2-40B4-BE49-F238E27FC236}">
                <a16:creationId xmlns:a16="http://schemas.microsoft.com/office/drawing/2014/main" id="{72DC728B-1013-442F-A5CB-26E2EE0442A7}"/>
              </a:ext>
            </a:extLst>
          </p:cNvPr>
          <p:cNvSpPr>
            <a:spLocks noGrp="1"/>
          </p:cNvSpPr>
          <p:nvPr>
            <p:ph sz="half" idx="1"/>
          </p:nvPr>
        </p:nvSpPr>
        <p:spPr/>
        <p:txBody>
          <a:bodyPr>
            <a:normAutofit fontScale="92500"/>
          </a:bodyPr>
          <a:lstStyle/>
          <a:p>
            <a:r>
              <a:rPr lang="it-IT" dirty="0"/>
              <a:t>In un’architettura a singola pipeline le uniche alee di dato da tenere in considerazione sono quelle di tipo Read After Write. Per evitare lo </a:t>
            </a:r>
            <a:r>
              <a:rPr lang="it-IT" dirty="0" err="1"/>
              <a:t>stalling</a:t>
            </a:r>
            <a:r>
              <a:rPr lang="it-IT" dirty="0"/>
              <a:t> (che rallenterebbe l’esecuzione della pipeline inserendo delle bolle), la soluzione più efficiente è quella del forwarding.</a:t>
            </a:r>
          </a:p>
          <a:p>
            <a:r>
              <a:rPr lang="it-IT" dirty="0"/>
              <a:t>La Forwarding Unit è una rete logica combinatoria che deve essere in grado di rilevare la presenza di alee e di fornire i dati generati dall’istruzione precedente che non sono stati ancora scritti (la scrittura avviene nel Write Back) all’istruzione successiva.</a:t>
            </a:r>
          </a:p>
        </p:txBody>
      </p:sp>
      <p:pic>
        <p:nvPicPr>
          <p:cNvPr id="10" name="Segnaposto contenuto 9">
            <a:extLst>
              <a:ext uri="{FF2B5EF4-FFF2-40B4-BE49-F238E27FC236}">
                <a16:creationId xmlns:a16="http://schemas.microsoft.com/office/drawing/2014/main" id="{9BAD922B-0050-48D9-B4C3-B4B037F021C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13831" y="2239347"/>
            <a:ext cx="3765366" cy="2948473"/>
          </a:xfrm>
        </p:spPr>
      </p:pic>
      <p:sp>
        <p:nvSpPr>
          <p:cNvPr id="4" name="Segnaposto piè di pagina 3">
            <a:extLst>
              <a:ext uri="{FF2B5EF4-FFF2-40B4-BE49-F238E27FC236}">
                <a16:creationId xmlns:a16="http://schemas.microsoft.com/office/drawing/2014/main" id="{BB7871C0-71EB-455A-B936-7FEAF76CFC5A}"/>
              </a:ext>
            </a:extLst>
          </p:cNvPr>
          <p:cNvSpPr>
            <a:spLocks noGrp="1"/>
          </p:cNvSpPr>
          <p:nvPr>
            <p:ph type="ftr" sz="quarter" idx="11"/>
          </p:nvPr>
        </p:nvSpPr>
        <p:spPr/>
        <p:txBody>
          <a:bodyPr/>
          <a:lstStyle/>
          <a:p>
            <a:r>
              <a:rPr lang="it-IT"/>
              <a:t>MIPS</a:t>
            </a:r>
          </a:p>
        </p:txBody>
      </p:sp>
      <p:sp>
        <p:nvSpPr>
          <p:cNvPr id="7" name="Segnaposto numero diapositiva 6">
            <a:extLst>
              <a:ext uri="{FF2B5EF4-FFF2-40B4-BE49-F238E27FC236}">
                <a16:creationId xmlns:a16="http://schemas.microsoft.com/office/drawing/2014/main" id="{6AA35837-C2C3-46BD-B9C3-3A2B31712232}"/>
              </a:ext>
            </a:extLst>
          </p:cNvPr>
          <p:cNvSpPr>
            <a:spLocks noGrp="1"/>
          </p:cNvSpPr>
          <p:nvPr>
            <p:ph type="sldNum" sz="quarter" idx="12"/>
          </p:nvPr>
        </p:nvSpPr>
        <p:spPr/>
        <p:txBody>
          <a:bodyPr/>
          <a:lstStyle/>
          <a:p>
            <a:fld id="{21DF8CD9-6703-4C4F-8EFA-140C195F7D2A}" type="slidenum">
              <a:rPr lang="it-IT" smtClean="0"/>
              <a:t>14</a:t>
            </a:fld>
            <a:endParaRPr lang="it-IT"/>
          </a:p>
        </p:txBody>
      </p:sp>
    </p:spTree>
    <p:extLst>
      <p:ext uri="{BB962C8B-B14F-4D97-AF65-F5344CB8AC3E}">
        <p14:creationId xmlns:p14="http://schemas.microsoft.com/office/powerpoint/2010/main" val="980832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F74528-E410-46AF-A368-DFE931C2C460}"/>
              </a:ext>
            </a:extLst>
          </p:cNvPr>
          <p:cNvSpPr>
            <a:spLocks noGrp="1"/>
          </p:cNvSpPr>
          <p:nvPr>
            <p:ph type="title"/>
          </p:nvPr>
        </p:nvSpPr>
        <p:spPr/>
        <p:txBody>
          <a:bodyPr/>
          <a:lstStyle/>
          <a:p>
            <a:r>
              <a:rPr lang="it-IT" dirty="0"/>
              <a:t>Forwarding Unit (2)</a:t>
            </a:r>
          </a:p>
        </p:txBody>
      </p:sp>
      <p:sp>
        <p:nvSpPr>
          <p:cNvPr id="3" name="Segnaposto contenuto 2">
            <a:extLst>
              <a:ext uri="{FF2B5EF4-FFF2-40B4-BE49-F238E27FC236}">
                <a16:creationId xmlns:a16="http://schemas.microsoft.com/office/drawing/2014/main" id="{36763463-43F4-489E-A1AC-FD18ABB4E327}"/>
              </a:ext>
            </a:extLst>
          </p:cNvPr>
          <p:cNvSpPr>
            <a:spLocks noGrp="1"/>
          </p:cNvSpPr>
          <p:nvPr>
            <p:ph sz="half" idx="1"/>
          </p:nvPr>
        </p:nvSpPr>
        <p:spPr/>
        <p:txBody>
          <a:bodyPr>
            <a:normAutofit lnSpcReduction="10000"/>
          </a:bodyPr>
          <a:lstStyle/>
          <a:p>
            <a:r>
              <a:rPr lang="it-IT" dirty="0"/>
              <a:t>Per prevenire le alee la Forwarding Unit deve controllare se le istruzioni che hanno superato lo stadio di </a:t>
            </a:r>
            <a:r>
              <a:rPr lang="it-IT" dirty="0" err="1"/>
              <a:t>Execution</a:t>
            </a:r>
            <a:r>
              <a:rPr lang="it-IT" dirty="0"/>
              <a:t> ma che devono ancora completare quello di Write Back hanno modificato un dato che deve essere letto dall’istruzione che sta per essere eseguita, confrontando il registro di destinazione delle precedenti con quelli letti dalla successiva.</a:t>
            </a:r>
          </a:p>
          <a:p>
            <a:r>
              <a:rPr lang="it-IT" dirty="0"/>
              <a:t>Essendoci solo 4 registri sono molto frequenti e senza forwarding sarebbe necessario inserire molti stalli con un considerevole </a:t>
            </a:r>
            <a:r>
              <a:rPr lang="it-IT" dirty="0" err="1"/>
              <a:t>speedown</a:t>
            </a:r>
            <a:r>
              <a:rPr lang="it-IT" dirty="0"/>
              <a:t>.</a:t>
            </a:r>
          </a:p>
        </p:txBody>
      </p:sp>
      <p:pic>
        <p:nvPicPr>
          <p:cNvPr id="12" name="Segnaposto contenuto 11" descr="Immagine che contiene testo, mappa&#10;&#10;Descrizione generata automaticamente">
            <a:extLst>
              <a:ext uri="{FF2B5EF4-FFF2-40B4-BE49-F238E27FC236}">
                <a16:creationId xmlns:a16="http://schemas.microsoft.com/office/drawing/2014/main" id="{CADD5C4F-DE19-4A60-872B-718F5D57E22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7787" y="1731963"/>
            <a:ext cx="4634863" cy="4059237"/>
          </a:xfrm>
        </p:spPr>
      </p:pic>
      <p:sp>
        <p:nvSpPr>
          <p:cNvPr id="4" name="Segnaposto piè di pagina 3">
            <a:extLst>
              <a:ext uri="{FF2B5EF4-FFF2-40B4-BE49-F238E27FC236}">
                <a16:creationId xmlns:a16="http://schemas.microsoft.com/office/drawing/2014/main" id="{DCCD006A-3007-42DA-B818-DC8CEE370B69}"/>
              </a:ext>
            </a:extLst>
          </p:cNvPr>
          <p:cNvSpPr>
            <a:spLocks noGrp="1"/>
          </p:cNvSpPr>
          <p:nvPr>
            <p:ph type="ftr" sz="quarter" idx="11"/>
          </p:nvPr>
        </p:nvSpPr>
        <p:spPr/>
        <p:txBody>
          <a:bodyPr/>
          <a:lstStyle/>
          <a:p>
            <a:r>
              <a:rPr lang="it-IT"/>
              <a:t>MIPS</a:t>
            </a:r>
          </a:p>
        </p:txBody>
      </p:sp>
      <p:sp>
        <p:nvSpPr>
          <p:cNvPr id="7" name="Segnaposto numero diapositiva 6">
            <a:extLst>
              <a:ext uri="{FF2B5EF4-FFF2-40B4-BE49-F238E27FC236}">
                <a16:creationId xmlns:a16="http://schemas.microsoft.com/office/drawing/2014/main" id="{88204686-E747-4BD2-870F-3FFC37B53C5E}"/>
              </a:ext>
            </a:extLst>
          </p:cNvPr>
          <p:cNvSpPr>
            <a:spLocks noGrp="1"/>
          </p:cNvSpPr>
          <p:nvPr>
            <p:ph type="sldNum" sz="quarter" idx="12"/>
          </p:nvPr>
        </p:nvSpPr>
        <p:spPr/>
        <p:txBody>
          <a:bodyPr/>
          <a:lstStyle/>
          <a:p>
            <a:fld id="{21DF8CD9-6703-4C4F-8EFA-140C195F7D2A}" type="slidenum">
              <a:rPr lang="it-IT" smtClean="0"/>
              <a:t>15</a:t>
            </a:fld>
            <a:endParaRPr lang="it-IT"/>
          </a:p>
        </p:txBody>
      </p:sp>
    </p:spTree>
    <p:extLst>
      <p:ext uri="{BB962C8B-B14F-4D97-AF65-F5344CB8AC3E}">
        <p14:creationId xmlns:p14="http://schemas.microsoft.com/office/powerpoint/2010/main" val="3172134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7C37FB-094F-43AC-BEBE-E25958C68DC4}"/>
              </a:ext>
            </a:extLst>
          </p:cNvPr>
          <p:cNvSpPr>
            <a:spLocks noGrp="1"/>
          </p:cNvSpPr>
          <p:nvPr>
            <p:ph type="title"/>
          </p:nvPr>
        </p:nvSpPr>
        <p:spPr/>
        <p:txBody>
          <a:bodyPr/>
          <a:lstStyle/>
          <a:p>
            <a:r>
              <a:rPr lang="it-IT" dirty="0" err="1"/>
              <a:t>Branch</a:t>
            </a:r>
            <a:r>
              <a:rPr lang="it-IT" dirty="0"/>
              <a:t> Unit</a:t>
            </a:r>
          </a:p>
        </p:txBody>
      </p:sp>
      <p:sp>
        <p:nvSpPr>
          <p:cNvPr id="3" name="Segnaposto contenuto 2">
            <a:extLst>
              <a:ext uri="{FF2B5EF4-FFF2-40B4-BE49-F238E27FC236}">
                <a16:creationId xmlns:a16="http://schemas.microsoft.com/office/drawing/2014/main" id="{B9397EE4-80B4-4D79-A48D-BF54CE4EBAD6}"/>
              </a:ext>
            </a:extLst>
          </p:cNvPr>
          <p:cNvSpPr>
            <a:spLocks noGrp="1"/>
          </p:cNvSpPr>
          <p:nvPr>
            <p:ph sz="half" idx="1"/>
          </p:nvPr>
        </p:nvSpPr>
        <p:spPr/>
        <p:txBody>
          <a:bodyPr>
            <a:normAutofit lnSpcReduction="10000"/>
          </a:bodyPr>
          <a:lstStyle/>
          <a:p>
            <a:r>
              <a:rPr lang="it-IT" dirty="0"/>
              <a:t>La </a:t>
            </a:r>
            <a:r>
              <a:rPr lang="it-IT" dirty="0" err="1"/>
              <a:t>Branch</a:t>
            </a:r>
            <a:r>
              <a:rPr lang="it-IT" dirty="0"/>
              <a:t> Unit si occupa di predire il comportamento di un salto condizionato in base a come si è comportato in precedenza. Senza questa rete logica i salti sarebbero riconosciuti solo nel quarto stadio della pipeline e se il salto deve essere preso si dovrebbe svuotare la pipeline (inserendo delle bolle) il che rallenterebbe l’esecuzione del programma. Esistono sistemi di predizione dei salti molto più sofisticati ma essendo la pipeline corta la penalizzazione in caso di predizione errata non è molto elevata.</a:t>
            </a:r>
          </a:p>
        </p:txBody>
      </p:sp>
      <p:pic>
        <p:nvPicPr>
          <p:cNvPr id="12" name="Segnaposto contenuto 11">
            <a:extLst>
              <a:ext uri="{FF2B5EF4-FFF2-40B4-BE49-F238E27FC236}">
                <a16:creationId xmlns:a16="http://schemas.microsoft.com/office/drawing/2014/main" id="{9BD858D8-AAF7-4DAC-93E0-9AE0D8CC3DF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7426" y="1965868"/>
            <a:ext cx="4915586" cy="3591426"/>
          </a:xfrm>
        </p:spPr>
      </p:pic>
      <p:sp>
        <p:nvSpPr>
          <p:cNvPr id="4" name="Segnaposto piè di pagina 3">
            <a:extLst>
              <a:ext uri="{FF2B5EF4-FFF2-40B4-BE49-F238E27FC236}">
                <a16:creationId xmlns:a16="http://schemas.microsoft.com/office/drawing/2014/main" id="{7667FE19-DA7A-42DC-AF3D-C226F75CC4D2}"/>
              </a:ext>
            </a:extLst>
          </p:cNvPr>
          <p:cNvSpPr>
            <a:spLocks noGrp="1"/>
          </p:cNvSpPr>
          <p:nvPr>
            <p:ph type="ftr" sz="quarter" idx="11"/>
          </p:nvPr>
        </p:nvSpPr>
        <p:spPr/>
        <p:txBody>
          <a:bodyPr/>
          <a:lstStyle/>
          <a:p>
            <a:r>
              <a:rPr lang="it-IT"/>
              <a:t>MIPS</a:t>
            </a:r>
          </a:p>
        </p:txBody>
      </p:sp>
      <p:sp>
        <p:nvSpPr>
          <p:cNvPr id="7" name="Segnaposto numero diapositiva 6">
            <a:extLst>
              <a:ext uri="{FF2B5EF4-FFF2-40B4-BE49-F238E27FC236}">
                <a16:creationId xmlns:a16="http://schemas.microsoft.com/office/drawing/2014/main" id="{78555363-B7DF-43A9-888C-FB7F8E095678}"/>
              </a:ext>
            </a:extLst>
          </p:cNvPr>
          <p:cNvSpPr>
            <a:spLocks noGrp="1"/>
          </p:cNvSpPr>
          <p:nvPr>
            <p:ph type="sldNum" sz="quarter" idx="12"/>
          </p:nvPr>
        </p:nvSpPr>
        <p:spPr/>
        <p:txBody>
          <a:bodyPr/>
          <a:lstStyle/>
          <a:p>
            <a:fld id="{21DF8CD9-6703-4C4F-8EFA-140C195F7D2A}" type="slidenum">
              <a:rPr lang="it-IT" smtClean="0"/>
              <a:t>16</a:t>
            </a:fld>
            <a:endParaRPr lang="it-IT"/>
          </a:p>
        </p:txBody>
      </p:sp>
    </p:spTree>
    <p:extLst>
      <p:ext uri="{BB962C8B-B14F-4D97-AF65-F5344CB8AC3E}">
        <p14:creationId xmlns:p14="http://schemas.microsoft.com/office/powerpoint/2010/main" val="4156919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D1DB8B-4D27-4D54-A6E5-79C116A93990}"/>
              </a:ext>
            </a:extLst>
          </p:cNvPr>
          <p:cNvSpPr>
            <a:spLocks noGrp="1"/>
          </p:cNvSpPr>
          <p:nvPr>
            <p:ph type="title"/>
          </p:nvPr>
        </p:nvSpPr>
        <p:spPr/>
        <p:txBody>
          <a:bodyPr/>
          <a:lstStyle/>
          <a:p>
            <a:r>
              <a:rPr lang="it-IT" dirty="0" err="1"/>
              <a:t>Branch</a:t>
            </a:r>
            <a:r>
              <a:rPr lang="it-IT" dirty="0"/>
              <a:t> Unit (2)</a:t>
            </a:r>
          </a:p>
        </p:txBody>
      </p:sp>
      <p:sp>
        <p:nvSpPr>
          <p:cNvPr id="3" name="Segnaposto contenuto 2">
            <a:extLst>
              <a:ext uri="{FF2B5EF4-FFF2-40B4-BE49-F238E27FC236}">
                <a16:creationId xmlns:a16="http://schemas.microsoft.com/office/drawing/2014/main" id="{73275F49-B2B8-495D-B20B-B4D1D006A844}"/>
              </a:ext>
            </a:extLst>
          </p:cNvPr>
          <p:cNvSpPr>
            <a:spLocks noGrp="1"/>
          </p:cNvSpPr>
          <p:nvPr>
            <p:ph sz="half" idx="1"/>
          </p:nvPr>
        </p:nvSpPr>
        <p:spPr/>
        <p:txBody>
          <a:bodyPr>
            <a:normAutofit fontScale="85000" lnSpcReduction="10000"/>
          </a:bodyPr>
          <a:lstStyle/>
          <a:p>
            <a:r>
              <a:rPr lang="it-IT" dirty="0" err="1"/>
              <a:t>Finchè</a:t>
            </a:r>
            <a:r>
              <a:rPr lang="it-IT" dirty="0"/>
              <a:t> l’istruzione di salto non viene eseguita almeno una volta non può essere presente nella </a:t>
            </a:r>
            <a:r>
              <a:rPr lang="it-IT" dirty="0" err="1"/>
              <a:t>Branch</a:t>
            </a:r>
            <a:r>
              <a:rPr lang="it-IT" dirty="0"/>
              <a:t> Unit e quando viene eseguita per la prima volta si utilizza una predizione statica di tipo  </a:t>
            </a:r>
            <a:r>
              <a:rPr lang="en-US" dirty="0"/>
              <a:t>“</a:t>
            </a:r>
            <a:r>
              <a:rPr lang="it-IT" dirty="0"/>
              <a:t>Always </a:t>
            </a:r>
            <a:r>
              <a:rPr lang="it-IT" dirty="0" err="1"/>
              <a:t>Taken</a:t>
            </a:r>
            <a:r>
              <a:rPr lang="en-US" dirty="0"/>
              <a:t>”</a:t>
            </a:r>
            <a:r>
              <a:rPr lang="it-IT" dirty="0"/>
              <a:t>.</a:t>
            </a:r>
          </a:p>
          <a:p>
            <a:r>
              <a:rPr lang="it-IT" dirty="0"/>
              <a:t>Internamente è realizzata con 4 registri a 17 bit che formano una specie di cache </a:t>
            </a:r>
            <a:r>
              <a:rPr lang="it-IT" dirty="0" err="1"/>
              <a:t>direct</a:t>
            </a:r>
            <a:r>
              <a:rPr lang="it-IT" dirty="0"/>
              <a:t> </a:t>
            </a:r>
            <a:r>
              <a:rPr lang="it-IT" dirty="0" err="1"/>
              <a:t>mapped</a:t>
            </a:r>
            <a:r>
              <a:rPr lang="it-IT" dirty="0"/>
              <a:t> che contiene in ogni riga (registro) l’indirizzo dell’istruzione che ha causato un salto, quello a cui saltare e un solo bit di predizione che è 1 se l’ultima volta che è stata eseguita l’istruzione ha causato un salto, 0 altrimenti.</a:t>
            </a:r>
          </a:p>
          <a:p>
            <a:r>
              <a:rPr lang="en-US" dirty="0"/>
              <a:t>La </a:t>
            </a:r>
            <a:r>
              <a:rPr lang="en-US" dirty="0" err="1"/>
              <a:t>scelta</a:t>
            </a:r>
            <a:r>
              <a:rPr lang="en-US" dirty="0"/>
              <a:t> </a:t>
            </a:r>
            <a:r>
              <a:rPr lang="en-US" dirty="0" err="1"/>
              <a:t>sulla</a:t>
            </a:r>
            <a:r>
              <a:rPr lang="en-US" dirty="0"/>
              <a:t> </a:t>
            </a:r>
            <a:r>
              <a:rPr lang="en-US" dirty="0" err="1"/>
              <a:t>riga</a:t>
            </a:r>
            <a:r>
              <a:rPr lang="en-US" dirty="0"/>
              <a:t> da </a:t>
            </a:r>
            <a:r>
              <a:rPr lang="en-US" dirty="0" err="1"/>
              <a:t>riempire</a:t>
            </a:r>
            <a:r>
              <a:rPr lang="en-US" dirty="0"/>
              <a:t> </a:t>
            </a:r>
            <a:r>
              <a:rPr lang="it-IT" dirty="0"/>
              <a:t>è </a:t>
            </a:r>
            <a:r>
              <a:rPr lang="en-US" dirty="0" err="1"/>
              <a:t>dettata</a:t>
            </a:r>
            <a:r>
              <a:rPr lang="en-US" dirty="0"/>
              <a:t> </a:t>
            </a:r>
            <a:r>
              <a:rPr lang="en-US" dirty="0" err="1"/>
              <a:t>dai</a:t>
            </a:r>
            <a:r>
              <a:rPr lang="en-US" dirty="0"/>
              <a:t> 2 bit </a:t>
            </a:r>
            <a:r>
              <a:rPr lang="en-US" dirty="0" err="1"/>
              <a:t>meno</a:t>
            </a:r>
            <a:r>
              <a:rPr lang="en-US" dirty="0"/>
              <a:t> </a:t>
            </a:r>
            <a:r>
              <a:rPr lang="en-US" dirty="0" err="1"/>
              <a:t>significativi</a:t>
            </a:r>
            <a:r>
              <a:rPr lang="en-US" dirty="0"/>
              <a:t> </a:t>
            </a:r>
            <a:r>
              <a:rPr lang="en-US" dirty="0" err="1"/>
              <a:t>dell’indirizzo</a:t>
            </a:r>
            <a:r>
              <a:rPr lang="en-US" dirty="0"/>
              <a:t> </a:t>
            </a:r>
            <a:r>
              <a:rPr lang="en-US" dirty="0" err="1"/>
              <a:t>dell’istruzione</a:t>
            </a:r>
            <a:r>
              <a:rPr lang="en-US" dirty="0"/>
              <a:t>.</a:t>
            </a:r>
            <a:endParaRPr lang="it-IT" dirty="0"/>
          </a:p>
        </p:txBody>
      </p:sp>
      <p:pic>
        <p:nvPicPr>
          <p:cNvPr id="8" name="Segnaposto contenuto 7" descr="Immagine che contiene testo, mappa&#10;&#10;Descrizione generata automaticamente">
            <a:extLst>
              <a:ext uri="{FF2B5EF4-FFF2-40B4-BE49-F238E27FC236}">
                <a16:creationId xmlns:a16="http://schemas.microsoft.com/office/drawing/2014/main" id="{27222108-FAF9-4365-A8FA-37128AEDBB0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2363" y="1996752"/>
            <a:ext cx="5065712" cy="3405672"/>
          </a:xfrm>
        </p:spPr>
      </p:pic>
      <p:sp>
        <p:nvSpPr>
          <p:cNvPr id="4" name="Segnaposto piè di pagina 3">
            <a:extLst>
              <a:ext uri="{FF2B5EF4-FFF2-40B4-BE49-F238E27FC236}">
                <a16:creationId xmlns:a16="http://schemas.microsoft.com/office/drawing/2014/main" id="{ADF78330-9777-4F28-B66E-B852E253EB5D}"/>
              </a:ext>
            </a:extLst>
          </p:cNvPr>
          <p:cNvSpPr>
            <a:spLocks noGrp="1"/>
          </p:cNvSpPr>
          <p:nvPr>
            <p:ph type="ftr" sz="quarter" idx="11"/>
          </p:nvPr>
        </p:nvSpPr>
        <p:spPr/>
        <p:txBody>
          <a:bodyPr/>
          <a:lstStyle/>
          <a:p>
            <a:r>
              <a:rPr lang="it-IT"/>
              <a:t>MIPS</a:t>
            </a:r>
          </a:p>
        </p:txBody>
      </p:sp>
      <p:sp>
        <p:nvSpPr>
          <p:cNvPr id="7" name="Segnaposto numero diapositiva 6">
            <a:extLst>
              <a:ext uri="{FF2B5EF4-FFF2-40B4-BE49-F238E27FC236}">
                <a16:creationId xmlns:a16="http://schemas.microsoft.com/office/drawing/2014/main" id="{A62B86E4-6BE6-4C36-AC1B-8F102E5D11C2}"/>
              </a:ext>
            </a:extLst>
          </p:cNvPr>
          <p:cNvSpPr>
            <a:spLocks noGrp="1"/>
          </p:cNvSpPr>
          <p:nvPr>
            <p:ph type="sldNum" sz="quarter" idx="12"/>
          </p:nvPr>
        </p:nvSpPr>
        <p:spPr/>
        <p:txBody>
          <a:bodyPr/>
          <a:lstStyle/>
          <a:p>
            <a:fld id="{21DF8CD9-6703-4C4F-8EFA-140C195F7D2A}" type="slidenum">
              <a:rPr lang="it-IT" smtClean="0"/>
              <a:t>17</a:t>
            </a:fld>
            <a:endParaRPr lang="it-IT"/>
          </a:p>
        </p:txBody>
      </p:sp>
    </p:spTree>
    <p:extLst>
      <p:ext uri="{BB962C8B-B14F-4D97-AF65-F5344CB8AC3E}">
        <p14:creationId xmlns:p14="http://schemas.microsoft.com/office/powerpoint/2010/main" val="21043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D22816-41D9-4D3C-9673-5372B04960F0}"/>
              </a:ext>
            </a:extLst>
          </p:cNvPr>
          <p:cNvSpPr>
            <a:spLocks noGrp="1"/>
          </p:cNvSpPr>
          <p:nvPr>
            <p:ph type="title"/>
          </p:nvPr>
        </p:nvSpPr>
        <p:spPr/>
        <p:txBody>
          <a:bodyPr/>
          <a:lstStyle/>
          <a:p>
            <a:r>
              <a:rPr lang="en-US" dirty="0"/>
              <a:t>Assembler</a:t>
            </a:r>
            <a:endParaRPr lang="it-IT" dirty="0"/>
          </a:p>
        </p:txBody>
      </p:sp>
      <p:sp>
        <p:nvSpPr>
          <p:cNvPr id="3" name="Segnaposto contenuto 2">
            <a:extLst>
              <a:ext uri="{FF2B5EF4-FFF2-40B4-BE49-F238E27FC236}">
                <a16:creationId xmlns:a16="http://schemas.microsoft.com/office/drawing/2014/main" id="{8D154FDE-7883-4C56-B17A-32D8B5E3CD20}"/>
              </a:ext>
            </a:extLst>
          </p:cNvPr>
          <p:cNvSpPr>
            <a:spLocks noGrp="1"/>
          </p:cNvSpPr>
          <p:nvPr>
            <p:ph idx="1"/>
          </p:nvPr>
        </p:nvSpPr>
        <p:spPr/>
        <p:txBody>
          <a:bodyPr>
            <a:normAutofit fontScale="92500" lnSpcReduction="20000"/>
          </a:bodyPr>
          <a:lstStyle/>
          <a:p>
            <a:r>
              <a:rPr lang="it-IT" dirty="0"/>
              <a:t>È disponibile un </a:t>
            </a:r>
            <a:r>
              <a:rPr lang="it-IT" dirty="0" err="1"/>
              <a:t>assembler</a:t>
            </a:r>
            <a:r>
              <a:rPr lang="it-IT" dirty="0"/>
              <a:t> che traduce il codice scritto in assembly in istruzioni codificate correttamente per essere caricate su </a:t>
            </a:r>
            <a:r>
              <a:rPr lang="it-IT" dirty="0" err="1"/>
              <a:t>logisim</a:t>
            </a:r>
            <a:r>
              <a:rPr lang="it-IT" dirty="0"/>
              <a:t>. </a:t>
            </a:r>
            <a:r>
              <a:rPr lang="en-US" dirty="0" err="1"/>
              <a:t>L’assembler</a:t>
            </a:r>
            <a:r>
              <a:rPr lang="en-US" dirty="0"/>
              <a:t> </a:t>
            </a:r>
            <a:r>
              <a:rPr lang="it-IT" dirty="0"/>
              <a:t>è </a:t>
            </a:r>
            <a:r>
              <a:rPr lang="en-US" dirty="0" err="1"/>
              <a:t>stato</a:t>
            </a:r>
            <a:r>
              <a:rPr lang="en-US" dirty="0"/>
              <a:t> </a:t>
            </a:r>
            <a:r>
              <a:rPr lang="en-US" dirty="0" err="1"/>
              <a:t>programmato</a:t>
            </a:r>
            <a:r>
              <a:rPr lang="en-US" dirty="0"/>
              <a:t> per </a:t>
            </a:r>
            <a:r>
              <a:rPr lang="en-US" dirty="0" err="1"/>
              <a:t>ricevere</a:t>
            </a:r>
            <a:r>
              <a:rPr lang="en-US" dirty="0"/>
              <a:t> come </a:t>
            </a:r>
            <a:r>
              <a:rPr lang="en-US" dirty="0" err="1"/>
              <a:t>parametro</a:t>
            </a:r>
            <a:r>
              <a:rPr lang="en-US" dirty="0"/>
              <a:t> da </a:t>
            </a:r>
            <a:r>
              <a:rPr lang="en-US" dirty="0" err="1"/>
              <a:t>linea</a:t>
            </a:r>
            <a:r>
              <a:rPr lang="en-US" dirty="0"/>
              <a:t>  di commando </a:t>
            </a:r>
            <a:r>
              <a:rPr lang="en-US" dirty="0" err="1"/>
              <a:t>il</a:t>
            </a:r>
            <a:r>
              <a:rPr lang="en-US" dirty="0"/>
              <a:t> </a:t>
            </a:r>
            <a:r>
              <a:rPr lang="en-US" dirty="0" err="1"/>
              <a:t>percorso</a:t>
            </a:r>
            <a:r>
              <a:rPr lang="en-US" dirty="0"/>
              <a:t> </a:t>
            </a:r>
            <a:r>
              <a:rPr lang="en-US" dirty="0" err="1"/>
              <a:t>assoluto</a:t>
            </a:r>
            <a:r>
              <a:rPr lang="en-US" dirty="0"/>
              <a:t> del file di </a:t>
            </a:r>
            <a:r>
              <a:rPr lang="en-US" dirty="0" err="1"/>
              <a:t>testo</a:t>
            </a:r>
            <a:r>
              <a:rPr lang="en-US" dirty="0"/>
              <a:t> </a:t>
            </a:r>
            <a:r>
              <a:rPr lang="en-US" dirty="0" err="1"/>
              <a:t>che</a:t>
            </a:r>
            <a:r>
              <a:rPr lang="en-US" dirty="0"/>
              <a:t> </a:t>
            </a:r>
            <a:r>
              <a:rPr lang="en-US" dirty="0" err="1"/>
              <a:t>contiene</a:t>
            </a:r>
            <a:r>
              <a:rPr lang="en-US" dirty="0"/>
              <a:t> </a:t>
            </a:r>
            <a:r>
              <a:rPr lang="en-US" dirty="0" err="1"/>
              <a:t>il</a:t>
            </a:r>
            <a:r>
              <a:rPr lang="en-US" dirty="0"/>
              <a:t> </a:t>
            </a:r>
            <a:r>
              <a:rPr lang="en-US" dirty="0" err="1"/>
              <a:t>programma</a:t>
            </a:r>
            <a:r>
              <a:rPr lang="en-US" dirty="0"/>
              <a:t> in assembly. </a:t>
            </a:r>
            <a:r>
              <a:rPr lang="it-IT" dirty="0"/>
              <a:t>Essendo presenti due memorie distinte (una per le istruzioni e una per i dati</a:t>
            </a:r>
            <a:r>
              <a:rPr lang="en-US" dirty="0"/>
              <a:t>) </a:t>
            </a:r>
            <a:r>
              <a:rPr lang="en-US" dirty="0" err="1"/>
              <a:t>esso</a:t>
            </a:r>
            <a:r>
              <a:rPr lang="en-US" dirty="0"/>
              <a:t> </a:t>
            </a:r>
            <a:r>
              <a:rPr lang="en-US" dirty="0" err="1"/>
              <a:t>crea</a:t>
            </a:r>
            <a:r>
              <a:rPr lang="en-US" dirty="0"/>
              <a:t> due file di </a:t>
            </a:r>
            <a:r>
              <a:rPr lang="en-US" dirty="0" err="1"/>
              <a:t>testo</a:t>
            </a:r>
            <a:r>
              <a:rPr lang="en-US" dirty="0"/>
              <a:t> </a:t>
            </a:r>
            <a:r>
              <a:rPr lang="en-US" dirty="0" err="1"/>
              <a:t>nella</a:t>
            </a:r>
            <a:r>
              <a:rPr lang="en-US" dirty="0"/>
              <a:t> directory in cui </a:t>
            </a:r>
            <a:r>
              <a:rPr lang="en-US" dirty="0" err="1"/>
              <a:t>viene</a:t>
            </a:r>
            <a:r>
              <a:rPr lang="en-US" dirty="0"/>
              <a:t> </a:t>
            </a:r>
            <a:r>
              <a:rPr lang="en-US" dirty="0" err="1"/>
              <a:t>eseguito</a:t>
            </a:r>
            <a:r>
              <a:rPr lang="en-US" dirty="0"/>
              <a:t> </a:t>
            </a:r>
            <a:r>
              <a:rPr lang="en-US" dirty="0" err="1"/>
              <a:t>che</a:t>
            </a:r>
            <a:r>
              <a:rPr lang="en-US" dirty="0"/>
              <a:t> </a:t>
            </a:r>
            <a:r>
              <a:rPr lang="en-US" dirty="0" err="1"/>
              <a:t>contengono</a:t>
            </a:r>
            <a:r>
              <a:rPr lang="en-US" dirty="0"/>
              <a:t> le </a:t>
            </a:r>
            <a:r>
              <a:rPr lang="en-US" dirty="0" err="1"/>
              <a:t>istruzioni</a:t>
            </a:r>
            <a:r>
              <a:rPr lang="en-US" dirty="0"/>
              <a:t> e </a:t>
            </a:r>
            <a:r>
              <a:rPr lang="en-US" dirty="0" err="1"/>
              <a:t>i</a:t>
            </a:r>
            <a:r>
              <a:rPr lang="en-US" dirty="0"/>
              <a:t> </a:t>
            </a:r>
            <a:r>
              <a:rPr lang="en-US" dirty="0" err="1"/>
              <a:t>dati</a:t>
            </a:r>
            <a:r>
              <a:rPr lang="en-US" dirty="0"/>
              <a:t> (</a:t>
            </a:r>
            <a:r>
              <a:rPr lang="en-US" dirty="0" err="1"/>
              <a:t>rispettivamente</a:t>
            </a:r>
            <a:r>
              <a:rPr lang="en-US" dirty="0"/>
              <a:t> </a:t>
            </a:r>
            <a:r>
              <a:rPr lang="en-US" dirty="0" err="1"/>
              <a:t>chiamati</a:t>
            </a:r>
            <a:r>
              <a:rPr lang="en-US" dirty="0"/>
              <a:t> “</a:t>
            </a:r>
            <a:r>
              <a:rPr lang="en-US" dirty="0" err="1"/>
              <a:t>MIPSprog</a:t>
            </a:r>
            <a:r>
              <a:rPr lang="en-US" dirty="0"/>
              <a:t>” e “</a:t>
            </a:r>
            <a:r>
              <a:rPr lang="en-US" dirty="0" err="1"/>
              <a:t>MIPSdata</a:t>
            </a:r>
            <a:r>
              <a:rPr lang="en-US" dirty="0"/>
              <a:t>”).</a:t>
            </a:r>
          </a:p>
          <a:p>
            <a:r>
              <a:rPr lang="en-US" dirty="0"/>
              <a:t>Le </a:t>
            </a:r>
            <a:r>
              <a:rPr lang="en-US" dirty="0" err="1"/>
              <a:t>variabili</a:t>
            </a:r>
            <a:r>
              <a:rPr lang="en-US" dirty="0"/>
              <a:t> </a:t>
            </a:r>
            <a:r>
              <a:rPr lang="en-US" dirty="0" err="1"/>
              <a:t>devono</a:t>
            </a:r>
            <a:r>
              <a:rPr lang="en-US" dirty="0"/>
              <a:t> </a:t>
            </a:r>
            <a:r>
              <a:rPr lang="en-US" dirty="0" err="1"/>
              <a:t>essere</a:t>
            </a:r>
            <a:r>
              <a:rPr lang="en-US" dirty="0"/>
              <a:t> definite </a:t>
            </a:r>
            <a:r>
              <a:rPr lang="en-US" dirty="0" err="1"/>
              <a:t>nella</a:t>
            </a:r>
            <a:r>
              <a:rPr lang="en-US" dirty="0"/>
              <a:t> prima </a:t>
            </a:r>
            <a:r>
              <a:rPr lang="en-US" dirty="0" err="1"/>
              <a:t>parte</a:t>
            </a:r>
            <a:r>
              <a:rPr lang="en-US" dirty="0"/>
              <a:t> del </a:t>
            </a:r>
            <a:r>
              <a:rPr lang="en-US" dirty="0" err="1"/>
              <a:t>testo</a:t>
            </a:r>
            <a:r>
              <a:rPr lang="en-US" dirty="0"/>
              <a:t>, una per </a:t>
            </a:r>
            <a:r>
              <a:rPr lang="en-US" dirty="0" err="1"/>
              <a:t>ogni</a:t>
            </a:r>
            <a:r>
              <a:rPr lang="en-US" dirty="0"/>
              <a:t> </a:t>
            </a:r>
            <a:r>
              <a:rPr lang="en-US" dirty="0" err="1"/>
              <a:t>riga</a:t>
            </a:r>
            <a:r>
              <a:rPr lang="en-US" dirty="0"/>
              <a:t>, con una </a:t>
            </a:r>
            <a:r>
              <a:rPr lang="en-US" dirty="0" err="1"/>
              <a:t>sintassi</a:t>
            </a:r>
            <a:r>
              <a:rPr lang="en-US" dirty="0"/>
              <a:t> del </a:t>
            </a:r>
            <a:r>
              <a:rPr lang="en-US" dirty="0" err="1"/>
              <a:t>tipo</a:t>
            </a:r>
            <a:r>
              <a:rPr lang="en-US" dirty="0"/>
              <a:t> </a:t>
            </a:r>
            <a:r>
              <a:rPr lang="en-US" i="1" dirty="0"/>
              <a:t>‘</a:t>
            </a:r>
            <a:r>
              <a:rPr lang="en-US" i="1" dirty="0" err="1"/>
              <a:t>nome</a:t>
            </a:r>
            <a:r>
              <a:rPr lang="en-US" i="1" dirty="0"/>
              <a:t>’: ‘</a:t>
            </a:r>
            <a:r>
              <a:rPr lang="en-US" i="1" dirty="0" err="1"/>
              <a:t>valore</a:t>
            </a:r>
            <a:r>
              <a:rPr lang="en-US" i="1" dirty="0"/>
              <a:t> </a:t>
            </a:r>
            <a:r>
              <a:rPr lang="en-US" i="1" dirty="0" err="1"/>
              <a:t>numerico</a:t>
            </a:r>
            <a:r>
              <a:rPr lang="en-US" i="1" dirty="0"/>
              <a:t>’. </a:t>
            </a:r>
            <a:r>
              <a:rPr lang="en-US" dirty="0" err="1"/>
              <a:t>Vengono</a:t>
            </a:r>
            <a:r>
              <a:rPr lang="en-US" dirty="0"/>
              <a:t> </a:t>
            </a:r>
            <a:r>
              <a:rPr lang="en-US" dirty="0" err="1"/>
              <a:t>salvate</a:t>
            </a:r>
            <a:r>
              <a:rPr lang="en-US" dirty="0"/>
              <a:t> in </a:t>
            </a:r>
            <a:r>
              <a:rPr lang="en-US" dirty="0" err="1"/>
              <a:t>memoria</a:t>
            </a:r>
            <a:r>
              <a:rPr lang="en-US" dirty="0"/>
              <a:t> a </a:t>
            </a:r>
            <a:r>
              <a:rPr lang="en-US" dirty="0" err="1"/>
              <a:t>partire</a:t>
            </a:r>
            <a:r>
              <a:rPr lang="en-US" dirty="0"/>
              <a:t> </a:t>
            </a:r>
            <a:r>
              <a:rPr lang="en-US" dirty="0" err="1"/>
              <a:t>dall’indirizzo</a:t>
            </a:r>
            <a:r>
              <a:rPr lang="en-US" dirty="0"/>
              <a:t> 0 a </a:t>
            </a:r>
            <a:r>
              <a:rPr lang="en-US" dirty="0" err="1"/>
              <a:t>indirizzi</a:t>
            </a:r>
            <a:r>
              <a:rPr lang="en-US" dirty="0"/>
              <a:t> </a:t>
            </a:r>
            <a:r>
              <a:rPr lang="en-US" dirty="0" err="1"/>
              <a:t>consecutivi</a:t>
            </a:r>
            <a:r>
              <a:rPr lang="en-US" dirty="0"/>
              <a:t>.</a:t>
            </a:r>
            <a:endParaRPr lang="en-US" i="1" dirty="0"/>
          </a:p>
          <a:p>
            <a:r>
              <a:rPr lang="en-US" dirty="0" err="1"/>
              <a:t>Dopo</a:t>
            </a:r>
            <a:r>
              <a:rPr lang="en-US" dirty="0"/>
              <a:t> la </a:t>
            </a:r>
            <a:r>
              <a:rPr lang="en-US" dirty="0" err="1"/>
              <a:t>definizione</a:t>
            </a:r>
            <a:r>
              <a:rPr lang="en-US" dirty="0"/>
              <a:t> </a:t>
            </a:r>
            <a:r>
              <a:rPr lang="en-US" dirty="0" err="1"/>
              <a:t>delle</a:t>
            </a:r>
            <a:r>
              <a:rPr lang="en-US" dirty="0"/>
              <a:t> </a:t>
            </a:r>
            <a:r>
              <a:rPr lang="en-US" dirty="0" err="1"/>
              <a:t>variabili</a:t>
            </a:r>
            <a:r>
              <a:rPr lang="en-US" dirty="0"/>
              <a:t> </a:t>
            </a:r>
            <a:r>
              <a:rPr lang="en-US" dirty="0" err="1"/>
              <a:t>deve</a:t>
            </a:r>
            <a:r>
              <a:rPr lang="en-US" dirty="0"/>
              <a:t> </a:t>
            </a:r>
            <a:r>
              <a:rPr lang="en-US" dirty="0" err="1"/>
              <a:t>essere</a:t>
            </a:r>
            <a:r>
              <a:rPr lang="en-US" dirty="0"/>
              <a:t> </a:t>
            </a:r>
            <a:r>
              <a:rPr lang="en-US" dirty="0" err="1"/>
              <a:t>presente</a:t>
            </a:r>
            <a:r>
              <a:rPr lang="en-US" dirty="0"/>
              <a:t> una </a:t>
            </a:r>
            <a:r>
              <a:rPr lang="en-US" dirty="0" err="1"/>
              <a:t>linea</a:t>
            </a:r>
            <a:r>
              <a:rPr lang="en-US" dirty="0"/>
              <a:t> </a:t>
            </a:r>
            <a:r>
              <a:rPr lang="en-US" dirty="0" err="1"/>
              <a:t>contenente</a:t>
            </a:r>
            <a:r>
              <a:rPr lang="en-US" dirty="0"/>
              <a:t> la </a:t>
            </a:r>
            <a:r>
              <a:rPr lang="en-US" dirty="0" err="1"/>
              <a:t>stringa</a:t>
            </a:r>
            <a:r>
              <a:rPr lang="en-US" dirty="0"/>
              <a:t> “.code” </a:t>
            </a:r>
            <a:r>
              <a:rPr lang="en-US" dirty="0" err="1"/>
              <a:t>che</a:t>
            </a:r>
            <a:r>
              <a:rPr lang="en-US" dirty="0"/>
              <a:t> </a:t>
            </a:r>
            <a:r>
              <a:rPr lang="en-US" dirty="0" err="1"/>
              <a:t>indica</a:t>
            </a:r>
            <a:r>
              <a:rPr lang="en-US" dirty="0"/>
              <a:t> </a:t>
            </a:r>
            <a:r>
              <a:rPr lang="en-US" dirty="0" err="1"/>
              <a:t>che</a:t>
            </a:r>
            <a:r>
              <a:rPr lang="en-US" dirty="0"/>
              <a:t> da l</a:t>
            </a:r>
            <a:r>
              <a:rPr lang="it-IT" dirty="0"/>
              <a:t>ì in poi ogni riga deve essere interpretata come un</a:t>
            </a:r>
            <a:r>
              <a:rPr lang="en-US" dirty="0"/>
              <a:t>’</a:t>
            </a:r>
            <a:r>
              <a:rPr lang="en-US" dirty="0" err="1"/>
              <a:t>istruzione</a:t>
            </a:r>
            <a:r>
              <a:rPr lang="en-US" dirty="0"/>
              <a:t>.</a:t>
            </a:r>
          </a:p>
          <a:p>
            <a:r>
              <a:rPr lang="it-IT" dirty="0"/>
              <a:t>È </a:t>
            </a:r>
            <a:r>
              <a:rPr lang="en-US" dirty="0"/>
              <a:t>possible </a:t>
            </a:r>
            <a:r>
              <a:rPr lang="en-US" dirty="0" err="1"/>
              <a:t>intrudurre</a:t>
            </a:r>
            <a:r>
              <a:rPr lang="en-US" dirty="0"/>
              <a:t> </a:t>
            </a:r>
            <a:r>
              <a:rPr lang="en-US" dirty="0" err="1"/>
              <a:t>delle</a:t>
            </a:r>
            <a:r>
              <a:rPr lang="en-US" dirty="0"/>
              <a:t> </a:t>
            </a:r>
            <a:r>
              <a:rPr lang="en-US" dirty="0" err="1"/>
              <a:t>etichette</a:t>
            </a:r>
            <a:r>
              <a:rPr lang="en-US" dirty="0"/>
              <a:t> </a:t>
            </a:r>
            <a:r>
              <a:rPr lang="en-US" dirty="0" err="1"/>
              <a:t>anche</a:t>
            </a:r>
            <a:r>
              <a:rPr lang="en-US" dirty="0"/>
              <a:t> </a:t>
            </a:r>
            <a:r>
              <a:rPr lang="en-US" dirty="0" err="1"/>
              <a:t>nel</a:t>
            </a:r>
            <a:r>
              <a:rPr lang="en-US" dirty="0"/>
              <a:t> </a:t>
            </a:r>
            <a:r>
              <a:rPr lang="en-US" dirty="0" err="1"/>
              <a:t>codice</a:t>
            </a:r>
            <a:r>
              <a:rPr lang="en-US" dirty="0"/>
              <a:t> </a:t>
            </a:r>
            <a:r>
              <a:rPr lang="en-US" dirty="0" err="1"/>
              <a:t>semplicemente</a:t>
            </a:r>
            <a:r>
              <a:rPr lang="en-US" dirty="0"/>
              <a:t> </a:t>
            </a:r>
            <a:r>
              <a:rPr lang="en-US" dirty="0" err="1"/>
              <a:t>iniziando</a:t>
            </a:r>
            <a:r>
              <a:rPr lang="en-US" dirty="0"/>
              <a:t> la </a:t>
            </a:r>
            <a:r>
              <a:rPr lang="en-US" dirty="0" err="1"/>
              <a:t>riga</a:t>
            </a:r>
            <a:r>
              <a:rPr lang="en-US" dirty="0"/>
              <a:t> </a:t>
            </a:r>
            <a:r>
              <a:rPr lang="en-US" dirty="0" err="1"/>
              <a:t>dell’istruzione</a:t>
            </a:r>
            <a:r>
              <a:rPr lang="en-US" dirty="0"/>
              <a:t> </a:t>
            </a:r>
            <a:r>
              <a:rPr lang="en-US" dirty="0" err="1"/>
              <a:t>corrispondente</a:t>
            </a:r>
            <a:r>
              <a:rPr lang="en-US" dirty="0"/>
              <a:t> con la </a:t>
            </a:r>
            <a:r>
              <a:rPr lang="en-US" dirty="0" err="1"/>
              <a:t>sintassi</a:t>
            </a:r>
            <a:r>
              <a:rPr lang="en-US" dirty="0"/>
              <a:t> </a:t>
            </a:r>
            <a:r>
              <a:rPr lang="en-US" i="1" dirty="0"/>
              <a:t>‘</a:t>
            </a:r>
            <a:r>
              <a:rPr lang="en-US" i="1" dirty="0" err="1"/>
              <a:t>etichetta</a:t>
            </a:r>
            <a:r>
              <a:rPr lang="en-US" i="1" dirty="0"/>
              <a:t>’: ‘</a:t>
            </a:r>
            <a:r>
              <a:rPr lang="en-US" i="1" dirty="0" err="1"/>
              <a:t>istruzione</a:t>
            </a:r>
            <a:r>
              <a:rPr lang="en-US" i="1" dirty="0"/>
              <a:t>’.</a:t>
            </a:r>
            <a:r>
              <a:rPr lang="it-IT" i="1" dirty="0"/>
              <a:t> </a:t>
            </a:r>
            <a:r>
              <a:rPr lang="it-IT" dirty="0"/>
              <a:t>Per poter essere correttamente interpretati tutti i valori numerici devono essere in base 10  e compresi tra -128 e 127 (se si lavora con numeri </a:t>
            </a:r>
            <a:r>
              <a:rPr lang="it-IT" dirty="0" err="1"/>
              <a:t>signed</a:t>
            </a:r>
            <a:r>
              <a:rPr lang="it-IT" dirty="0"/>
              <a:t>).</a:t>
            </a:r>
            <a:endParaRPr lang="en-US" i="1" dirty="0"/>
          </a:p>
        </p:txBody>
      </p:sp>
      <p:sp>
        <p:nvSpPr>
          <p:cNvPr id="4" name="Segnaposto piè di pagina 3">
            <a:extLst>
              <a:ext uri="{FF2B5EF4-FFF2-40B4-BE49-F238E27FC236}">
                <a16:creationId xmlns:a16="http://schemas.microsoft.com/office/drawing/2014/main" id="{B7E43D5A-B54E-41C7-9A40-17872DA9EF01}"/>
              </a:ext>
            </a:extLst>
          </p:cNvPr>
          <p:cNvSpPr>
            <a:spLocks noGrp="1"/>
          </p:cNvSpPr>
          <p:nvPr>
            <p:ph type="ftr" sz="quarter" idx="11"/>
          </p:nvPr>
        </p:nvSpPr>
        <p:spPr/>
        <p:txBody>
          <a:bodyPr/>
          <a:lstStyle/>
          <a:p>
            <a:r>
              <a:rPr lang="it-IT"/>
              <a:t>MIPS</a:t>
            </a:r>
          </a:p>
        </p:txBody>
      </p:sp>
      <p:sp>
        <p:nvSpPr>
          <p:cNvPr id="5" name="Segnaposto numero diapositiva 4">
            <a:extLst>
              <a:ext uri="{FF2B5EF4-FFF2-40B4-BE49-F238E27FC236}">
                <a16:creationId xmlns:a16="http://schemas.microsoft.com/office/drawing/2014/main" id="{C1D6EE14-FB18-49D2-8365-CEC6B5DE2A6C}"/>
              </a:ext>
            </a:extLst>
          </p:cNvPr>
          <p:cNvSpPr>
            <a:spLocks noGrp="1"/>
          </p:cNvSpPr>
          <p:nvPr>
            <p:ph type="sldNum" sz="quarter" idx="12"/>
          </p:nvPr>
        </p:nvSpPr>
        <p:spPr/>
        <p:txBody>
          <a:bodyPr/>
          <a:lstStyle/>
          <a:p>
            <a:fld id="{21DF8CD9-6703-4C4F-8EFA-140C195F7D2A}" type="slidenum">
              <a:rPr lang="it-IT" smtClean="0"/>
              <a:t>18</a:t>
            </a:fld>
            <a:endParaRPr lang="it-IT"/>
          </a:p>
        </p:txBody>
      </p:sp>
    </p:spTree>
    <p:extLst>
      <p:ext uri="{BB962C8B-B14F-4D97-AF65-F5344CB8AC3E}">
        <p14:creationId xmlns:p14="http://schemas.microsoft.com/office/powerpoint/2010/main" val="2265210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25CE9F-F060-44E4-8740-1687963210C6}"/>
              </a:ext>
            </a:extLst>
          </p:cNvPr>
          <p:cNvSpPr>
            <a:spLocks noGrp="1"/>
          </p:cNvSpPr>
          <p:nvPr>
            <p:ph type="title"/>
          </p:nvPr>
        </p:nvSpPr>
        <p:spPr/>
        <p:txBody>
          <a:bodyPr/>
          <a:lstStyle/>
          <a:p>
            <a:r>
              <a:rPr lang="en-US" dirty="0" err="1"/>
              <a:t>Esempi</a:t>
            </a:r>
            <a:endParaRPr lang="it-IT" dirty="0"/>
          </a:p>
        </p:txBody>
      </p:sp>
      <p:pic>
        <p:nvPicPr>
          <p:cNvPr id="7" name="Segnaposto contenuto 6">
            <a:extLst>
              <a:ext uri="{FF2B5EF4-FFF2-40B4-BE49-F238E27FC236}">
                <a16:creationId xmlns:a16="http://schemas.microsoft.com/office/drawing/2014/main" id="{83108E0E-56FC-4318-BB42-560C6C0ED7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422" y="1518971"/>
            <a:ext cx="3162741" cy="3849984"/>
          </a:xfrm>
        </p:spPr>
      </p:pic>
      <p:sp>
        <p:nvSpPr>
          <p:cNvPr id="4" name="Segnaposto piè di pagina 3">
            <a:extLst>
              <a:ext uri="{FF2B5EF4-FFF2-40B4-BE49-F238E27FC236}">
                <a16:creationId xmlns:a16="http://schemas.microsoft.com/office/drawing/2014/main" id="{2E009B39-50C7-49C5-8BE2-3CD5DB1B0F29}"/>
              </a:ext>
            </a:extLst>
          </p:cNvPr>
          <p:cNvSpPr>
            <a:spLocks noGrp="1"/>
          </p:cNvSpPr>
          <p:nvPr>
            <p:ph type="ftr" sz="quarter" idx="11"/>
          </p:nvPr>
        </p:nvSpPr>
        <p:spPr/>
        <p:txBody>
          <a:bodyPr/>
          <a:lstStyle/>
          <a:p>
            <a:r>
              <a:rPr lang="it-IT"/>
              <a:t>MIPS</a:t>
            </a:r>
          </a:p>
        </p:txBody>
      </p:sp>
      <p:sp>
        <p:nvSpPr>
          <p:cNvPr id="5" name="Segnaposto numero diapositiva 4">
            <a:extLst>
              <a:ext uri="{FF2B5EF4-FFF2-40B4-BE49-F238E27FC236}">
                <a16:creationId xmlns:a16="http://schemas.microsoft.com/office/drawing/2014/main" id="{C6A51BA1-6D6B-4A48-9EC2-A5F798465820}"/>
              </a:ext>
            </a:extLst>
          </p:cNvPr>
          <p:cNvSpPr>
            <a:spLocks noGrp="1"/>
          </p:cNvSpPr>
          <p:nvPr>
            <p:ph type="sldNum" sz="quarter" idx="12"/>
          </p:nvPr>
        </p:nvSpPr>
        <p:spPr/>
        <p:txBody>
          <a:bodyPr/>
          <a:lstStyle/>
          <a:p>
            <a:fld id="{21DF8CD9-6703-4C4F-8EFA-140C195F7D2A}" type="slidenum">
              <a:rPr lang="it-IT" smtClean="0"/>
              <a:t>19</a:t>
            </a:fld>
            <a:endParaRPr lang="it-IT"/>
          </a:p>
        </p:txBody>
      </p:sp>
      <p:sp>
        <p:nvSpPr>
          <p:cNvPr id="9" name="CasellaDiTesto 8">
            <a:extLst>
              <a:ext uri="{FF2B5EF4-FFF2-40B4-BE49-F238E27FC236}">
                <a16:creationId xmlns:a16="http://schemas.microsoft.com/office/drawing/2014/main" id="{D06A9CFD-17A2-4BFD-BC82-8F8A514E7C2C}"/>
              </a:ext>
            </a:extLst>
          </p:cNvPr>
          <p:cNvSpPr txBox="1"/>
          <p:nvPr/>
        </p:nvSpPr>
        <p:spPr>
          <a:xfrm>
            <a:off x="1336408" y="5595458"/>
            <a:ext cx="3682768" cy="369332"/>
          </a:xfrm>
          <a:prstGeom prst="rect">
            <a:avLst/>
          </a:prstGeom>
          <a:noFill/>
        </p:spPr>
        <p:txBody>
          <a:bodyPr wrap="square" rtlCol="0">
            <a:spAutoFit/>
          </a:bodyPr>
          <a:lstStyle/>
          <a:p>
            <a:r>
              <a:rPr lang="en-US" dirty="0" err="1"/>
              <a:t>Somma</a:t>
            </a:r>
            <a:r>
              <a:rPr lang="en-US" dirty="0"/>
              <a:t> </a:t>
            </a:r>
            <a:r>
              <a:rPr lang="en-US" dirty="0" err="1"/>
              <a:t>dei</a:t>
            </a:r>
            <a:r>
              <a:rPr lang="en-US" dirty="0"/>
              <a:t> </a:t>
            </a:r>
            <a:r>
              <a:rPr lang="en-US" dirty="0" err="1"/>
              <a:t>primi</a:t>
            </a:r>
            <a:r>
              <a:rPr lang="en-US" dirty="0"/>
              <a:t> N numeri </a:t>
            </a:r>
            <a:r>
              <a:rPr lang="en-US" dirty="0" err="1"/>
              <a:t>naturali</a:t>
            </a:r>
            <a:endParaRPr lang="it-IT" dirty="0"/>
          </a:p>
        </p:txBody>
      </p:sp>
      <p:pic>
        <p:nvPicPr>
          <p:cNvPr id="6" name="Immagine 5">
            <a:extLst>
              <a:ext uri="{FF2B5EF4-FFF2-40B4-BE49-F238E27FC236}">
                <a16:creationId xmlns:a16="http://schemas.microsoft.com/office/drawing/2014/main" id="{71FF4F72-D78A-413D-B9A5-D8B9FF784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660" y="1417740"/>
            <a:ext cx="3008918" cy="4177718"/>
          </a:xfrm>
          <a:prstGeom prst="rect">
            <a:avLst/>
          </a:prstGeom>
        </p:spPr>
      </p:pic>
      <p:sp>
        <p:nvSpPr>
          <p:cNvPr id="8" name="CasellaDiTesto 7">
            <a:extLst>
              <a:ext uri="{FF2B5EF4-FFF2-40B4-BE49-F238E27FC236}">
                <a16:creationId xmlns:a16="http://schemas.microsoft.com/office/drawing/2014/main" id="{04E3D669-13DE-447E-BC3F-0FDD52A88F6C}"/>
              </a:ext>
            </a:extLst>
          </p:cNvPr>
          <p:cNvSpPr txBox="1"/>
          <p:nvPr/>
        </p:nvSpPr>
        <p:spPr>
          <a:xfrm>
            <a:off x="7671659" y="5696505"/>
            <a:ext cx="2847254" cy="369332"/>
          </a:xfrm>
          <a:prstGeom prst="rect">
            <a:avLst/>
          </a:prstGeom>
          <a:noFill/>
        </p:spPr>
        <p:txBody>
          <a:bodyPr wrap="none" rtlCol="0">
            <a:spAutoFit/>
          </a:bodyPr>
          <a:lstStyle/>
          <a:p>
            <a:r>
              <a:rPr lang="en-US" dirty="0" err="1"/>
              <a:t>Imposta</a:t>
            </a:r>
            <a:r>
              <a:rPr lang="en-US" dirty="0"/>
              <a:t> P a 1 se N </a:t>
            </a:r>
            <a:r>
              <a:rPr lang="it-IT" dirty="0"/>
              <a:t>è primo</a:t>
            </a:r>
          </a:p>
        </p:txBody>
      </p:sp>
    </p:spTree>
    <p:extLst>
      <p:ext uri="{BB962C8B-B14F-4D97-AF65-F5344CB8AC3E}">
        <p14:creationId xmlns:p14="http://schemas.microsoft.com/office/powerpoint/2010/main" val="75770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D443DF3-A277-477C-8095-38B396977E20}"/>
              </a:ext>
            </a:extLst>
          </p:cNvPr>
          <p:cNvSpPr>
            <a:spLocks noGrp="1"/>
          </p:cNvSpPr>
          <p:nvPr>
            <p:ph type="title"/>
          </p:nvPr>
        </p:nvSpPr>
        <p:spPr>
          <a:xfrm>
            <a:off x="1240966" y="311175"/>
            <a:ext cx="3078749" cy="970450"/>
          </a:xfrm>
        </p:spPr>
        <p:txBody>
          <a:bodyPr vert="horz" lIns="91440" tIns="45720" rIns="91440" bIns="45720" rtlCol="0" anchor="b">
            <a:normAutofit/>
          </a:bodyPr>
          <a:lstStyle/>
          <a:p>
            <a:pPr algn="l"/>
            <a:r>
              <a:rPr lang="en-US" sz="2800" dirty="0">
                <a:ln>
                  <a:solidFill>
                    <a:srgbClr val="404040">
                      <a:alpha val="10000"/>
                    </a:srgbClr>
                  </a:solidFill>
                </a:ln>
                <a:solidFill>
                  <a:srgbClr val="DADADA"/>
                </a:solidFill>
              </a:rPr>
              <a:t>Storia</a:t>
            </a:r>
          </a:p>
        </p:txBody>
      </p:sp>
      <p:sp>
        <p:nvSpPr>
          <p:cNvPr id="10" name="Segnaposto contenuto 9">
            <a:extLst>
              <a:ext uri="{FF2B5EF4-FFF2-40B4-BE49-F238E27FC236}">
                <a16:creationId xmlns:a16="http://schemas.microsoft.com/office/drawing/2014/main" id="{BE168BD6-E98C-4781-9B3F-21AC9A0BEF69}"/>
              </a:ext>
            </a:extLst>
          </p:cNvPr>
          <p:cNvSpPr>
            <a:spLocks noGrp="1"/>
          </p:cNvSpPr>
          <p:nvPr>
            <p:ph sz="half" idx="1"/>
          </p:nvPr>
        </p:nvSpPr>
        <p:spPr>
          <a:xfrm>
            <a:off x="913795" y="1809913"/>
            <a:ext cx="4074974" cy="4500400"/>
          </a:xfrm>
        </p:spPr>
        <p:txBody>
          <a:bodyPr vert="horz" lIns="91440" tIns="45720" rIns="91440" bIns="45720" rtlCol="0" anchor="t">
            <a:normAutofit/>
          </a:bodyPr>
          <a:lstStyle/>
          <a:p>
            <a:r>
              <a:rPr lang="en-US" sz="1600" dirty="0">
                <a:ln>
                  <a:solidFill>
                    <a:srgbClr val="404040">
                      <a:alpha val="10000"/>
                    </a:srgbClr>
                  </a:solidFill>
                </a:ln>
                <a:solidFill>
                  <a:srgbClr val="DADADA"/>
                </a:solidFill>
              </a:rPr>
              <a:t>Il MIPS (</a:t>
            </a:r>
            <a:r>
              <a:rPr lang="en-US" sz="1600" dirty="0" err="1">
                <a:ln>
                  <a:solidFill>
                    <a:srgbClr val="404040">
                      <a:alpha val="10000"/>
                    </a:srgbClr>
                  </a:solidFill>
                </a:ln>
                <a:solidFill>
                  <a:srgbClr val="DADADA"/>
                </a:solidFill>
              </a:rPr>
              <a:t>acronimo</a:t>
            </a:r>
            <a:r>
              <a:rPr lang="en-US" sz="1600" dirty="0">
                <a:ln>
                  <a:solidFill>
                    <a:srgbClr val="404040">
                      <a:alpha val="10000"/>
                    </a:srgbClr>
                  </a:solidFill>
                </a:ln>
                <a:solidFill>
                  <a:srgbClr val="DADADA"/>
                </a:solidFill>
              </a:rPr>
              <a:t> di microprocessor without interlocked pipeline stages) </a:t>
            </a:r>
            <a:r>
              <a:rPr lang="en-US" sz="1600" dirty="0" err="1">
                <a:ln>
                  <a:solidFill>
                    <a:srgbClr val="404040">
                      <a:alpha val="10000"/>
                    </a:srgbClr>
                  </a:solidFill>
                </a:ln>
                <a:solidFill>
                  <a:srgbClr val="DADADA"/>
                </a:solidFill>
              </a:rPr>
              <a:t>nasce</a:t>
            </a:r>
            <a:r>
              <a:rPr lang="en-US" sz="1600" dirty="0">
                <a:ln>
                  <a:solidFill>
                    <a:srgbClr val="404040">
                      <a:alpha val="10000"/>
                    </a:srgbClr>
                  </a:solidFill>
                </a:ln>
                <a:solidFill>
                  <a:srgbClr val="DADADA"/>
                </a:solidFill>
              </a:rPr>
              <a:t> da </a:t>
            </a:r>
            <a:r>
              <a:rPr lang="en-US" sz="1600" dirty="0" err="1">
                <a:ln>
                  <a:solidFill>
                    <a:srgbClr val="404040">
                      <a:alpha val="10000"/>
                    </a:srgbClr>
                  </a:solidFill>
                </a:ln>
                <a:solidFill>
                  <a:srgbClr val="DADADA"/>
                </a:solidFill>
              </a:rPr>
              <a:t>studi</a:t>
            </a:r>
            <a:r>
              <a:rPr lang="en-US" sz="1600" dirty="0">
                <a:ln>
                  <a:solidFill>
                    <a:srgbClr val="404040">
                      <a:alpha val="10000"/>
                    </a:srgbClr>
                  </a:solidFill>
                </a:ln>
                <a:solidFill>
                  <a:srgbClr val="DADADA"/>
                </a:solidFill>
              </a:rPr>
              <a:t> di </a:t>
            </a:r>
            <a:r>
              <a:rPr lang="en-US" sz="1600" dirty="0" err="1">
                <a:ln>
                  <a:solidFill>
                    <a:srgbClr val="404040">
                      <a:alpha val="10000"/>
                    </a:srgbClr>
                  </a:solidFill>
                </a:ln>
                <a:solidFill>
                  <a:srgbClr val="DADADA"/>
                </a:solidFill>
              </a:rPr>
              <a:t>ricerca</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sulle</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architetture</a:t>
            </a:r>
            <a:r>
              <a:rPr lang="en-US" sz="1600" dirty="0">
                <a:ln>
                  <a:solidFill>
                    <a:srgbClr val="404040">
                      <a:alpha val="10000"/>
                    </a:srgbClr>
                  </a:solidFill>
                </a:ln>
                <a:solidFill>
                  <a:srgbClr val="DADADA"/>
                </a:solidFill>
              </a:rPr>
              <a:t> RISC </a:t>
            </a:r>
            <a:r>
              <a:rPr lang="en-US" sz="1600" dirty="0" err="1">
                <a:ln>
                  <a:solidFill>
                    <a:srgbClr val="404040">
                      <a:alpha val="10000"/>
                    </a:srgbClr>
                  </a:solidFill>
                </a:ln>
                <a:solidFill>
                  <a:srgbClr val="DADADA"/>
                </a:solidFill>
              </a:rPr>
              <a:t>condotti</a:t>
            </a:r>
            <a:r>
              <a:rPr lang="en-US" sz="1600" dirty="0">
                <a:ln>
                  <a:solidFill>
                    <a:srgbClr val="404040">
                      <a:alpha val="10000"/>
                    </a:srgbClr>
                  </a:solidFill>
                </a:ln>
                <a:solidFill>
                  <a:srgbClr val="DADADA"/>
                </a:solidFill>
              </a:rPr>
              <a:t> da John Hennessey </a:t>
            </a:r>
            <a:r>
              <a:rPr lang="en-US" sz="1600" dirty="0" err="1">
                <a:ln>
                  <a:solidFill>
                    <a:srgbClr val="404040">
                      <a:alpha val="10000"/>
                    </a:srgbClr>
                  </a:solidFill>
                </a:ln>
                <a:solidFill>
                  <a:srgbClr val="DADADA"/>
                </a:solidFill>
              </a:rPr>
              <a:t>all’inizio</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degli</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anni</a:t>
            </a:r>
            <a:r>
              <a:rPr lang="en-US" sz="1600" dirty="0">
                <a:ln>
                  <a:solidFill>
                    <a:srgbClr val="404040">
                      <a:alpha val="10000"/>
                    </a:srgbClr>
                  </a:solidFill>
                </a:ln>
                <a:solidFill>
                  <a:srgbClr val="DADADA"/>
                </a:solidFill>
              </a:rPr>
              <a:t> ‘80 </a:t>
            </a:r>
            <a:r>
              <a:rPr lang="en-US" sz="1600" dirty="0" err="1">
                <a:ln>
                  <a:solidFill>
                    <a:srgbClr val="404040">
                      <a:alpha val="10000"/>
                    </a:srgbClr>
                  </a:solidFill>
                </a:ln>
                <a:solidFill>
                  <a:srgbClr val="DADADA"/>
                </a:solidFill>
              </a:rPr>
              <a:t>presso</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l’Universit</a:t>
            </a:r>
            <a:r>
              <a:rPr lang="it-IT" sz="1600" dirty="0">
                <a:ln>
                  <a:solidFill>
                    <a:srgbClr val="404040">
                      <a:alpha val="10000"/>
                    </a:srgbClr>
                  </a:solidFill>
                </a:ln>
                <a:solidFill>
                  <a:srgbClr val="DADADA"/>
                </a:solidFill>
              </a:rPr>
              <a:t>à</a:t>
            </a:r>
            <a:r>
              <a:rPr lang="en-US" sz="1600" dirty="0">
                <a:ln>
                  <a:solidFill>
                    <a:srgbClr val="404040">
                      <a:alpha val="10000"/>
                    </a:srgbClr>
                  </a:solidFill>
                </a:ln>
                <a:solidFill>
                  <a:srgbClr val="DADADA"/>
                </a:solidFill>
              </a:rPr>
              <a:t> di Stanford (California). La </a:t>
            </a:r>
            <a:r>
              <a:rPr lang="en-US" sz="1600" dirty="0" err="1">
                <a:ln>
                  <a:solidFill>
                    <a:srgbClr val="404040">
                      <a:alpha val="10000"/>
                    </a:srgbClr>
                  </a:solidFill>
                </a:ln>
                <a:solidFill>
                  <a:srgbClr val="DADADA"/>
                </a:solidFill>
              </a:rPr>
              <a:t>caratteristica</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distintiva</a:t>
            </a:r>
            <a:r>
              <a:rPr lang="en-US" sz="1600" dirty="0">
                <a:ln>
                  <a:solidFill>
                    <a:srgbClr val="404040">
                      <a:alpha val="10000"/>
                    </a:srgbClr>
                  </a:solidFill>
                </a:ln>
                <a:solidFill>
                  <a:srgbClr val="DADADA"/>
                </a:solidFill>
              </a:rPr>
              <a:t> del </a:t>
            </a:r>
            <a:r>
              <a:rPr lang="en-US" sz="1600" dirty="0" err="1">
                <a:ln>
                  <a:solidFill>
                    <a:srgbClr val="404040">
                      <a:alpha val="10000"/>
                    </a:srgbClr>
                  </a:solidFill>
                </a:ln>
                <a:solidFill>
                  <a:srgbClr val="DADADA"/>
                </a:solidFill>
              </a:rPr>
              <a:t>progetto</a:t>
            </a:r>
            <a:r>
              <a:rPr lang="en-US" sz="1600" dirty="0">
                <a:ln>
                  <a:solidFill>
                    <a:srgbClr val="404040">
                      <a:alpha val="10000"/>
                    </a:srgbClr>
                  </a:solidFill>
                </a:ln>
                <a:solidFill>
                  <a:srgbClr val="DADADA"/>
                </a:solidFill>
              </a:rPr>
              <a:t> MIPS </a:t>
            </a:r>
            <a:r>
              <a:rPr lang="it-IT" sz="1600" dirty="0">
                <a:ln>
                  <a:solidFill>
                    <a:srgbClr val="404040">
                      <a:alpha val="10000"/>
                    </a:srgbClr>
                  </a:solidFill>
                </a:ln>
                <a:solidFill>
                  <a:srgbClr val="DADADA"/>
                </a:solidFill>
              </a:rPr>
              <a:t>è</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che</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tutte</a:t>
            </a:r>
            <a:r>
              <a:rPr lang="en-US" sz="1600" dirty="0">
                <a:ln>
                  <a:solidFill>
                    <a:srgbClr val="404040">
                      <a:alpha val="10000"/>
                    </a:srgbClr>
                  </a:solidFill>
                </a:ln>
                <a:solidFill>
                  <a:srgbClr val="DADADA"/>
                </a:solidFill>
              </a:rPr>
              <a:t> le </a:t>
            </a:r>
            <a:r>
              <a:rPr lang="en-US" sz="1600" dirty="0" err="1">
                <a:ln>
                  <a:solidFill>
                    <a:srgbClr val="404040">
                      <a:alpha val="10000"/>
                    </a:srgbClr>
                  </a:solidFill>
                </a:ln>
                <a:solidFill>
                  <a:srgbClr val="DADADA"/>
                </a:solidFill>
              </a:rPr>
              <a:t>istruzioni</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dovevano</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essere</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completate</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dagli</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stadi</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della</a:t>
            </a:r>
            <a:r>
              <a:rPr lang="en-US" sz="1600" dirty="0">
                <a:ln>
                  <a:solidFill>
                    <a:srgbClr val="404040">
                      <a:alpha val="10000"/>
                    </a:srgbClr>
                  </a:solidFill>
                </a:ln>
                <a:solidFill>
                  <a:srgbClr val="DADADA"/>
                </a:solidFill>
              </a:rPr>
              <a:t> pipeline in un solo </a:t>
            </a:r>
            <a:r>
              <a:rPr lang="en-US" sz="1600" dirty="0" err="1">
                <a:ln>
                  <a:solidFill>
                    <a:srgbClr val="404040">
                      <a:alpha val="10000"/>
                    </a:srgbClr>
                  </a:solidFill>
                </a:ln>
                <a:solidFill>
                  <a:srgbClr val="DADADA"/>
                </a:solidFill>
              </a:rPr>
              <a:t>ciclo</a:t>
            </a:r>
            <a:r>
              <a:rPr lang="en-US" sz="1600" dirty="0">
                <a:ln>
                  <a:solidFill>
                    <a:srgbClr val="404040">
                      <a:alpha val="10000"/>
                    </a:srgbClr>
                  </a:solidFill>
                </a:ln>
                <a:solidFill>
                  <a:srgbClr val="DADADA"/>
                </a:solidFill>
              </a:rPr>
              <a:t> di clock in modo da </a:t>
            </a:r>
            <a:r>
              <a:rPr lang="en-US" sz="1600" dirty="0" err="1">
                <a:ln>
                  <a:solidFill>
                    <a:srgbClr val="404040">
                      <a:alpha val="10000"/>
                    </a:srgbClr>
                  </a:solidFill>
                </a:ln>
                <a:solidFill>
                  <a:srgbClr val="DADADA"/>
                </a:solidFill>
              </a:rPr>
              <a:t>poter</a:t>
            </a:r>
            <a:r>
              <a:rPr lang="en-US" sz="1600" dirty="0">
                <a:ln>
                  <a:solidFill>
                    <a:srgbClr val="404040">
                      <a:alpha val="10000"/>
                    </a:srgbClr>
                  </a:solidFill>
                </a:ln>
                <a:solidFill>
                  <a:srgbClr val="DADADA"/>
                </a:solidFill>
              </a:rPr>
              <a:t> fare a </a:t>
            </a:r>
            <a:r>
              <a:rPr lang="en-US" sz="1600" dirty="0" err="1">
                <a:ln>
                  <a:solidFill>
                    <a:srgbClr val="404040">
                      <a:alpha val="10000"/>
                    </a:srgbClr>
                  </a:solidFill>
                </a:ln>
                <a:solidFill>
                  <a:srgbClr val="DADADA"/>
                </a:solidFill>
              </a:rPr>
              <a:t>meno</a:t>
            </a:r>
            <a:r>
              <a:rPr lang="en-US" sz="1600" dirty="0">
                <a:ln>
                  <a:solidFill>
                    <a:srgbClr val="404040">
                      <a:alpha val="10000"/>
                    </a:srgbClr>
                  </a:solidFill>
                </a:ln>
                <a:solidFill>
                  <a:srgbClr val="DADADA"/>
                </a:solidFill>
              </a:rPr>
              <a:t> di interlock, </a:t>
            </a:r>
            <a:r>
              <a:rPr lang="en-US" sz="1600" dirty="0" err="1">
                <a:ln>
                  <a:solidFill>
                    <a:srgbClr val="404040">
                      <a:alpha val="10000"/>
                    </a:srgbClr>
                  </a:solidFill>
                </a:ln>
                <a:solidFill>
                  <a:srgbClr val="DADADA"/>
                </a:solidFill>
              </a:rPr>
              <a:t>che</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introducono</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ritardi</a:t>
            </a:r>
            <a:r>
              <a:rPr lang="en-US" sz="1600" dirty="0">
                <a:ln>
                  <a:solidFill>
                    <a:srgbClr val="404040">
                      <a:alpha val="10000"/>
                    </a:srgbClr>
                  </a:solidFill>
                </a:ln>
                <a:solidFill>
                  <a:srgbClr val="DADADA"/>
                </a:solidFill>
              </a:rPr>
              <a:t> e </a:t>
            </a:r>
            <a:r>
              <a:rPr lang="en-US" sz="1600" dirty="0" err="1">
                <a:ln>
                  <a:solidFill>
                    <a:srgbClr val="404040">
                      <a:alpha val="10000"/>
                    </a:srgbClr>
                  </a:solidFill>
                </a:ln>
                <a:solidFill>
                  <a:srgbClr val="DADADA"/>
                </a:solidFill>
              </a:rPr>
              <a:t>stalli</a:t>
            </a:r>
            <a:r>
              <a:rPr lang="en-US" sz="1600" dirty="0">
                <a:ln>
                  <a:solidFill>
                    <a:srgbClr val="404040">
                      <a:alpha val="10000"/>
                    </a:srgbClr>
                  </a:solidFill>
                </a:ln>
                <a:solidFill>
                  <a:srgbClr val="DADADA"/>
                </a:solidFill>
              </a:rPr>
              <a:t> per </a:t>
            </a:r>
            <a:r>
              <a:rPr lang="en-US" sz="1600" dirty="0" err="1">
                <a:ln>
                  <a:solidFill>
                    <a:srgbClr val="404040">
                      <a:alpha val="10000"/>
                    </a:srgbClr>
                  </a:solidFill>
                </a:ln>
                <a:solidFill>
                  <a:srgbClr val="DADADA"/>
                </a:solidFill>
              </a:rPr>
              <a:t>sincronizzare</a:t>
            </a:r>
            <a:r>
              <a:rPr lang="en-US" sz="1600" dirty="0">
                <a:ln>
                  <a:solidFill>
                    <a:srgbClr val="404040">
                      <a:alpha val="10000"/>
                    </a:srgbClr>
                  </a:solidFill>
                </a:ln>
                <a:solidFill>
                  <a:srgbClr val="DADADA"/>
                </a:solidFill>
              </a:rPr>
              <a:t> la pipeline.</a:t>
            </a:r>
          </a:p>
        </p:txBody>
      </p:sp>
      <p:pic>
        <p:nvPicPr>
          <p:cNvPr id="8" name="Segnaposto contenuto 7">
            <a:extLst>
              <a:ext uri="{FF2B5EF4-FFF2-40B4-BE49-F238E27FC236}">
                <a16:creationId xmlns:a16="http://schemas.microsoft.com/office/drawing/2014/main" id="{61FA9EC2-4692-4C2F-8BA9-88213BD0073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03232" y="2051058"/>
            <a:ext cx="2755883" cy="2755883"/>
          </a:xfrm>
        </p:spPr>
      </p:pic>
      <p:sp>
        <p:nvSpPr>
          <p:cNvPr id="9" name="CasellaDiTesto 8">
            <a:extLst>
              <a:ext uri="{FF2B5EF4-FFF2-40B4-BE49-F238E27FC236}">
                <a16:creationId xmlns:a16="http://schemas.microsoft.com/office/drawing/2014/main" id="{0D09B20E-3733-4D81-9335-6AA79D03DBDD}"/>
              </a:ext>
            </a:extLst>
          </p:cNvPr>
          <p:cNvSpPr txBox="1"/>
          <p:nvPr/>
        </p:nvSpPr>
        <p:spPr>
          <a:xfrm>
            <a:off x="7324941" y="4885179"/>
            <a:ext cx="2530886" cy="369332"/>
          </a:xfrm>
          <a:prstGeom prst="rect">
            <a:avLst/>
          </a:prstGeom>
          <a:noFill/>
        </p:spPr>
        <p:txBody>
          <a:bodyPr wrap="none" rtlCol="0">
            <a:spAutoFit/>
          </a:bodyPr>
          <a:lstStyle/>
          <a:p>
            <a:r>
              <a:rPr lang="it-IT" dirty="0">
                <a:solidFill>
                  <a:schemeClr val="bg2"/>
                </a:solidFill>
              </a:rPr>
              <a:t>MIPS R4400 di Toshiba</a:t>
            </a:r>
          </a:p>
        </p:txBody>
      </p:sp>
      <p:sp>
        <p:nvSpPr>
          <p:cNvPr id="3" name="Segnaposto piè di pagina 2">
            <a:extLst>
              <a:ext uri="{FF2B5EF4-FFF2-40B4-BE49-F238E27FC236}">
                <a16:creationId xmlns:a16="http://schemas.microsoft.com/office/drawing/2014/main" id="{BF96EA96-4445-4460-B193-9F2B8FB08E7B}"/>
              </a:ext>
            </a:extLst>
          </p:cNvPr>
          <p:cNvSpPr>
            <a:spLocks noGrp="1"/>
          </p:cNvSpPr>
          <p:nvPr>
            <p:ph type="ftr" sz="quarter" idx="11"/>
          </p:nvPr>
        </p:nvSpPr>
        <p:spPr/>
        <p:txBody>
          <a:bodyPr/>
          <a:lstStyle/>
          <a:p>
            <a:r>
              <a:rPr lang="it-IT" dirty="0">
                <a:solidFill>
                  <a:schemeClr val="bg2"/>
                </a:solidFill>
              </a:rPr>
              <a:t>MIPS</a:t>
            </a:r>
          </a:p>
        </p:txBody>
      </p:sp>
      <p:sp>
        <p:nvSpPr>
          <p:cNvPr id="6" name="Segnaposto numero diapositiva 5">
            <a:extLst>
              <a:ext uri="{FF2B5EF4-FFF2-40B4-BE49-F238E27FC236}">
                <a16:creationId xmlns:a16="http://schemas.microsoft.com/office/drawing/2014/main" id="{E2408671-819E-4C58-B222-D1FFA50E2B93}"/>
              </a:ext>
            </a:extLst>
          </p:cNvPr>
          <p:cNvSpPr>
            <a:spLocks noGrp="1"/>
          </p:cNvSpPr>
          <p:nvPr>
            <p:ph type="sldNum" sz="quarter" idx="12"/>
          </p:nvPr>
        </p:nvSpPr>
        <p:spPr/>
        <p:txBody>
          <a:bodyPr/>
          <a:lstStyle/>
          <a:p>
            <a:fld id="{21DF8CD9-6703-4C4F-8EFA-140C195F7D2A}" type="slidenum">
              <a:rPr lang="it-IT" smtClean="0">
                <a:solidFill>
                  <a:schemeClr val="bg2"/>
                </a:solidFill>
              </a:rPr>
              <a:t>2</a:t>
            </a:fld>
            <a:endParaRPr lang="it-IT" dirty="0">
              <a:solidFill>
                <a:schemeClr val="bg2"/>
              </a:solidFill>
            </a:endParaRPr>
          </a:p>
        </p:txBody>
      </p:sp>
    </p:spTree>
    <p:extLst>
      <p:ext uri="{BB962C8B-B14F-4D97-AF65-F5344CB8AC3E}">
        <p14:creationId xmlns:p14="http://schemas.microsoft.com/office/powerpoint/2010/main" val="281126578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E0AC24-23C4-4D03-B2EF-038F5CBC754B}"/>
              </a:ext>
            </a:extLst>
          </p:cNvPr>
          <p:cNvSpPr>
            <a:spLocks noGrp="1"/>
          </p:cNvSpPr>
          <p:nvPr>
            <p:ph type="title"/>
          </p:nvPr>
        </p:nvSpPr>
        <p:spPr>
          <a:xfrm>
            <a:off x="913794" y="609600"/>
            <a:ext cx="10353762" cy="970450"/>
          </a:xfrm>
        </p:spPr>
        <p:txBody>
          <a:bodyPr/>
          <a:lstStyle/>
          <a:p>
            <a:r>
              <a:rPr lang="it-IT" dirty="0"/>
              <a:t>Generalità</a:t>
            </a:r>
          </a:p>
        </p:txBody>
      </p:sp>
      <p:sp>
        <p:nvSpPr>
          <p:cNvPr id="3" name="Segnaposto contenuto 2">
            <a:extLst>
              <a:ext uri="{FF2B5EF4-FFF2-40B4-BE49-F238E27FC236}">
                <a16:creationId xmlns:a16="http://schemas.microsoft.com/office/drawing/2014/main" id="{470BFFF7-92F5-46B3-BDB8-40088C76480E}"/>
              </a:ext>
            </a:extLst>
          </p:cNvPr>
          <p:cNvSpPr>
            <a:spLocks noGrp="1"/>
          </p:cNvSpPr>
          <p:nvPr>
            <p:ph idx="1"/>
          </p:nvPr>
        </p:nvSpPr>
        <p:spPr>
          <a:xfrm>
            <a:off x="913794" y="2306972"/>
            <a:ext cx="10353762" cy="3741409"/>
          </a:xfrm>
        </p:spPr>
        <p:txBody>
          <a:bodyPr/>
          <a:lstStyle/>
          <a:p>
            <a:r>
              <a:rPr lang="it-IT" dirty="0"/>
              <a:t>Originariamente il MIPS conteneva 32 registri a 32 bit, ma per semplicità in questo esempio ci sono solo 4 registri ad 8 bit visibili al programmatore (AL, BL, CL, DL).</a:t>
            </a:r>
          </a:p>
          <a:p>
            <a:r>
              <a:rPr lang="it-IT" dirty="0"/>
              <a:t>Essendo un esempio di architettura RISC le istruzioni sono a lunghezza fissa di 24 bit, divisi a gruppi di 8 tra </a:t>
            </a:r>
            <a:r>
              <a:rPr lang="it-IT" dirty="0" err="1"/>
              <a:t>opcode</a:t>
            </a:r>
            <a:r>
              <a:rPr lang="it-IT" dirty="0"/>
              <a:t> e parametri. Il formato delle istruzioni è generalmente del tipo «op dest, </a:t>
            </a:r>
            <a:r>
              <a:rPr lang="it-IT" dirty="0" err="1"/>
              <a:t>src</a:t>
            </a:r>
            <a:r>
              <a:rPr lang="it-IT" dirty="0"/>
              <a:t>».</a:t>
            </a:r>
          </a:p>
          <a:p>
            <a:r>
              <a:rPr lang="it-IT" dirty="0"/>
              <a:t>In tutto sono disponibili 20 operazioni, di cui 4 di memoria, 5 di controllo e le restanti di ALU.</a:t>
            </a:r>
          </a:p>
        </p:txBody>
      </p:sp>
      <p:sp>
        <p:nvSpPr>
          <p:cNvPr id="6" name="Segnaposto piè di pagina 5">
            <a:extLst>
              <a:ext uri="{FF2B5EF4-FFF2-40B4-BE49-F238E27FC236}">
                <a16:creationId xmlns:a16="http://schemas.microsoft.com/office/drawing/2014/main" id="{91EEF701-051D-4A4A-B1EC-4E95BC96BE13}"/>
              </a:ext>
            </a:extLst>
          </p:cNvPr>
          <p:cNvSpPr>
            <a:spLocks noGrp="1"/>
          </p:cNvSpPr>
          <p:nvPr>
            <p:ph type="ftr" sz="quarter" idx="11"/>
          </p:nvPr>
        </p:nvSpPr>
        <p:spPr/>
        <p:txBody>
          <a:bodyPr/>
          <a:lstStyle/>
          <a:p>
            <a:r>
              <a:rPr lang="it-IT"/>
              <a:t>MIPS</a:t>
            </a:r>
          </a:p>
        </p:txBody>
      </p:sp>
      <p:sp>
        <p:nvSpPr>
          <p:cNvPr id="7" name="Segnaposto numero diapositiva 6">
            <a:extLst>
              <a:ext uri="{FF2B5EF4-FFF2-40B4-BE49-F238E27FC236}">
                <a16:creationId xmlns:a16="http://schemas.microsoft.com/office/drawing/2014/main" id="{D9485FE8-42A8-45C0-A4EE-D903A993F99C}"/>
              </a:ext>
            </a:extLst>
          </p:cNvPr>
          <p:cNvSpPr>
            <a:spLocks noGrp="1"/>
          </p:cNvSpPr>
          <p:nvPr>
            <p:ph type="sldNum" sz="quarter" idx="12"/>
          </p:nvPr>
        </p:nvSpPr>
        <p:spPr/>
        <p:txBody>
          <a:bodyPr/>
          <a:lstStyle/>
          <a:p>
            <a:fld id="{21DF8CD9-6703-4C4F-8EFA-140C195F7D2A}" type="slidenum">
              <a:rPr lang="it-IT" smtClean="0"/>
              <a:t>3</a:t>
            </a:fld>
            <a:endParaRPr lang="it-IT"/>
          </a:p>
        </p:txBody>
      </p:sp>
    </p:spTree>
    <p:extLst>
      <p:ext uri="{BB962C8B-B14F-4D97-AF65-F5344CB8AC3E}">
        <p14:creationId xmlns:p14="http://schemas.microsoft.com/office/powerpoint/2010/main" val="3628334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4E7591-5E3B-4129-91CA-CE07DD780CB0}"/>
              </a:ext>
            </a:extLst>
          </p:cNvPr>
          <p:cNvSpPr>
            <a:spLocks noGrp="1"/>
          </p:cNvSpPr>
          <p:nvPr>
            <p:ph type="title"/>
          </p:nvPr>
        </p:nvSpPr>
        <p:spPr/>
        <p:txBody>
          <a:bodyPr/>
          <a:lstStyle/>
          <a:p>
            <a:r>
              <a:rPr lang="it-IT" dirty="0"/>
              <a:t>Istruzioni</a:t>
            </a:r>
          </a:p>
        </p:txBody>
      </p:sp>
      <p:pic>
        <p:nvPicPr>
          <p:cNvPr id="11" name="Segnaposto contenuto 10">
            <a:extLst>
              <a:ext uri="{FF2B5EF4-FFF2-40B4-BE49-F238E27FC236}">
                <a16:creationId xmlns:a16="http://schemas.microsoft.com/office/drawing/2014/main" id="{FBA952BA-8B9F-4588-BF8B-26637221D8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8704" y="1731963"/>
            <a:ext cx="5505067" cy="4059237"/>
          </a:xfrm>
        </p:spPr>
      </p:pic>
      <p:sp>
        <p:nvSpPr>
          <p:cNvPr id="3" name="Segnaposto piè di pagina 2">
            <a:extLst>
              <a:ext uri="{FF2B5EF4-FFF2-40B4-BE49-F238E27FC236}">
                <a16:creationId xmlns:a16="http://schemas.microsoft.com/office/drawing/2014/main" id="{22A30814-DEA1-4C23-B862-28F617F06228}"/>
              </a:ext>
            </a:extLst>
          </p:cNvPr>
          <p:cNvSpPr>
            <a:spLocks noGrp="1"/>
          </p:cNvSpPr>
          <p:nvPr>
            <p:ph type="ftr" sz="quarter" idx="11"/>
          </p:nvPr>
        </p:nvSpPr>
        <p:spPr/>
        <p:txBody>
          <a:bodyPr/>
          <a:lstStyle/>
          <a:p>
            <a:r>
              <a:rPr lang="it-IT"/>
              <a:t>MIPS</a:t>
            </a:r>
          </a:p>
        </p:txBody>
      </p:sp>
      <p:sp>
        <p:nvSpPr>
          <p:cNvPr id="6" name="Segnaposto numero diapositiva 5">
            <a:extLst>
              <a:ext uri="{FF2B5EF4-FFF2-40B4-BE49-F238E27FC236}">
                <a16:creationId xmlns:a16="http://schemas.microsoft.com/office/drawing/2014/main" id="{21A13D67-FA66-48DE-B76B-CE20FFE1C18D}"/>
              </a:ext>
            </a:extLst>
          </p:cNvPr>
          <p:cNvSpPr>
            <a:spLocks noGrp="1"/>
          </p:cNvSpPr>
          <p:nvPr>
            <p:ph type="sldNum" sz="quarter" idx="12"/>
          </p:nvPr>
        </p:nvSpPr>
        <p:spPr/>
        <p:txBody>
          <a:bodyPr/>
          <a:lstStyle/>
          <a:p>
            <a:fld id="{21DF8CD9-6703-4C4F-8EFA-140C195F7D2A}" type="slidenum">
              <a:rPr lang="it-IT" smtClean="0"/>
              <a:t>4</a:t>
            </a:fld>
            <a:endParaRPr lang="it-IT"/>
          </a:p>
        </p:txBody>
      </p:sp>
    </p:spTree>
    <p:extLst>
      <p:ext uri="{BB962C8B-B14F-4D97-AF65-F5344CB8AC3E}">
        <p14:creationId xmlns:p14="http://schemas.microsoft.com/office/powerpoint/2010/main" val="23684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olo 6">
            <a:extLst>
              <a:ext uri="{FF2B5EF4-FFF2-40B4-BE49-F238E27FC236}">
                <a16:creationId xmlns:a16="http://schemas.microsoft.com/office/drawing/2014/main" id="{0D4376E0-1A86-4A2B-AB87-4F4592E4FE91}"/>
              </a:ext>
            </a:extLst>
          </p:cNvPr>
          <p:cNvSpPr>
            <a:spLocks noGrp="1"/>
          </p:cNvSpPr>
          <p:nvPr>
            <p:ph type="title"/>
          </p:nvPr>
        </p:nvSpPr>
        <p:spPr>
          <a:xfrm>
            <a:off x="1200295" y="643467"/>
            <a:ext cx="3078749" cy="970450"/>
          </a:xfrm>
        </p:spPr>
        <p:txBody>
          <a:bodyPr vert="horz" lIns="91440" tIns="45720" rIns="91440" bIns="45720" rtlCol="0" anchor="b">
            <a:normAutofit/>
          </a:bodyPr>
          <a:lstStyle/>
          <a:p>
            <a:pPr algn="l"/>
            <a:r>
              <a:rPr lang="en-US" sz="2800" dirty="0" err="1">
                <a:ln>
                  <a:solidFill>
                    <a:srgbClr val="404040">
                      <a:alpha val="10000"/>
                    </a:srgbClr>
                  </a:solidFill>
                </a:ln>
                <a:solidFill>
                  <a:srgbClr val="DADADA"/>
                </a:solidFill>
              </a:rPr>
              <a:t>Struttura</a:t>
            </a:r>
            <a:endParaRPr lang="en-US" sz="2800" dirty="0">
              <a:ln>
                <a:solidFill>
                  <a:srgbClr val="404040">
                    <a:alpha val="10000"/>
                  </a:srgbClr>
                </a:solidFill>
              </a:ln>
              <a:solidFill>
                <a:srgbClr val="DADADA"/>
              </a:solidFill>
            </a:endParaRPr>
          </a:p>
        </p:txBody>
      </p:sp>
      <p:sp>
        <p:nvSpPr>
          <p:cNvPr id="8" name="Segnaposto contenuto 7">
            <a:extLst>
              <a:ext uri="{FF2B5EF4-FFF2-40B4-BE49-F238E27FC236}">
                <a16:creationId xmlns:a16="http://schemas.microsoft.com/office/drawing/2014/main" id="{0CB6336C-75A2-4771-AD1C-A387137F11A9}"/>
              </a:ext>
            </a:extLst>
          </p:cNvPr>
          <p:cNvSpPr>
            <a:spLocks noGrp="1"/>
          </p:cNvSpPr>
          <p:nvPr>
            <p:ph sz="half" idx="1"/>
          </p:nvPr>
        </p:nvSpPr>
        <p:spPr>
          <a:xfrm>
            <a:off x="913795" y="1732449"/>
            <a:ext cx="3078749" cy="4482084"/>
          </a:xfrm>
        </p:spPr>
        <p:txBody>
          <a:bodyPr vert="horz" lIns="91440" tIns="45720" rIns="91440" bIns="45720" rtlCol="0" anchor="t">
            <a:normAutofit/>
          </a:bodyPr>
          <a:lstStyle/>
          <a:p>
            <a:r>
              <a:rPr lang="en-US" sz="1600" dirty="0">
                <a:ln>
                  <a:solidFill>
                    <a:srgbClr val="404040">
                      <a:alpha val="10000"/>
                    </a:srgbClr>
                  </a:solidFill>
                </a:ln>
                <a:solidFill>
                  <a:srgbClr val="DADADA"/>
                </a:solidFill>
              </a:rPr>
              <a:t>Il MIPS </a:t>
            </a:r>
            <a:r>
              <a:rPr lang="en-US" sz="1600" dirty="0" err="1">
                <a:ln>
                  <a:solidFill>
                    <a:srgbClr val="404040">
                      <a:alpha val="10000"/>
                    </a:srgbClr>
                  </a:solidFill>
                </a:ln>
                <a:solidFill>
                  <a:srgbClr val="DADADA"/>
                </a:solidFill>
              </a:rPr>
              <a:t>implementa</a:t>
            </a:r>
            <a:r>
              <a:rPr lang="en-US" sz="1600" dirty="0">
                <a:ln>
                  <a:solidFill>
                    <a:srgbClr val="404040">
                      <a:alpha val="10000"/>
                    </a:srgbClr>
                  </a:solidFill>
                </a:ln>
                <a:solidFill>
                  <a:srgbClr val="DADADA"/>
                </a:solidFill>
              </a:rPr>
              <a:t> una pipeline a cinque </a:t>
            </a:r>
            <a:r>
              <a:rPr lang="en-US" sz="1600" dirty="0" err="1">
                <a:ln>
                  <a:solidFill>
                    <a:srgbClr val="404040">
                      <a:alpha val="10000"/>
                    </a:srgbClr>
                  </a:solidFill>
                </a:ln>
                <a:solidFill>
                  <a:srgbClr val="DADADA"/>
                </a:solidFill>
              </a:rPr>
              <a:t>stadi</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rispettivamente</a:t>
            </a:r>
            <a:r>
              <a:rPr lang="en-US" sz="1600" dirty="0">
                <a:ln>
                  <a:solidFill>
                    <a:srgbClr val="404040">
                      <a:alpha val="10000"/>
                    </a:srgbClr>
                  </a:solidFill>
                </a:ln>
                <a:solidFill>
                  <a:srgbClr val="DADADA"/>
                </a:solidFill>
              </a:rPr>
              <a:t> di Instruction Fetch, Instruction Decode, Execute, Memory Access e </a:t>
            </a:r>
            <a:r>
              <a:rPr lang="en-US" sz="1600" dirty="0" err="1">
                <a:ln>
                  <a:solidFill>
                    <a:srgbClr val="404040">
                      <a:alpha val="10000"/>
                    </a:srgbClr>
                  </a:solidFill>
                </a:ln>
                <a:solidFill>
                  <a:srgbClr val="DADADA"/>
                </a:solidFill>
              </a:rPr>
              <a:t>infine</a:t>
            </a:r>
            <a:r>
              <a:rPr lang="en-US" sz="1600" dirty="0">
                <a:ln>
                  <a:solidFill>
                    <a:srgbClr val="404040">
                      <a:alpha val="10000"/>
                    </a:srgbClr>
                  </a:solidFill>
                </a:ln>
                <a:solidFill>
                  <a:srgbClr val="DADADA"/>
                </a:solidFill>
              </a:rPr>
              <a:t> Write Back. </a:t>
            </a:r>
            <a:r>
              <a:rPr lang="en-US" sz="1600" dirty="0" err="1">
                <a:ln>
                  <a:solidFill>
                    <a:srgbClr val="404040">
                      <a:alpha val="10000"/>
                    </a:srgbClr>
                  </a:solidFill>
                </a:ln>
                <a:solidFill>
                  <a:srgbClr val="DADADA"/>
                </a:solidFill>
              </a:rPr>
              <a:t>Tra</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gli</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stadi</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sono</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necessari</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dei</a:t>
            </a:r>
            <a:r>
              <a:rPr lang="en-US" sz="1600" dirty="0">
                <a:ln>
                  <a:solidFill>
                    <a:srgbClr val="404040">
                      <a:alpha val="10000"/>
                    </a:srgbClr>
                  </a:solidFill>
                </a:ln>
                <a:solidFill>
                  <a:srgbClr val="DADADA"/>
                </a:solidFill>
              </a:rPr>
              <a:t> set di </a:t>
            </a:r>
            <a:r>
              <a:rPr lang="en-US" sz="1600" dirty="0" err="1">
                <a:ln>
                  <a:solidFill>
                    <a:srgbClr val="404040">
                      <a:alpha val="10000"/>
                    </a:srgbClr>
                  </a:solidFill>
                </a:ln>
                <a:solidFill>
                  <a:srgbClr val="DADADA"/>
                </a:solidFill>
              </a:rPr>
              <a:t>registri</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che</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permettono</a:t>
            </a:r>
            <a:r>
              <a:rPr lang="en-US" sz="1600" dirty="0">
                <a:ln>
                  <a:solidFill>
                    <a:srgbClr val="404040">
                      <a:alpha val="10000"/>
                    </a:srgbClr>
                  </a:solidFill>
                </a:ln>
                <a:solidFill>
                  <a:srgbClr val="DADADA"/>
                </a:solidFill>
              </a:rPr>
              <a:t> di </a:t>
            </a:r>
            <a:r>
              <a:rPr lang="en-US" sz="1600" dirty="0" err="1">
                <a:ln>
                  <a:solidFill>
                    <a:srgbClr val="404040">
                      <a:alpha val="10000"/>
                    </a:srgbClr>
                  </a:solidFill>
                </a:ln>
                <a:solidFill>
                  <a:srgbClr val="DADADA"/>
                </a:solidFill>
              </a:rPr>
              <a:t>memorizzare</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i</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dati</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delle</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istruzioni</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che</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sono</a:t>
            </a:r>
            <a:r>
              <a:rPr lang="en-US" sz="1600" dirty="0">
                <a:ln>
                  <a:solidFill>
                    <a:srgbClr val="404040">
                      <a:alpha val="10000"/>
                    </a:srgbClr>
                  </a:solidFill>
                </a:ln>
                <a:solidFill>
                  <a:srgbClr val="DADADA"/>
                </a:solidFill>
              </a:rPr>
              <a:t> in </a:t>
            </a:r>
            <a:r>
              <a:rPr lang="en-US" sz="1600" dirty="0" err="1">
                <a:ln>
                  <a:solidFill>
                    <a:srgbClr val="404040">
                      <a:alpha val="10000"/>
                    </a:srgbClr>
                  </a:solidFill>
                </a:ln>
                <a:solidFill>
                  <a:srgbClr val="DADADA"/>
                </a:solidFill>
              </a:rPr>
              <a:t>esecuzione</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nella</a:t>
            </a:r>
            <a:r>
              <a:rPr lang="en-US" sz="1600" dirty="0">
                <a:ln>
                  <a:solidFill>
                    <a:srgbClr val="404040">
                      <a:alpha val="10000"/>
                    </a:srgbClr>
                  </a:solidFill>
                </a:ln>
                <a:solidFill>
                  <a:srgbClr val="DADADA"/>
                </a:solidFill>
              </a:rPr>
              <a:t> pipeline: a </a:t>
            </a:r>
            <a:r>
              <a:rPr lang="en-US" sz="1600" dirty="0" err="1">
                <a:ln>
                  <a:solidFill>
                    <a:srgbClr val="404040">
                      <a:alpha val="10000"/>
                    </a:srgbClr>
                  </a:solidFill>
                </a:ln>
                <a:solidFill>
                  <a:srgbClr val="DADADA"/>
                </a:solidFill>
              </a:rPr>
              <a:t>ogni</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ciclo</a:t>
            </a:r>
            <a:r>
              <a:rPr lang="en-US" sz="1600" dirty="0">
                <a:ln>
                  <a:solidFill>
                    <a:srgbClr val="404040">
                      <a:alpha val="10000"/>
                    </a:srgbClr>
                  </a:solidFill>
                </a:ln>
                <a:solidFill>
                  <a:srgbClr val="DADADA"/>
                </a:solidFill>
              </a:rPr>
              <a:t> di clock </a:t>
            </a:r>
            <a:r>
              <a:rPr lang="en-US" sz="1600" dirty="0" err="1">
                <a:ln>
                  <a:solidFill>
                    <a:srgbClr val="404040">
                      <a:alpha val="10000"/>
                    </a:srgbClr>
                  </a:solidFill>
                </a:ln>
                <a:solidFill>
                  <a:srgbClr val="DADADA"/>
                </a:solidFill>
              </a:rPr>
              <a:t>questi</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avanzano</a:t>
            </a:r>
            <a:r>
              <a:rPr lang="en-US" sz="1600" dirty="0">
                <a:ln>
                  <a:solidFill>
                    <a:srgbClr val="404040">
                      <a:alpha val="10000"/>
                    </a:srgbClr>
                  </a:solidFill>
                </a:ln>
                <a:solidFill>
                  <a:srgbClr val="DADADA"/>
                </a:solidFill>
              </a:rPr>
              <a:t> di </a:t>
            </a:r>
            <a:r>
              <a:rPr lang="en-US" sz="1600" dirty="0" err="1">
                <a:ln>
                  <a:solidFill>
                    <a:srgbClr val="404040">
                      <a:alpha val="10000"/>
                    </a:srgbClr>
                  </a:solidFill>
                </a:ln>
                <a:solidFill>
                  <a:srgbClr val="DADADA"/>
                </a:solidFill>
              </a:rPr>
              <a:t>uno</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stadio</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dopo</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essere</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stati</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elaborati</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all’interno</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dello</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stadio</a:t>
            </a:r>
            <a:r>
              <a:rPr lang="en-US" sz="1600" dirty="0">
                <a:ln>
                  <a:solidFill>
                    <a:srgbClr val="404040">
                      <a:alpha val="10000"/>
                    </a:srgbClr>
                  </a:solidFill>
                </a:ln>
                <a:solidFill>
                  <a:srgbClr val="DADADA"/>
                </a:solidFill>
              </a:rPr>
              <a:t> </a:t>
            </a:r>
            <a:r>
              <a:rPr lang="en-US" sz="1600" dirty="0" err="1">
                <a:ln>
                  <a:solidFill>
                    <a:srgbClr val="404040">
                      <a:alpha val="10000"/>
                    </a:srgbClr>
                  </a:solidFill>
                </a:ln>
                <a:solidFill>
                  <a:srgbClr val="DADADA"/>
                </a:solidFill>
              </a:rPr>
              <a:t>corrispondente</a:t>
            </a:r>
            <a:r>
              <a:rPr lang="en-US" sz="1600" dirty="0">
                <a:ln>
                  <a:solidFill>
                    <a:srgbClr val="404040">
                      <a:alpha val="10000"/>
                    </a:srgbClr>
                  </a:solidFill>
                </a:ln>
                <a:solidFill>
                  <a:srgbClr val="DADADA"/>
                </a:solidFill>
              </a:rPr>
              <a:t>. </a:t>
            </a:r>
          </a:p>
        </p:txBody>
      </p:sp>
      <p:pic>
        <p:nvPicPr>
          <p:cNvPr id="11" name="Segnaposto contenuto 10">
            <a:extLst>
              <a:ext uri="{FF2B5EF4-FFF2-40B4-BE49-F238E27FC236}">
                <a16:creationId xmlns:a16="http://schemas.microsoft.com/office/drawing/2014/main" id="{446BDE55-8790-454C-8C5C-D73AA4D6EF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06339" y="1345011"/>
            <a:ext cx="6642193" cy="4167976"/>
          </a:xfrm>
          <a:prstGeom prst="rect">
            <a:avLst/>
          </a:prstGeom>
        </p:spPr>
      </p:pic>
      <p:sp>
        <p:nvSpPr>
          <p:cNvPr id="2" name="Segnaposto piè di pagina 1">
            <a:extLst>
              <a:ext uri="{FF2B5EF4-FFF2-40B4-BE49-F238E27FC236}">
                <a16:creationId xmlns:a16="http://schemas.microsoft.com/office/drawing/2014/main" id="{FC13E0D4-9968-4F89-AF2D-AE2A30D6B17F}"/>
              </a:ext>
            </a:extLst>
          </p:cNvPr>
          <p:cNvSpPr>
            <a:spLocks noGrp="1"/>
          </p:cNvSpPr>
          <p:nvPr>
            <p:ph type="ftr" sz="quarter" idx="11"/>
          </p:nvPr>
        </p:nvSpPr>
        <p:spPr/>
        <p:txBody>
          <a:bodyPr/>
          <a:lstStyle/>
          <a:p>
            <a:r>
              <a:rPr lang="it-IT" dirty="0">
                <a:solidFill>
                  <a:schemeClr val="bg2"/>
                </a:solidFill>
              </a:rPr>
              <a:t>MIPS</a:t>
            </a:r>
          </a:p>
        </p:txBody>
      </p:sp>
      <p:sp>
        <p:nvSpPr>
          <p:cNvPr id="3" name="Segnaposto numero diapositiva 2">
            <a:extLst>
              <a:ext uri="{FF2B5EF4-FFF2-40B4-BE49-F238E27FC236}">
                <a16:creationId xmlns:a16="http://schemas.microsoft.com/office/drawing/2014/main" id="{DDE54687-B568-4E58-8A8F-37F535E836A2}"/>
              </a:ext>
            </a:extLst>
          </p:cNvPr>
          <p:cNvSpPr>
            <a:spLocks noGrp="1"/>
          </p:cNvSpPr>
          <p:nvPr>
            <p:ph type="sldNum" sz="quarter" idx="12"/>
          </p:nvPr>
        </p:nvSpPr>
        <p:spPr/>
        <p:txBody>
          <a:bodyPr/>
          <a:lstStyle/>
          <a:p>
            <a:fld id="{21DF8CD9-6703-4C4F-8EFA-140C195F7D2A}" type="slidenum">
              <a:rPr lang="it-IT" smtClean="0">
                <a:solidFill>
                  <a:schemeClr val="bg2"/>
                </a:solidFill>
              </a:rPr>
              <a:t>5</a:t>
            </a:fld>
            <a:endParaRPr lang="it-IT" dirty="0">
              <a:solidFill>
                <a:schemeClr val="bg2"/>
              </a:solidFill>
            </a:endParaRPr>
          </a:p>
        </p:txBody>
      </p:sp>
    </p:spTree>
    <p:extLst>
      <p:ext uri="{BB962C8B-B14F-4D97-AF65-F5344CB8AC3E}">
        <p14:creationId xmlns:p14="http://schemas.microsoft.com/office/powerpoint/2010/main" val="14640863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5FA17D-DA73-4933-9BD2-2A8CEAB4E097}"/>
              </a:ext>
            </a:extLst>
          </p:cNvPr>
          <p:cNvSpPr>
            <a:spLocks noGrp="1"/>
          </p:cNvSpPr>
          <p:nvPr>
            <p:ph type="title"/>
          </p:nvPr>
        </p:nvSpPr>
        <p:spPr/>
        <p:txBody>
          <a:bodyPr/>
          <a:lstStyle/>
          <a:p>
            <a:r>
              <a:rPr lang="it-IT" dirty="0" err="1"/>
              <a:t>Instruction</a:t>
            </a:r>
            <a:r>
              <a:rPr lang="it-IT" dirty="0"/>
              <a:t> </a:t>
            </a:r>
            <a:r>
              <a:rPr lang="it-IT" dirty="0" err="1"/>
              <a:t>Fetch</a:t>
            </a:r>
            <a:endParaRPr lang="it-IT" dirty="0"/>
          </a:p>
        </p:txBody>
      </p:sp>
      <p:sp>
        <p:nvSpPr>
          <p:cNvPr id="3" name="Segnaposto contenuto 2">
            <a:extLst>
              <a:ext uri="{FF2B5EF4-FFF2-40B4-BE49-F238E27FC236}">
                <a16:creationId xmlns:a16="http://schemas.microsoft.com/office/drawing/2014/main" id="{75850470-F11F-4DC3-91ED-F21DB5D9717D}"/>
              </a:ext>
            </a:extLst>
          </p:cNvPr>
          <p:cNvSpPr>
            <a:spLocks noGrp="1"/>
          </p:cNvSpPr>
          <p:nvPr>
            <p:ph sz="half" idx="1"/>
          </p:nvPr>
        </p:nvSpPr>
        <p:spPr/>
        <p:txBody>
          <a:bodyPr>
            <a:normAutofit fontScale="92500" lnSpcReduction="10000"/>
          </a:bodyPr>
          <a:lstStyle/>
          <a:p>
            <a:r>
              <a:rPr lang="it-IT" dirty="0"/>
              <a:t>Per evitare conflitti nell’accesso in memoria nelle fasi di </a:t>
            </a:r>
            <a:r>
              <a:rPr lang="it-IT" dirty="0" err="1"/>
              <a:t>Instruction</a:t>
            </a:r>
            <a:r>
              <a:rPr lang="it-IT" dirty="0"/>
              <a:t> </a:t>
            </a:r>
            <a:r>
              <a:rPr lang="it-IT" dirty="0" err="1"/>
              <a:t>Fetch</a:t>
            </a:r>
            <a:r>
              <a:rPr lang="it-IT" dirty="0"/>
              <a:t> e Memory Access (alea strutturale), si usa internamente un’architettura alla Harvard, con memorie di istruzioni e dati logicamente divise. In questo stadio il valore del </a:t>
            </a:r>
            <a:r>
              <a:rPr lang="it-IT" dirty="0" err="1"/>
              <a:t>program</a:t>
            </a:r>
            <a:r>
              <a:rPr lang="it-IT" dirty="0"/>
              <a:t> counter è usato per indirizzare la memoria che contiene le istruzioni, il cui valore in uscita viene memorizzato nell’</a:t>
            </a:r>
            <a:r>
              <a:rPr lang="it-IT" dirty="0" err="1"/>
              <a:t>Instruction</a:t>
            </a:r>
            <a:r>
              <a:rPr lang="it-IT" dirty="0"/>
              <a:t> </a:t>
            </a:r>
            <a:r>
              <a:rPr lang="it-IT" dirty="0" err="1"/>
              <a:t>Register</a:t>
            </a:r>
            <a:r>
              <a:rPr lang="it-IT" dirty="0"/>
              <a:t> (IR1 per </a:t>
            </a:r>
            <a:r>
              <a:rPr lang="it-IT" dirty="0" err="1"/>
              <a:t>opcode</a:t>
            </a:r>
            <a:r>
              <a:rPr lang="it-IT" dirty="0"/>
              <a:t>, IR2 per i parametri</a:t>
            </a:r>
            <a:r>
              <a:rPr lang="en-US" dirty="0"/>
              <a:t>)</a:t>
            </a:r>
            <a:r>
              <a:rPr lang="it-IT" dirty="0"/>
              <a:t>.</a:t>
            </a:r>
          </a:p>
          <a:p>
            <a:r>
              <a:rPr lang="it-IT" dirty="0"/>
              <a:t>Si salva poi l’indirizzo dell’istruzione letta che viene usato nella </a:t>
            </a:r>
            <a:r>
              <a:rPr lang="it-IT" dirty="0" err="1"/>
              <a:t>Branch</a:t>
            </a:r>
            <a:r>
              <a:rPr lang="it-IT" dirty="0"/>
              <a:t> Unit per predire eventuali salti.</a:t>
            </a:r>
          </a:p>
        </p:txBody>
      </p:sp>
      <p:pic>
        <p:nvPicPr>
          <p:cNvPr id="9" name="Segnaposto contenuto 8" descr="Immagine che contiene testo&#10;&#10;Descrizione generata automaticamente">
            <a:extLst>
              <a:ext uri="{FF2B5EF4-FFF2-40B4-BE49-F238E27FC236}">
                <a16:creationId xmlns:a16="http://schemas.microsoft.com/office/drawing/2014/main" id="{2B47B9E1-E98E-4AFF-96CC-D402DA5BC89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95322" y="1731963"/>
            <a:ext cx="4077477" cy="4059237"/>
          </a:xfrm>
        </p:spPr>
      </p:pic>
      <p:sp>
        <p:nvSpPr>
          <p:cNvPr id="4" name="Segnaposto piè di pagina 3">
            <a:extLst>
              <a:ext uri="{FF2B5EF4-FFF2-40B4-BE49-F238E27FC236}">
                <a16:creationId xmlns:a16="http://schemas.microsoft.com/office/drawing/2014/main" id="{D18FACCD-36FC-4397-B0C9-DFC8FBC01EE8}"/>
              </a:ext>
            </a:extLst>
          </p:cNvPr>
          <p:cNvSpPr>
            <a:spLocks noGrp="1"/>
          </p:cNvSpPr>
          <p:nvPr>
            <p:ph type="ftr" sz="quarter" idx="11"/>
          </p:nvPr>
        </p:nvSpPr>
        <p:spPr/>
        <p:txBody>
          <a:bodyPr/>
          <a:lstStyle/>
          <a:p>
            <a:r>
              <a:rPr lang="it-IT"/>
              <a:t>MIPS</a:t>
            </a:r>
          </a:p>
        </p:txBody>
      </p:sp>
      <p:sp>
        <p:nvSpPr>
          <p:cNvPr id="7" name="Segnaposto numero diapositiva 6">
            <a:extLst>
              <a:ext uri="{FF2B5EF4-FFF2-40B4-BE49-F238E27FC236}">
                <a16:creationId xmlns:a16="http://schemas.microsoft.com/office/drawing/2014/main" id="{27830975-27A6-4825-92BC-5E381E25F732}"/>
              </a:ext>
            </a:extLst>
          </p:cNvPr>
          <p:cNvSpPr>
            <a:spLocks noGrp="1"/>
          </p:cNvSpPr>
          <p:nvPr>
            <p:ph type="sldNum" sz="quarter" idx="12"/>
          </p:nvPr>
        </p:nvSpPr>
        <p:spPr/>
        <p:txBody>
          <a:bodyPr/>
          <a:lstStyle/>
          <a:p>
            <a:fld id="{21DF8CD9-6703-4C4F-8EFA-140C195F7D2A}" type="slidenum">
              <a:rPr lang="it-IT" smtClean="0"/>
              <a:t>6</a:t>
            </a:fld>
            <a:endParaRPr lang="it-IT"/>
          </a:p>
        </p:txBody>
      </p:sp>
    </p:spTree>
    <p:extLst>
      <p:ext uri="{BB962C8B-B14F-4D97-AF65-F5344CB8AC3E}">
        <p14:creationId xmlns:p14="http://schemas.microsoft.com/office/powerpoint/2010/main" val="158342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55B17C-EB80-4FFF-B9AF-74D5AC1488BA}"/>
              </a:ext>
            </a:extLst>
          </p:cNvPr>
          <p:cNvSpPr>
            <a:spLocks noGrp="1"/>
          </p:cNvSpPr>
          <p:nvPr>
            <p:ph type="title"/>
          </p:nvPr>
        </p:nvSpPr>
        <p:spPr/>
        <p:txBody>
          <a:bodyPr/>
          <a:lstStyle/>
          <a:p>
            <a:r>
              <a:rPr lang="it-IT" dirty="0" err="1"/>
              <a:t>Instruction</a:t>
            </a:r>
            <a:r>
              <a:rPr lang="it-IT" dirty="0"/>
              <a:t> </a:t>
            </a:r>
            <a:r>
              <a:rPr lang="it-IT" dirty="0" err="1"/>
              <a:t>Decode</a:t>
            </a:r>
            <a:endParaRPr lang="it-IT" dirty="0"/>
          </a:p>
        </p:txBody>
      </p:sp>
      <p:sp>
        <p:nvSpPr>
          <p:cNvPr id="6" name="Segnaposto contenuto 5">
            <a:extLst>
              <a:ext uri="{FF2B5EF4-FFF2-40B4-BE49-F238E27FC236}">
                <a16:creationId xmlns:a16="http://schemas.microsoft.com/office/drawing/2014/main" id="{4C94B3B3-C097-4156-B81B-448A5F4980F3}"/>
              </a:ext>
            </a:extLst>
          </p:cNvPr>
          <p:cNvSpPr>
            <a:spLocks noGrp="1"/>
          </p:cNvSpPr>
          <p:nvPr>
            <p:ph sz="half" idx="1"/>
          </p:nvPr>
        </p:nvSpPr>
        <p:spPr/>
        <p:txBody>
          <a:bodyPr/>
          <a:lstStyle/>
          <a:p>
            <a:r>
              <a:rPr lang="it-IT" dirty="0"/>
              <a:t>In questa fase l’istruzione precedentemente memorizzata nell’IR viene decodificata dalla Control Unit che genera i segnali di controllo.</a:t>
            </a:r>
          </a:p>
          <a:p>
            <a:r>
              <a:rPr lang="it-IT" dirty="0"/>
              <a:t>È presente inoltre il </a:t>
            </a:r>
            <a:r>
              <a:rPr lang="it-IT" dirty="0" err="1"/>
              <a:t>Register</a:t>
            </a:r>
            <a:r>
              <a:rPr lang="it-IT" dirty="0"/>
              <a:t> File, che contiene i 4 registri interni ortogonali. In questo stadio vi si accede solo in lettura, mentre la scrittura può avvenire nell’ultimo stadio (Write Back).</a:t>
            </a:r>
          </a:p>
        </p:txBody>
      </p:sp>
      <p:pic>
        <p:nvPicPr>
          <p:cNvPr id="8" name="Segnaposto contenuto 7" descr="Immagine che contiene testo&#10;&#10;Descrizione generata automaticamente">
            <a:extLst>
              <a:ext uri="{FF2B5EF4-FFF2-40B4-BE49-F238E27FC236}">
                <a16:creationId xmlns:a16="http://schemas.microsoft.com/office/drawing/2014/main" id="{0B797B97-D828-4CBF-8205-1195AC82F88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05475" y="1731963"/>
            <a:ext cx="3280095" cy="4059237"/>
          </a:xfrm>
        </p:spPr>
      </p:pic>
      <p:sp>
        <p:nvSpPr>
          <p:cNvPr id="3" name="Segnaposto piè di pagina 2">
            <a:extLst>
              <a:ext uri="{FF2B5EF4-FFF2-40B4-BE49-F238E27FC236}">
                <a16:creationId xmlns:a16="http://schemas.microsoft.com/office/drawing/2014/main" id="{669BF306-A6A6-42D7-B29D-B166EE92BF90}"/>
              </a:ext>
            </a:extLst>
          </p:cNvPr>
          <p:cNvSpPr>
            <a:spLocks noGrp="1"/>
          </p:cNvSpPr>
          <p:nvPr>
            <p:ph type="ftr" sz="quarter" idx="11"/>
          </p:nvPr>
        </p:nvSpPr>
        <p:spPr/>
        <p:txBody>
          <a:bodyPr/>
          <a:lstStyle/>
          <a:p>
            <a:r>
              <a:rPr lang="it-IT"/>
              <a:t>MIPS</a:t>
            </a:r>
          </a:p>
        </p:txBody>
      </p:sp>
      <p:sp>
        <p:nvSpPr>
          <p:cNvPr id="7" name="Segnaposto numero diapositiva 6">
            <a:extLst>
              <a:ext uri="{FF2B5EF4-FFF2-40B4-BE49-F238E27FC236}">
                <a16:creationId xmlns:a16="http://schemas.microsoft.com/office/drawing/2014/main" id="{0AC20CEB-DCA7-4453-B677-E18087F1F2AF}"/>
              </a:ext>
            </a:extLst>
          </p:cNvPr>
          <p:cNvSpPr>
            <a:spLocks noGrp="1"/>
          </p:cNvSpPr>
          <p:nvPr>
            <p:ph type="sldNum" sz="quarter" idx="12"/>
          </p:nvPr>
        </p:nvSpPr>
        <p:spPr/>
        <p:txBody>
          <a:bodyPr/>
          <a:lstStyle/>
          <a:p>
            <a:fld id="{21DF8CD9-6703-4C4F-8EFA-140C195F7D2A}" type="slidenum">
              <a:rPr lang="it-IT" smtClean="0"/>
              <a:t>7</a:t>
            </a:fld>
            <a:endParaRPr lang="it-IT"/>
          </a:p>
        </p:txBody>
      </p:sp>
    </p:spTree>
    <p:extLst>
      <p:ext uri="{BB962C8B-B14F-4D97-AF65-F5344CB8AC3E}">
        <p14:creationId xmlns:p14="http://schemas.microsoft.com/office/powerpoint/2010/main" val="109360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B27AFDF3-7B95-4B25-B761-BBD0D497FEF6}"/>
              </a:ext>
            </a:extLst>
          </p:cNvPr>
          <p:cNvSpPr>
            <a:spLocks noGrp="1"/>
          </p:cNvSpPr>
          <p:nvPr>
            <p:ph type="title"/>
          </p:nvPr>
        </p:nvSpPr>
        <p:spPr/>
        <p:txBody>
          <a:bodyPr/>
          <a:lstStyle/>
          <a:p>
            <a:r>
              <a:rPr lang="it-IT" dirty="0" err="1"/>
              <a:t>Register</a:t>
            </a:r>
            <a:r>
              <a:rPr lang="it-IT" dirty="0"/>
              <a:t> File</a:t>
            </a:r>
          </a:p>
        </p:txBody>
      </p:sp>
      <p:sp>
        <p:nvSpPr>
          <p:cNvPr id="10" name="Segnaposto contenuto 9">
            <a:extLst>
              <a:ext uri="{FF2B5EF4-FFF2-40B4-BE49-F238E27FC236}">
                <a16:creationId xmlns:a16="http://schemas.microsoft.com/office/drawing/2014/main" id="{7798BC7E-8654-4633-8C1E-6CED73F87BA8}"/>
              </a:ext>
            </a:extLst>
          </p:cNvPr>
          <p:cNvSpPr>
            <a:spLocks noGrp="1"/>
          </p:cNvSpPr>
          <p:nvPr>
            <p:ph sz="half" idx="1"/>
          </p:nvPr>
        </p:nvSpPr>
        <p:spPr/>
        <p:txBody>
          <a:bodyPr/>
          <a:lstStyle/>
          <a:p>
            <a:r>
              <a:rPr lang="it-IT" dirty="0"/>
              <a:t>Nella fase di </a:t>
            </a:r>
            <a:r>
              <a:rPr lang="it-IT" dirty="0" err="1"/>
              <a:t>Instruction</a:t>
            </a:r>
            <a:r>
              <a:rPr lang="it-IT" dirty="0"/>
              <a:t> </a:t>
            </a:r>
            <a:r>
              <a:rPr lang="it-IT" dirty="0" err="1"/>
              <a:t>Decode</a:t>
            </a:r>
            <a:r>
              <a:rPr lang="it-IT" dirty="0"/>
              <a:t> vengono mandati in ingresso i due bit più significativi di ognuno dei due parametri dell’istruzione da decodificare che fungono da selettori (tramite due MUX) per i valori in uscita dal </a:t>
            </a:r>
            <a:r>
              <a:rPr lang="it-IT" dirty="0" err="1"/>
              <a:t>Register</a:t>
            </a:r>
            <a:r>
              <a:rPr lang="it-IT" dirty="0"/>
              <a:t> File che diventano potenziali ingressi della ALU.</a:t>
            </a:r>
          </a:p>
          <a:p>
            <a:r>
              <a:rPr lang="it-IT" dirty="0"/>
              <a:t>Nella fase di Write Back invece se l’istruzione lo prevede (</a:t>
            </a:r>
            <a:r>
              <a:rPr lang="it-IT" dirty="0" err="1"/>
              <a:t>we</a:t>
            </a:r>
            <a:r>
              <a:rPr lang="it-IT" dirty="0"/>
              <a:t> = 1) i registri sono acceduti in scrittura.</a:t>
            </a:r>
          </a:p>
        </p:txBody>
      </p:sp>
      <p:pic>
        <p:nvPicPr>
          <p:cNvPr id="13" name="Segnaposto contenuto 12" descr="Immagine che contiene mappa, testo&#10;&#10;Descrizione generata automaticamente">
            <a:extLst>
              <a:ext uri="{FF2B5EF4-FFF2-40B4-BE49-F238E27FC236}">
                <a16:creationId xmlns:a16="http://schemas.microsoft.com/office/drawing/2014/main" id="{6B401EB6-DC8B-4F3C-BDF3-38056440C1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1844" y="2097248"/>
            <a:ext cx="5065712" cy="3011707"/>
          </a:xfrm>
        </p:spPr>
      </p:pic>
      <p:sp>
        <p:nvSpPr>
          <p:cNvPr id="2" name="Segnaposto piè di pagina 1">
            <a:extLst>
              <a:ext uri="{FF2B5EF4-FFF2-40B4-BE49-F238E27FC236}">
                <a16:creationId xmlns:a16="http://schemas.microsoft.com/office/drawing/2014/main" id="{7D3956D8-A817-43B9-AB20-9C15F0F22550}"/>
              </a:ext>
            </a:extLst>
          </p:cNvPr>
          <p:cNvSpPr>
            <a:spLocks noGrp="1"/>
          </p:cNvSpPr>
          <p:nvPr>
            <p:ph type="ftr" sz="quarter" idx="11"/>
          </p:nvPr>
        </p:nvSpPr>
        <p:spPr/>
        <p:txBody>
          <a:bodyPr/>
          <a:lstStyle/>
          <a:p>
            <a:r>
              <a:rPr lang="it-IT"/>
              <a:t>MIPS</a:t>
            </a:r>
          </a:p>
        </p:txBody>
      </p:sp>
      <p:sp>
        <p:nvSpPr>
          <p:cNvPr id="3" name="Segnaposto numero diapositiva 2">
            <a:extLst>
              <a:ext uri="{FF2B5EF4-FFF2-40B4-BE49-F238E27FC236}">
                <a16:creationId xmlns:a16="http://schemas.microsoft.com/office/drawing/2014/main" id="{2D9D3786-F555-48F4-9C1E-CAD8F0E539A3}"/>
              </a:ext>
            </a:extLst>
          </p:cNvPr>
          <p:cNvSpPr>
            <a:spLocks noGrp="1"/>
          </p:cNvSpPr>
          <p:nvPr>
            <p:ph type="sldNum" sz="quarter" idx="12"/>
          </p:nvPr>
        </p:nvSpPr>
        <p:spPr/>
        <p:txBody>
          <a:bodyPr/>
          <a:lstStyle/>
          <a:p>
            <a:fld id="{21DF8CD9-6703-4C4F-8EFA-140C195F7D2A}" type="slidenum">
              <a:rPr lang="it-IT" smtClean="0"/>
              <a:t>8</a:t>
            </a:fld>
            <a:endParaRPr lang="it-IT"/>
          </a:p>
        </p:txBody>
      </p:sp>
    </p:spTree>
    <p:extLst>
      <p:ext uri="{BB962C8B-B14F-4D97-AF65-F5344CB8AC3E}">
        <p14:creationId xmlns:p14="http://schemas.microsoft.com/office/powerpoint/2010/main" val="2924210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3351FF-AB3D-431E-BB88-053EF1DAB4FB}"/>
              </a:ext>
            </a:extLst>
          </p:cNvPr>
          <p:cNvSpPr>
            <a:spLocks noGrp="1"/>
          </p:cNvSpPr>
          <p:nvPr>
            <p:ph type="title"/>
          </p:nvPr>
        </p:nvSpPr>
        <p:spPr/>
        <p:txBody>
          <a:bodyPr/>
          <a:lstStyle/>
          <a:p>
            <a:r>
              <a:rPr lang="it-IT" dirty="0"/>
              <a:t>Control Unit</a:t>
            </a:r>
          </a:p>
        </p:txBody>
      </p:sp>
      <p:sp>
        <p:nvSpPr>
          <p:cNvPr id="3" name="Segnaposto contenuto 2">
            <a:extLst>
              <a:ext uri="{FF2B5EF4-FFF2-40B4-BE49-F238E27FC236}">
                <a16:creationId xmlns:a16="http://schemas.microsoft.com/office/drawing/2014/main" id="{95049518-055C-4F1F-BA5E-36C6D5816EBA}"/>
              </a:ext>
            </a:extLst>
          </p:cNvPr>
          <p:cNvSpPr>
            <a:spLocks noGrp="1"/>
          </p:cNvSpPr>
          <p:nvPr>
            <p:ph sz="half" idx="1"/>
          </p:nvPr>
        </p:nvSpPr>
        <p:spPr/>
        <p:txBody>
          <a:bodyPr/>
          <a:lstStyle/>
          <a:p>
            <a:r>
              <a:rPr lang="it-IT" dirty="0"/>
              <a:t>La Control Unit è implementata come una rete combinatoria che prende in ingresso l’</a:t>
            </a:r>
            <a:r>
              <a:rPr lang="it-IT" dirty="0" err="1"/>
              <a:t>opcode</a:t>
            </a:r>
            <a:r>
              <a:rPr lang="it-IT" dirty="0"/>
              <a:t> e genera un insieme di segnali di controllo (9 in questo caso, codificati con 12 bit in tutto) che determinano il funzionamento di alcune parti della CPU.</a:t>
            </a:r>
          </a:p>
          <a:p>
            <a:r>
              <a:rPr lang="it-IT" dirty="0"/>
              <a:t>In questo caso sono state realizzate altrettante reti logiche in sintesi canonica SP ognuna  relativa ad un dato segnale.</a:t>
            </a:r>
          </a:p>
        </p:txBody>
      </p:sp>
      <p:pic>
        <p:nvPicPr>
          <p:cNvPr id="8" name="Segnaposto contenuto 7">
            <a:extLst>
              <a:ext uri="{FF2B5EF4-FFF2-40B4-BE49-F238E27FC236}">
                <a16:creationId xmlns:a16="http://schemas.microsoft.com/office/drawing/2014/main" id="{331DB74B-9454-4370-A2D8-0536443E04C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1844" y="2213681"/>
            <a:ext cx="5065712" cy="3035962"/>
          </a:xfrm>
        </p:spPr>
      </p:pic>
      <p:sp>
        <p:nvSpPr>
          <p:cNvPr id="4" name="Segnaposto piè di pagina 3">
            <a:extLst>
              <a:ext uri="{FF2B5EF4-FFF2-40B4-BE49-F238E27FC236}">
                <a16:creationId xmlns:a16="http://schemas.microsoft.com/office/drawing/2014/main" id="{1D84D32C-6D40-4AAD-A660-BC0D2ED92B3F}"/>
              </a:ext>
            </a:extLst>
          </p:cNvPr>
          <p:cNvSpPr>
            <a:spLocks noGrp="1"/>
          </p:cNvSpPr>
          <p:nvPr>
            <p:ph type="ftr" sz="quarter" idx="11"/>
          </p:nvPr>
        </p:nvSpPr>
        <p:spPr/>
        <p:txBody>
          <a:bodyPr/>
          <a:lstStyle/>
          <a:p>
            <a:r>
              <a:rPr lang="it-IT"/>
              <a:t>MIPS</a:t>
            </a:r>
          </a:p>
        </p:txBody>
      </p:sp>
      <p:sp>
        <p:nvSpPr>
          <p:cNvPr id="7" name="Segnaposto numero diapositiva 6">
            <a:extLst>
              <a:ext uri="{FF2B5EF4-FFF2-40B4-BE49-F238E27FC236}">
                <a16:creationId xmlns:a16="http://schemas.microsoft.com/office/drawing/2014/main" id="{C10076B6-587B-4B53-AAFA-2E8BE48F384B}"/>
              </a:ext>
            </a:extLst>
          </p:cNvPr>
          <p:cNvSpPr>
            <a:spLocks noGrp="1"/>
          </p:cNvSpPr>
          <p:nvPr>
            <p:ph type="sldNum" sz="quarter" idx="12"/>
          </p:nvPr>
        </p:nvSpPr>
        <p:spPr/>
        <p:txBody>
          <a:bodyPr/>
          <a:lstStyle/>
          <a:p>
            <a:fld id="{21DF8CD9-6703-4C4F-8EFA-140C195F7D2A}" type="slidenum">
              <a:rPr lang="it-IT" smtClean="0"/>
              <a:t>9</a:t>
            </a:fld>
            <a:endParaRPr lang="it-IT"/>
          </a:p>
        </p:txBody>
      </p:sp>
    </p:spTree>
    <p:extLst>
      <p:ext uri="{BB962C8B-B14F-4D97-AF65-F5344CB8AC3E}">
        <p14:creationId xmlns:p14="http://schemas.microsoft.com/office/powerpoint/2010/main" val="2292402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esia">
  <a:themeElements>
    <a:clrScheme name="Arde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e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e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1521</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19</vt:i4>
      </vt:variant>
    </vt:vector>
  </HeadingPairs>
  <TitlesOfParts>
    <vt:vector size="23" baseType="lpstr">
      <vt:lpstr>Calibri</vt:lpstr>
      <vt:lpstr>Calisto MT</vt:lpstr>
      <vt:lpstr>Wingdings 2</vt:lpstr>
      <vt:lpstr>Ardesia</vt:lpstr>
      <vt:lpstr>MIPS</vt:lpstr>
      <vt:lpstr>Storia</vt:lpstr>
      <vt:lpstr>Generalità</vt:lpstr>
      <vt:lpstr>Istruzioni</vt:lpstr>
      <vt:lpstr>Struttura</vt:lpstr>
      <vt:lpstr>Instruction Fetch</vt:lpstr>
      <vt:lpstr>Instruction Decode</vt:lpstr>
      <vt:lpstr>Register File</vt:lpstr>
      <vt:lpstr>Control Unit</vt:lpstr>
      <vt:lpstr>Execution Unit</vt:lpstr>
      <vt:lpstr>Arithmetic Logic Unit</vt:lpstr>
      <vt:lpstr>Memory Access</vt:lpstr>
      <vt:lpstr>Write Back</vt:lpstr>
      <vt:lpstr>Forwarding Unit</vt:lpstr>
      <vt:lpstr>Forwarding Unit (2)</vt:lpstr>
      <vt:lpstr>Branch Unit</vt:lpstr>
      <vt:lpstr>Branch Unit (2)</vt:lpstr>
      <vt:lpstr>Assembler</vt:lpstr>
      <vt:lpstr>Esempi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MIPS</dc:title>
  <dc:creator>Enrico Zelioli</dc:creator>
  <cp:lastModifiedBy>Enrico Zelioli</cp:lastModifiedBy>
  <cp:revision>55</cp:revision>
  <dcterms:created xsi:type="dcterms:W3CDTF">2019-07-19T06:34:55Z</dcterms:created>
  <dcterms:modified xsi:type="dcterms:W3CDTF">2019-07-25T16:52:11Z</dcterms:modified>
</cp:coreProperties>
</file>