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74" r:id="rId4"/>
    <p:sldId id="297" r:id="rId5"/>
    <p:sldId id="276" r:id="rId6"/>
    <p:sldId id="286" r:id="rId7"/>
    <p:sldId id="287" r:id="rId8"/>
    <p:sldId id="288" r:id="rId9"/>
    <p:sldId id="289" r:id="rId10"/>
    <p:sldId id="290" r:id="rId11"/>
    <p:sldId id="294" r:id="rId12"/>
    <p:sldId id="295" r:id="rId13"/>
    <p:sldId id="296" r:id="rId14"/>
    <p:sldId id="285" r:id="rId15"/>
    <p:sldId id="277" r:id="rId16"/>
    <p:sldId id="278" r:id="rId17"/>
    <p:sldId id="279" r:id="rId18"/>
    <p:sldId id="275" r:id="rId19"/>
    <p:sldId id="299" r:id="rId20"/>
    <p:sldId id="300" r:id="rId21"/>
    <p:sldId id="293" r:id="rId22"/>
    <p:sldId id="291" r:id="rId23"/>
    <p:sldId id="303" r:id="rId24"/>
    <p:sldId id="302" r:id="rId25"/>
    <p:sldId id="305" r:id="rId26"/>
    <p:sldId id="306" r:id="rId27"/>
    <p:sldId id="304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xmlns="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200"/>
    <a:srgbClr val="2DB400"/>
    <a:srgbClr val="00F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1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34" Type="http://schemas.openxmlformats.org/officeDocument/2006/relationships/image" Target="../media/image3.jpeg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33" Type="http://schemas.openxmlformats.org/officeDocument/2006/relationships/image" Target="../media/image2.JPG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32" Type="http://schemas.openxmlformats.org/officeDocument/2006/relationships/image" Target="../media/image5.wmf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hyperlink" Target="http://www.kobay.com/" TargetMode="Externa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oleObject" Target="../embeddings/oleObject4.bin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wmf"/><Relationship Id="rId8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2.JP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6.jpe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2.JP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2.JP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2.JP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7.jpe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2.JPG"/><Relationship Id="rId2" Type="http://schemas.openxmlformats.org/officeDocument/2006/relationships/tags" Target="../tags/tag142.xml"/><Relationship Id="rId16" Type="http://schemas.openxmlformats.org/officeDocument/2006/relationships/image" Target="../media/image10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15" Type="http://schemas.openxmlformats.org/officeDocument/2006/relationships/image" Target="../media/image9.jpeg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7.jpe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2.JP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7.jpeg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image" Target="../media/image2.JPG"/><Relationship Id="rId17" Type="http://schemas.openxmlformats.org/officeDocument/2006/relationships/image" Target="../media/image10.png"/><Relationship Id="rId2" Type="http://schemas.openxmlformats.org/officeDocument/2006/relationships/tags" Target="../tags/tag162.xml"/><Relationship Id="rId16" Type="http://schemas.openxmlformats.org/officeDocument/2006/relationships/image" Target="../media/image9.jpe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15" Type="http://schemas.openxmlformats.org/officeDocument/2006/relationships/image" Target="../media/image11.png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3.jpeg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2.JP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image" Target="../media/image3.jpeg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image" Target="../media/image2.JP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image" Target="../media/image12.jpeg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2.JP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2.JP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../media/image13.jpeg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image" Target="../media/image2.JP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3.jpe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.JP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hyperlink" Target="http://www.kobay.com/" TargetMode="Externa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4.wmf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hyperlink" Target="http://www.kobay.com/" TargetMode="Externa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.v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5.wmf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image" Target="../media/image3.jpe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2.JPG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C. </a:t>
            </a:r>
            <a:r>
              <a:rPr lang="ko-KR" altLang="en-US" dirty="0"/>
              <a:t>팀장 강수연</a:t>
            </a:r>
            <a:endParaRPr lang="en-US" altLang="ko-KR" dirty="0"/>
          </a:p>
          <a:p>
            <a:r>
              <a:rPr lang="ko-KR" altLang="en-US" dirty="0"/>
              <a:t>김종연 </a:t>
            </a:r>
            <a:r>
              <a:rPr lang="en-US" altLang="ko-KR" dirty="0"/>
              <a:t>/ </a:t>
            </a:r>
            <a:r>
              <a:rPr lang="ko-KR" altLang="en-US" dirty="0"/>
              <a:t>김현지 </a:t>
            </a:r>
            <a:r>
              <a:rPr lang="en-US" altLang="ko-KR" dirty="0"/>
              <a:t>/</a:t>
            </a:r>
            <a:r>
              <a:rPr lang="ko-KR" altLang="en-US" dirty="0"/>
              <a:t>김민우</a:t>
            </a:r>
            <a:r>
              <a:rPr lang="en-US" altLang="ko-KR" dirty="0"/>
              <a:t> /</a:t>
            </a:r>
            <a:r>
              <a:rPr lang="ko-KR" altLang="en-US" dirty="0"/>
              <a:t>이진경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28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Image" r:id="rId29" imgW="241200" imgH="5879160" progId="Photoshop.Image.13">
                  <p:embed/>
                </p:oleObj>
              </mc:Choice>
              <mc:Fallback>
                <p:oleObj name="Image" r:id="rId29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6980" y="1047018"/>
            <a:ext cx="11485033" cy="5044055"/>
            <a:chOff x="176980" y="1047018"/>
            <a:chExt cx="11485033" cy="5044055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메인 페이지로 이동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2.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</a:t>
              </a:r>
              <a:r>
                <a:rPr lang="ko-KR" altLang="ko-KR" sz="1600" dirty="0">
                  <a:solidFill>
                    <a:schemeClr val="bg2">
                      <a:lumMod val="50000"/>
                    </a:schemeClr>
                  </a:solidFill>
                </a:rPr>
                <a:t> 버튼</a:t>
              </a: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 실행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일치하는 아이디 없으면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창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352929" y="1047018"/>
              <a:ext cx="7309084" cy="3709819"/>
              <a:chOff x="4352929" y="1047018"/>
              <a:chExt cx="7309084" cy="3709819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352929" y="1608272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57753" y="1653423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591782" y="4143292"/>
                <a:ext cx="921258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00207" y="2300355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grpSp>
            <p:nvGrpSpPr>
              <p:cNvPr id="109" name="Annotation"/>
              <p:cNvGrpSpPr/>
              <p:nvPr/>
            </p:nvGrpSpPr>
            <p:grpSpPr>
              <a:xfrm>
                <a:off x="7935521" y="1047018"/>
                <a:ext cx="444500" cy="648790"/>
                <a:chOff x="1425599" y="819290"/>
                <a:chExt cx="444500" cy="648790"/>
              </a:xfrm>
            </p:grpSpPr>
            <p:sp>
              <p:nvSpPr>
                <p:cNvPr id="11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11" name="Line"/>
                <p:cNvCxnSpPr/>
                <p:nvPr/>
              </p:nvCxnSpPr>
              <p:spPr>
                <a:xfrm flipH="1">
                  <a:off x="1632076" y="1263790"/>
                  <a:ext cx="15773" cy="20429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2" name="Annotation"/>
              <p:cNvGrpSpPr/>
              <p:nvPr/>
            </p:nvGrpSpPr>
            <p:grpSpPr>
              <a:xfrm>
                <a:off x="8517782" y="4312337"/>
                <a:ext cx="624294" cy="444500"/>
                <a:chOff x="1291360" y="1204727"/>
                <a:chExt cx="624294" cy="444500"/>
              </a:xfrm>
            </p:grpSpPr>
            <p:sp>
              <p:nvSpPr>
                <p:cNvPr id="113" name="Circle"/>
                <p:cNvSpPr/>
                <p:nvPr/>
              </p:nvSpPr>
              <p:spPr>
                <a:xfrm>
                  <a:off x="1471154" y="1204727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  <p:cxnSp>
              <p:nvCxnSpPr>
                <p:cNvPr id="114" name="Line"/>
                <p:cNvCxnSpPr/>
                <p:nvPr/>
              </p:nvCxnSpPr>
              <p:spPr>
                <a:xfrm flipH="1" flipV="1">
                  <a:off x="1291360" y="1243996"/>
                  <a:ext cx="179794" cy="8566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4" name="그룹 3"/>
          <p:cNvGrpSpPr/>
          <p:nvPr/>
        </p:nvGrpSpPr>
        <p:grpSpPr>
          <a:xfrm>
            <a:off x="176980" y="1587742"/>
            <a:ext cx="11467974" cy="4509376"/>
            <a:chOff x="176980" y="1587742"/>
            <a:chExt cx="11467974" cy="4509376"/>
          </a:xfrm>
        </p:grpSpPr>
        <p:grpSp>
          <p:nvGrpSpPr>
            <p:cNvPr id="47" name="그룹 46"/>
            <p:cNvGrpSpPr/>
            <p:nvPr/>
          </p:nvGrpSpPr>
          <p:grpSpPr>
            <a:xfrm>
              <a:off x="176980" y="2644884"/>
              <a:ext cx="9076454" cy="3452234"/>
              <a:chOff x="176980" y="2638839"/>
              <a:chExt cx="9076454" cy="34522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3.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회원가입 버튼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 가입 실행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아이디 중복 시 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JavaScript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 창 띄움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503000" y="4800517"/>
                <a:ext cx="1142643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6870085" y="4203081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성함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43251" y="3959434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성함</a:t>
                </a:r>
              </a:p>
            </p:txBody>
          </p:sp>
          <p:grpSp>
            <p:nvGrpSpPr>
              <p:cNvPr id="69" name="Annotation"/>
              <p:cNvGrpSpPr/>
              <p:nvPr/>
            </p:nvGrpSpPr>
            <p:grpSpPr>
              <a:xfrm>
                <a:off x="8427248" y="5191812"/>
                <a:ext cx="444500" cy="674962"/>
                <a:chOff x="1425599" y="588828"/>
                <a:chExt cx="444500" cy="674962"/>
              </a:xfrm>
            </p:grpSpPr>
            <p:sp>
              <p:nvSpPr>
                <p:cNvPr id="7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cxnSp>
              <p:nvCxnSpPr>
                <p:cNvPr id="71" name="Line"/>
                <p:cNvCxnSpPr>
                  <a:stCxn id="70" idx="0"/>
                </p:cNvCxnSpPr>
                <p:nvPr/>
              </p:nvCxnSpPr>
              <p:spPr>
                <a:xfrm flipH="1" flipV="1">
                  <a:off x="1562235" y="588828"/>
                  <a:ext cx="85614" cy="23046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aphicFrame>
          <p:nvGraphicFramePr>
            <p:cNvPr id="72" name="개체 71"/>
            <p:cNvGraphicFramePr>
              <a:graphicFrameLocks noChangeAspect="1"/>
            </p:cNvGraphicFramePr>
            <p:nvPr/>
          </p:nvGraphicFramePr>
          <p:xfrm>
            <a:off x="11471689" y="1587742"/>
            <a:ext cx="173265" cy="444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3" name="Image" r:id="rId31" imgW="228240" imgH="5866560" progId="Photoshop.Image.13">
                    <p:embed/>
                  </p:oleObj>
                </mc:Choice>
                <mc:Fallback>
                  <p:oleObj name="Image" r:id="rId31" imgW="228240" imgH="5866560" progId="Photoshop.Image.13">
                    <p:embed/>
                    <p:pic>
                      <p:nvPicPr>
                        <p:cNvPr id="72" name="개체 7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471689" y="1587742"/>
                          <a:ext cx="173265" cy="444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그룹 5"/>
          <p:cNvGrpSpPr/>
          <p:nvPr/>
        </p:nvGrpSpPr>
        <p:grpSpPr>
          <a:xfrm>
            <a:off x="122116" y="1055286"/>
            <a:ext cx="11539322" cy="4980923"/>
            <a:chOff x="122116" y="1055286"/>
            <a:chExt cx="11539322" cy="4980923"/>
          </a:xfrm>
        </p:grpSpPr>
        <p:grpSp>
          <p:nvGrpSpPr>
            <p:cNvPr id="73" name="그룹 72"/>
            <p:cNvGrpSpPr/>
            <p:nvPr/>
          </p:nvGrpSpPr>
          <p:grpSpPr>
            <a:xfrm>
              <a:off x="122116" y="1055286"/>
              <a:ext cx="11539322" cy="4980923"/>
              <a:chOff x="176980" y="1110150"/>
              <a:chExt cx="11539322" cy="4980923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78" name="그룹 77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99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8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120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1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22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125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26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127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8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9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2" name="그룹 101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118" name="모서리가 둥근 직사각형 117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19" name="그림 118"/>
                      <p:cNvPicPr>
                        <a:picLocks noChangeAspect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7" name="직사각형 116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9479183" y="1266811"/>
                    <a:ext cx="1103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보유 머니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: 0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79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92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9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97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8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9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95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6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8" name="그림 87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" name="그룹 81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5" name="그림 84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5" name="직사각형 74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130" name="Annotation"/>
            <p:cNvGrpSpPr/>
            <p:nvPr/>
          </p:nvGrpSpPr>
          <p:grpSpPr>
            <a:xfrm>
              <a:off x="10508637" y="1985134"/>
              <a:ext cx="444500" cy="674962"/>
              <a:chOff x="1425599" y="588828"/>
              <a:chExt cx="444500" cy="674962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1425599" y="81929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132" name="Line"/>
              <p:cNvCxnSpPr>
                <a:stCxn id="131" idx="0"/>
              </p:cNvCxnSpPr>
              <p:nvPr/>
            </p:nvCxnSpPr>
            <p:spPr>
              <a:xfrm flipH="1" flipV="1">
                <a:off x="1562235" y="588828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6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42708 L 2.08333E-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경매 등록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경매 정보 등록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7314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368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414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등록일자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41270"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시작가격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000000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배송방법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택배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직배송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lang="ko-KR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 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010-xxxx-xxxx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6484023" y="3047886"/>
            <a:ext cx="3592512" cy="1334222"/>
            <a:chOff x="238776" y="3774625"/>
            <a:chExt cx="3592512" cy="13342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168379" y="4020989"/>
              <a:ext cx="818008" cy="1072612"/>
              <a:chOff x="803016" y="4605229"/>
              <a:chExt cx="818008" cy="1072612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4" name="TextBox 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74183" y="3774625"/>
              <a:ext cx="1096203" cy="1326258"/>
              <a:chOff x="2192594" y="7262681"/>
              <a:chExt cx="1096203" cy="1326258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386472" y="7516327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2328543" y="8342718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92594" y="7262681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2. </a:t>
                </a:r>
                <a:r>
                  <a:rPr lang="ko-KR" altLang="en-US" sz="1100" dirty="0"/>
                  <a:t>하위이미지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38776" y="3774625"/>
              <a:ext cx="1096203" cy="1326258"/>
              <a:chOff x="1401833" y="4218403"/>
              <a:chExt cx="1096203" cy="1326258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1595711" y="447204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84" name="TextBox 83"/>
              <p:cNvSpPr txBox="1"/>
              <p:nvPr/>
            </p:nvSpPr>
            <p:spPr>
              <a:xfrm>
                <a:off x="1537782" y="529844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1833" y="4218403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1. </a:t>
                </a:r>
                <a:r>
                  <a:rPr lang="ko-KR" altLang="en-US" sz="1100" dirty="0"/>
                  <a:t>목록이미지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013280" y="4036235"/>
              <a:ext cx="818008" cy="1072612"/>
              <a:chOff x="803016" y="4605229"/>
              <a:chExt cx="818008" cy="1072612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</p:grpSp>
      <p:grpSp>
        <p:nvGrpSpPr>
          <p:cNvPr id="109" name="Annotation"/>
          <p:cNvGrpSpPr/>
          <p:nvPr/>
        </p:nvGrpSpPr>
        <p:grpSpPr>
          <a:xfrm rot="2301705">
            <a:off x="10153904" y="3563133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 rot="19298295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파일 선택 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판매 물품 사진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6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226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999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냐옹옹냐옹옹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부가서비스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프리미엄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등급서비스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프리미엄 제품은 메인 화면에서 우선순위를 가짐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등록버튼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상품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45938" y="6221215"/>
            <a:ext cx="1217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90" name="Annotation"/>
          <p:cNvGrpSpPr/>
          <p:nvPr/>
        </p:nvGrpSpPr>
        <p:grpSpPr>
          <a:xfrm rot="4558773">
            <a:off x="10058093" y="3808310"/>
            <a:ext cx="444500" cy="648790"/>
            <a:chOff x="1425599" y="819290"/>
            <a:chExt cx="444500" cy="648790"/>
          </a:xfrm>
        </p:grpSpPr>
        <p:sp>
          <p:nvSpPr>
            <p:cNvPr id="91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9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Annotation"/>
          <p:cNvGrpSpPr/>
          <p:nvPr/>
        </p:nvGrpSpPr>
        <p:grpSpPr>
          <a:xfrm rot="4558773">
            <a:off x="9092218" y="5971932"/>
            <a:ext cx="444500" cy="648790"/>
            <a:chOff x="1425599" y="819290"/>
            <a:chExt cx="444500" cy="648790"/>
          </a:xfrm>
        </p:grpSpPr>
        <p:sp>
          <p:nvSpPr>
            <p:cNvPr id="96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0866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게시판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7200" dirty="0"/>
              <a:t>주요 기능</a:t>
            </a:r>
            <a:endParaRPr lang="en-US" altLang="ko-KR" sz="72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진행중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 예정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낙찰된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경매 상세 정보</a:t>
            </a:r>
            <a:endParaRPr lang="en-US" altLang="ko-KR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(1)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4771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현재입찰 가격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남은 시간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본 물건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구매자가 최근에 상세보기를 본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물건을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59950" y="2109537"/>
            <a:ext cx="5184" cy="41869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6689558" y="2574758"/>
            <a:ext cx="33688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689558" y="2109537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165134" y="2109537"/>
            <a:ext cx="1524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59950" y="2173705"/>
            <a:ext cx="0" cy="401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5134" y="220542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89558" y="2189565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689558" y="2181726"/>
            <a:ext cx="15608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250408" y="2181726"/>
            <a:ext cx="17438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73705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pic>
        <p:nvPicPr>
          <p:cNvPr id="1027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Annotation"/>
          <p:cNvGrpSpPr/>
          <p:nvPr/>
        </p:nvGrpSpPr>
        <p:grpSpPr>
          <a:xfrm>
            <a:off x="7331242" y="1658990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현재가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남은 시간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일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시간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45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분</a:t>
            </a:r>
          </a:p>
        </p:txBody>
      </p:sp>
      <p:grpSp>
        <p:nvGrpSpPr>
          <p:cNvPr id="160" name="Annotation"/>
          <p:cNvGrpSpPr/>
          <p:nvPr/>
        </p:nvGrpSpPr>
        <p:grpSpPr>
          <a:xfrm>
            <a:off x="6476903" y="3383298"/>
            <a:ext cx="588599" cy="542450"/>
            <a:chOff x="-3015706" y="-754837"/>
            <a:chExt cx="588599" cy="542450"/>
          </a:xfrm>
        </p:grpSpPr>
        <p:sp>
          <p:nvSpPr>
            <p:cNvPr id="161" name="Circle"/>
            <p:cNvSpPr/>
            <p:nvPr/>
          </p:nvSpPr>
          <p:spPr>
            <a:xfrm>
              <a:off x="-2871607" y="-75483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62" name="Line"/>
            <p:cNvCxnSpPr>
              <a:stCxn id="161" idx="3"/>
              <a:endCxn id="1028" idx="0"/>
            </p:cNvCxnSpPr>
            <p:nvPr/>
          </p:nvCxnSpPr>
          <p:spPr>
            <a:xfrm flipH="1">
              <a:off x="-3015706" y="-375433"/>
              <a:ext cx="209195" cy="16304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Annotation"/>
          <p:cNvGrpSpPr/>
          <p:nvPr/>
        </p:nvGrpSpPr>
        <p:grpSpPr>
          <a:xfrm>
            <a:off x="10793766" y="1881240"/>
            <a:ext cx="444500" cy="693520"/>
            <a:chOff x="-2534555" y="-379604"/>
            <a:chExt cx="444500" cy="693520"/>
          </a:xfrm>
        </p:grpSpPr>
        <p:sp>
          <p:nvSpPr>
            <p:cNvPr id="167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68" name="Line"/>
            <p:cNvCxnSpPr>
              <a:stCxn id="167" idx="4"/>
              <a:endCxn id="88" idx="0"/>
            </p:cNvCxnSpPr>
            <p:nvPr/>
          </p:nvCxnSpPr>
          <p:spPr>
            <a:xfrm flipH="1">
              <a:off x="-2329079" y="64896"/>
              <a:ext cx="16774" cy="2490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280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(2)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7752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예정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예정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시작 예정일 순대로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8340599" y="2566919"/>
            <a:ext cx="1717801" cy="7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37344" y="2117558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646753" y="2117558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9758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41074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85858"/>
            <a:ext cx="1481619" cy="37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340599" y="2189565"/>
            <a:ext cx="165363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81544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예정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571851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6" name="직선 연결선 105"/>
          <p:cNvCxnSpPr/>
          <p:nvPr/>
        </p:nvCxnSpPr>
        <p:spPr>
          <a:xfrm flipH="1">
            <a:off x="5165134" y="2535017"/>
            <a:ext cx="15046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6646753" y="2109537"/>
            <a:ext cx="3470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10058400" y="1914555"/>
            <a:ext cx="471011" cy="796561"/>
            <a:chOff x="-2561066" y="-379604"/>
            <a:chExt cx="471011" cy="796561"/>
          </a:xfrm>
        </p:grpSpPr>
        <p:sp>
          <p:nvSpPr>
            <p:cNvPr id="156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</p:cNvCxnSpPr>
            <p:nvPr/>
          </p:nvCxnSpPr>
          <p:spPr>
            <a:xfrm flipH="1">
              <a:off x="-2561066" y="64896"/>
              <a:ext cx="248761" cy="3520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8984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(3)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6524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 되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낙찰 된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낙찰된 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경매이름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가격알림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5165134" y="2550876"/>
            <a:ext cx="320771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368024" y="2109537"/>
            <a:ext cx="4826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64554" y="2109537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73524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65503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4660" y="2130516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70252"/>
            <a:ext cx="1545097" cy="3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058400" y="2109537"/>
            <a:ext cx="0" cy="47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646753" y="2171129"/>
            <a:ext cx="1704158" cy="28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6689557" y="2197587"/>
            <a:ext cx="1" cy="345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낙찰 된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137178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4813452" y="2969706"/>
            <a:ext cx="595702" cy="642973"/>
            <a:chOff x="-4306075" y="-546179"/>
            <a:chExt cx="595702" cy="642973"/>
          </a:xfrm>
        </p:grpSpPr>
        <p:sp>
          <p:nvSpPr>
            <p:cNvPr id="156" name="Circle"/>
            <p:cNvSpPr/>
            <p:nvPr/>
          </p:nvSpPr>
          <p:spPr>
            <a:xfrm>
              <a:off x="-4306075" y="-546179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  <a:endCxn id="159" idx="1"/>
            </p:cNvCxnSpPr>
            <p:nvPr/>
          </p:nvCxnSpPr>
          <p:spPr>
            <a:xfrm>
              <a:off x="-4083825" y="-101679"/>
              <a:ext cx="373452" cy="1984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88" y="2879132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79" y="2897464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93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9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0" y="4607431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경매이름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0000</a:t>
            </a: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낙찰가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0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913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88898"/>
              </p:ext>
            </p:extLst>
          </p:nvPr>
        </p:nvGraphicFramePr>
        <p:xfrm>
          <a:off x="5159948" y="4071548"/>
          <a:ext cx="295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631473" y="3970184"/>
            <a:ext cx="704713" cy="444500"/>
            <a:chOff x="1165386" y="819290"/>
            <a:chExt cx="704713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>
              <a:off x="1165386" y="1041540"/>
              <a:ext cx="260213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CD1CDBF-90C8-4EBB-9A7E-D01BC414939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6"/>
          <a:stretch/>
        </p:blipFill>
        <p:spPr>
          <a:xfrm>
            <a:off x="5652024" y="4867785"/>
            <a:ext cx="5141742" cy="16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648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14821"/>
              </p:ext>
            </p:extLst>
          </p:nvPr>
        </p:nvGraphicFramePr>
        <p:xfrm>
          <a:off x="5159950" y="4077207"/>
          <a:ext cx="2951664" cy="34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830107" y="3952135"/>
            <a:ext cx="816052" cy="515669"/>
            <a:chOff x="1135279" y="819290"/>
            <a:chExt cx="734820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 flipV="1">
              <a:off x="1135279" y="1029712"/>
              <a:ext cx="290320" cy="1182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9D6AEA-7C21-48E3-9CF5-715D58FCF195}"/>
              </a:ext>
            </a:extLst>
          </p:cNvPr>
          <p:cNvSpPr/>
          <p:nvPr/>
        </p:nvSpPr>
        <p:spPr>
          <a:xfrm>
            <a:off x="5470572" y="4643021"/>
            <a:ext cx="5565608" cy="8040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4C50A8C0-D40A-4EBF-B577-37F0A2C62BB4}"/>
              </a:ext>
            </a:extLst>
          </p:cNvPr>
          <p:cNvSpPr/>
          <p:nvPr/>
        </p:nvSpPr>
        <p:spPr>
          <a:xfrm>
            <a:off x="10114718" y="5023811"/>
            <a:ext cx="798369" cy="324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F364F3F-0628-4706-854C-64CA12D5711B}"/>
              </a:ext>
            </a:extLst>
          </p:cNvPr>
          <p:cNvSpPr txBox="1"/>
          <p:nvPr/>
        </p:nvSpPr>
        <p:spPr>
          <a:xfrm>
            <a:off x="5470572" y="5948041"/>
            <a:ext cx="471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물건 진품인가요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B9F3DE9-33F1-4D8F-8F1D-ADA50178F286}"/>
              </a:ext>
            </a:extLst>
          </p:cNvPr>
          <p:cNvSpPr/>
          <p:nvPr/>
        </p:nvSpPr>
        <p:spPr>
          <a:xfrm>
            <a:off x="10237811" y="5858935"/>
            <a:ext cx="798369" cy="402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답변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461ADD0-1367-4449-BC58-3D6C26F7401B}"/>
              </a:ext>
            </a:extLst>
          </p:cNvPr>
          <p:cNvCxnSpPr/>
          <p:nvPr/>
        </p:nvCxnSpPr>
        <p:spPr>
          <a:xfrm>
            <a:off x="5470572" y="6308495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0FB62A8-2B43-479E-915C-7D895CEA2B07}"/>
              </a:ext>
            </a:extLst>
          </p:cNvPr>
          <p:cNvSpPr txBox="1"/>
          <p:nvPr/>
        </p:nvSpPr>
        <p:spPr>
          <a:xfrm>
            <a:off x="5470572" y="564048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7676C21-D171-4868-881E-2A019A0BA6AC}"/>
              </a:ext>
            </a:extLst>
          </p:cNvPr>
          <p:cNvSpPr txBox="1"/>
          <p:nvPr/>
        </p:nvSpPr>
        <p:spPr>
          <a:xfrm>
            <a:off x="6170030" y="564150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2017.05.05</a:t>
            </a:r>
            <a:endParaRPr lang="ko-KR" altLang="en-US" sz="1200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8B31E3D9-88A2-4DB2-B439-0281F81EDBA6}"/>
              </a:ext>
            </a:extLst>
          </p:cNvPr>
          <p:cNvCxnSpPr/>
          <p:nvPr/>
        </p:nvCxnSpPr>
        <p:spPr>
          <a:xfrm>
            <a:off x="5490736" y="5569456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4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ACCFEA0-BAB2-40F5-9C9D-28287424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916974"/>
            <a:ext cx="5577840" cy="1089379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KoBay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="" xmlns:a16="http://schemas.microsoft.com/office/drawing/2014/main" id="{D71A9998-11C9-4568-B5EA-077BA181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16" y="2272683"/>
            <a:ext cx="5577840" cy="397719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서비스 개요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온라인 경매 서비스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주요 기능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회원가입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로그아웃 </a:t>
            </a:r>
            <a:r>
              <a:rPr lang="en-US" altLang="ko-KR" sz="1600" dirty="0"/>
              <a:t>/ </a:t>
            </a:r>
            <a:r>
              <a:rPr lang="ko-KR" altLang="en-US" sz="1600" dirty="0"/>
              <a:t>회원정보 수정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등록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게시판 </a:t>
            </a:r>
            <a:r>
              <a:rPr lang="en-US" altLang="ko-KR" sz="1600" dirty="0"/>
              <a:t>/ </a:t>
            </a:r>
            <a:r>
              <a:rPr lang="ko-KR" altLang="en-US" sz="1600" dirty="0"/>
              <a:t>경매 검색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입찰 참여</a:t>
            </a:r>
            <a:r>
              <a:rPr lang="en-US" altLang="ko-KR" sz="1600" dirty="0"/>
              <a:t> / </a:t>
            </a:r>
            <a:r>
              <a:rPr lang="ko-KR" altLang="en-US" sz="1600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56610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113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낙찰자 결제페이지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결제정보 입력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결제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주문정보 입력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수령인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주소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연락처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 연동서비스     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 www.iamport.kr/getstarted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58240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90C40D-F0CC-4B8C-AB1A-C175CB254867}"/>
              </a:ext>
            </a:extLst>
          </p:cNvPr>
          <p:cNvSpPr txBox="1"/>
          <p:nvPr/>
        </p:nvSpPr>
        <p:spPr>
          <a:xfrm>
            <a:off x="4765083" y="1979183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5C0A16F-B77F-416C-975A-BED281D0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93508"/>
              </p:ext>
            </p:extLst>
          </p:nvPr>
        </p:nvGraphicFramePr>
        <p:xfrm>
          <a:off x="4771934" y="2314115"/>
          <a:ext cx="6624420" cy="857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6223">
                  <a:extLst>
                    <a:ext uri="{9D8B030D-6E8A-4147-A177-3AD203B41FA5}">
                      <a16:colId xmlns="" xmlns:a16="http://schemas.microsoft.com/office/drawing/2014/main" val="2930949290"/>
                    </a:ext>
                  </a:extLst>
                </a:gridCol>
                <a:gridCol w="716280">
                  <a:extLst>
                    <a:ext uri="{9D8B030D-6E8A-4147-A177-3AD203B41FA5}">
                      <a16:colId xmlns="" xmlns:a16="http://schemas.microsoft.com/office/drawing/2014/main" val="1903073647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3222951576"/>
                    </a:ext>
                  </a:extLst>
                </a:gridCol>
                <a:gridCol w="693420">
                  <a:extLst>
                    <a:ext uri="{9D8B030D-6E8A-4147-A177-3AD203B41FA5}">
                      <a16:colId xmlns="" xmlns:a16="http://schemas.microsoft.com/office/drawing/2014/main" val="2513142314"/>
                    </a:ext>
                  </a:extLst>
                </a:gridCol>
                <a:gridCol w="1056977">
                  <a:extLst>
                    <a:ext uri="{9D8B030D-6E8A-4147-A177-3AD203B41FA5}">
                      <a16:colId xmlns="" xmlns:a16="http://schemas.microsoft.com/office/drawing/2014/main" val="862315131"/>
                    </a:ext>
                  </a:extLst>
                </a:gridCol>
              </a:tblGrid>
              <a:tr h="3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배송비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주문금액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31504458"/>
                  </a:ext>
                </a:extLst>
              </a:tr>
              <a:tr h="538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[1A00001] </a:t>
                      </a:r>
                      <a:r>
                        <a:rPr lang="ko-KR" altLang="en-US" sz="1000" dirty="0"/>
                        <a:t>코알라 사진 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35625153"/>
                  </a:ext>
                </a:extLst>
              </a:tr>
            </a:tbl>
          </a:graphicData>
        </a:graphic>
      </p:graphicFrame>
      <p:pic>
        <p:nvPicPr>
          <p:cNvPr id="91" name="그림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27" y="2726258"/>
            <a:ext cx="470577" cy="352933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34D58216-E2C5-4A89-9F3D-24001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56468"/>
              </p:ext>
            </p:extLst>
          </p:nvPr>
        </p:nvGraphicFramePr>
        <p:xfrm>
          <a:off x="4771934" y="3523523"/>
          <a:ext cx="6608480" cy="186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264">
                  <a:extLst>
                    <a:ext uri="{9D8B030D-6E8A-4147-A177-3AD203B41FA5}">
                      <a16:colId xmlns="" xmlns:a16="http://schemas.microsoft.com/office/drawing/2014/main" val="2930949290"/>
                    </a:ext>
                  </a:extLst>
                </a:gridCol>
                <a:gridCol w="5734216">
                  <a:extLst>
                    <a:ext uri="{9D8B030D-6E8A-4147-A177-3AD203B41FA5}">
                      <a16:colId xmlns="" xmlns:a16="http://schemas.microsoft.com/office/drawing/2014/main" val="1903073647"/>
                    </a:ext>
                  </a:extLst>
                </a:gridCol>
              </a:tblGrid>
              <a:tr h="4625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수취인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31504458"/>
                  </a:ext>
                </a:extLst>
              </a:tr>
              <a:tr h="4705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010-0000-0000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0844625"/>
                  </a:ext>
                </a:extLst>
              </a:tr>
              <a:tr h="9355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우편번호        </a:t>
                      </a:r>
                      <a:r>
                        <a:rPr lang="en-US" altLang="ko-KR" sz="1000" dirty="0"/>
                        <a:t>121-121</a:t>
                      </a:r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경기도 성남시 중원구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1111</a:t>
                      </a:r>
                      <a:r>
                        <a:rPr lang="ko-KR" altLang="en-US" sz="1000" dirty="0"/>
                        <a:t>번지 </a:t>
                      </a:r>
                      <a:r>
                        <a:rPr lang="en-US" altLang="ko-KR" sz="1000" dirty="0"/>
                        <a:t>111</a:t>
                      </a:r>
                      <a:r>
                        <a:rPr lang="ko-KR" altLang="en-US" sz="1000" dirty="0"/>
                        <a:t>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562515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B56C099-0816-4E3E-9269-25833C65E410}"/>
              </a:ext>
            </a:extLst>
          </p:cNvPr>
          <p:cNvSpPr txBox="1"/>
          <p:nvPr/>
        </p:nvSpPr>
        <p:spPr>
          <a:xfrm>
            <a:off x="4762586" y="3220551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배송지</a:t>
            </a:r>
            <a:r>
              <a:rPr lang="ko-KR" altLang="en-US" sz="1400" dirty="0"/>
              <a:t> 정보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EC0311A-EF9D-40C6-AAE6-954433FCD429}"/>
              </a:ext>
            </a:extLst>
          </p:cNvPr>
          <p:cNvSpPr txBox="1"/>
          <p:nvPr/>
        </p:nvSpPr>
        <p:spPr>
          <a:xfrm>
            <a:off x="4771934" y="5537222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B217121-8658-482B-8B54-D61F85AC2F28}"/>
              </a:ext>
            </a:extLst>
          </p:cNvPr>
          <p:cNvSpPr txBox="1"/>
          <p:nvPr/>
        </p:nvSpPr>
        <p:spPr>
          <a:xfrm>
            <a:off x="7389733" y="5748266"/>
            <a:ext cx="25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결제금액</a:t>
            </a:r>
            <a:r>
              <a:rPr lang="en-US" altLang="ko-KR" dirty="0"/>
              <a:t>) 130000</a:t>
            </a:r>
            <a:r>
              <a:rPr lang="ko-KR" altLang="en-US" dirty="0"/>
              <a:t>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8AB4EE40-2882-4CAE-8011-F8A19F7FA53D}"/>
              </a:ext>
            </a:extLst>
          </p:cNvPr>
          <p:cNvCxnSpPr/>
          <p:nvPr/>
        </p:nvCxnSpPr>
        <p:spPr>
          <a:xfrm>
            <a:off x="4762586" y="5459767"/>
            <a:ext cx="661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74">
            <a:extLst>
              <a:ext uri="{FF2B5EF4-FFF2-40B4-BE49-F238E27FC236}">
                <a16:creationId xmlns="" xmlns:a16="http://schemas.microsoft.com/office/drawing/2014/main" id="{7D0B130C-F343-4CE3-8130-3C81CA810AA4}"/>
              </a:ext>
            </a:extLst>
          </p:cNvPr>
          <p:cNvSpPr/>
          <p:nvPr/>
        </p:nvSpPr>
        <p:spPr>
          <a:xfrm>
            <a:off x="10347114" y="5844518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678F1F-73DF-4F56-8644-EEBD7688BF15}"/>
              </a:ext>
            </a:extLst>
          </p:cNvPr>
          <p:cNvSpPr txBox="1"/>
          <p:nvPr/>
        </p:nvSpPr>
        <p:spPr>
          <a:xfrm>
            <a:off x="4771934" y="5855988"/>
            <a:ext cx="2617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주문금액 </a:t>
            </a:r>
            <a:r>
              <a:rPr lang="en-US" altLang="ko-KR" sz="1100" dirty="0"/>
              <a:t>120000  </a:t>
            </a:r>
            <a:r>
              <a:rPr lang="ko-KR" altLang="en-US" sz="1100" dirty="0"/>
              <a:t>배송비 </a:t>
            </a:r>
            <a:r>
              <a:rPr lang="en-US" altLang="ko-KR" sz="1100" dirty="0"/>
              <a:t>(+) 10000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C89FD16-DE21-4831-95F3-8980129012F3}"/>
              </a:ext>
            </a:extLst>
          </p:cNvPr>
          <p:cNvSpPr/>
          <p:nvPr/>
        </p:nvSpPr>
        <p:spPr>
          <a:xfrm>
            <a:off x="5624051" y="3604331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0F40AEA7-0B85-4379-8266-A96DF7509BC9}"/>
              </a:ext>
            </a:extLst>
          </p:cNvPr>
          <p:cNvSpPr/>
          <p:nvPr/>
        </p:nvSpPr>
        <p:spPr>
          <a:xfrm>
            <a:off x="5640374" y="412032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F42D399-56DD-452D-A1F4-FD8B1D873F46}"/>
              </a:ext>
            </a:extLst>
          </p:cNvPr>
          <p:cNvSpPr/>
          <p:nvPr/>
        </p:nvSpPr>
        <p:spPr>
          <a:xfrm>
            <a:off x="5640374" y="4794206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307A868-5C27-4353-BEB9-7FC27D9A8BEE}"/>
              </a:ext>
            </a:extLst>
          </p:cNvPr>
          <p:cNvSpPr/>
          <p:nvPr/>
        </p:nvSpPr>
        <p:spPr>
          <a:xfrm>
            <a:off x="5640374" y="512234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94F77B3-E2AB-4D87-BA6B-9A1E54FA35CE}"/>
              </a:ext>
            </a:extLst>
          </p:cNvPr>
          <p:cNvSpPr/>
          <p:nvPr/>
        </p:nvSpPr>
        <p:spPr>
          <a:xfrm>
            <a:off x="6293530" y="4493914"/>
            <a:ext cx="989947" cy="24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Annotation">
            <a:extLst>
              <a:ext uri="{FF2B5EF4-FFF2-40B4-BE49-F238E27FC236}">
                <a16:creationId xmlns="" xmlns:a16="http://schemas.microsoft.com/office/drawing/2014/main" id="{EADC5634-E654-4C97-9829-41F154350496}"/>
              </a:ext>
            </a:extLst>
          </p:cNvPr>
          <p:cNvGrpSpPr/>
          <p:nvPr/>
        </p:nvGrpSpPr>
        <p:grpSpPr>
          <a:xfrm>
            <a:off x="7822159" y="3666850"/>
            <a:ext cx="771038" cy="444500"/>
            <a:chOff x="1099061" y="819290"/>
            <a:chExt cx="771038" cy="444500"/>
          </a:xfrm>
        </p:grpSpPr>
        <p:sp>
          <p:nvSpPr>
            <p:cNvPr id="94" name="Circle">
              <a:extLst>
                <a:ext uri="{FF2B5EF4-FFF2-40B4-BE49-F238E27FC236}">
                  <a16:creationId xmlns="" xmlns:a16="http://schemas.microsoft.com/office/drawing/2014/main" id="{FB926D64-1BFB-4199-9734-7379A799C833}"/>
                </a:ext>
              </a:extLst>
            </p:cNvPr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95" name="Line">
              <a:extLst>
                <a:ext uri="{FF2B5EF4-FFF2-40B4-BE49-F238E27FC236}">
                  <a16:creationId xmlns="" xmlns:a16="http://schemas.microsoft.com/office/drawing/2014/main" id="{0A4FED71-6C21-46E7-8E66-E75979133DD5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1099061" y="1041540"/>
              <a:ext cx="326538" cy="9894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Annotation">
            <a:extLst>
              <a:ext uri="{FF2B5EF4-FFF2-40B4-BE49-F238E27FC236}">
                <a16:creationId xmlns="" xmlns:a16="http://schemas.microsoft.com/office/drawing/2014/main" id="{9861A01B-9350-49E6-895E-6668A018CA4B}"/>
              </a:ext>
            </a:extLst>
          </p:cNvPr>
          <p:cNvGrpSpPr/>
          <p:nvPr/>
        </p:nvGrpSpPr>
        <p:grpSpPr>
          <a:xfrm>
            <a:off x="10804314" y="5316108"/>
            <a:ext cx="588404" cy="528410"/>
            <a:chOff x="1228427" y="854802"/>
            <a:chExt cx="588404" cy="528410"/>
          </a:xfrm>
        </p:grpSpPr>
        <p:sp>
          <p:nvSpPr>
            <p:cNvPr id="109" name="Circle">
              <a:extLst>
                <a:ext uri="{FF2B5EF4-FFF2-40B4-BE49-F238E27FC236}">
                  <a16:creationId xmlns="" xmlns:a16="http://schemas.microsoft.com/office/drawing/2014/main" id="{DBDBF046-EA74-440C-BBC8-7FB30103BEFC}"/>
                </a:ext>
              </a:extLst>
            </p:cNvPr>
            <p:cNvSpPr/>
            <p:nvPr/>
          </p:nvSpPr>
          <p:spPr>
            <a:xfrm>
              <a:off x="1372331" y="85480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0" name="Line">
              <a:extLst>
                <a:ext uri="{FF2B5EF4-FFF2-40B4-BE49-F238E27FC236}">
                  <a16:creationId xmlns="" xmlns:a16="http://schemas.microsoft.com/office/drawing/2014/main" id="{D88ABE03-61A1-4447-8844-3F7C8A564FC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1228427" y="1233769"/>
              <a:ext cx="211702" cy="14944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4771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검색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검색 상세 페이지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4227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49641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7869" y="55954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5159950" y="2051352"/>
          <a:ext cx="6065941" cy="166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7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8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2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58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58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9638">
                <a:tc rowSpan="3"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컴퓨터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디지털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주방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식품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완구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취미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패션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잡화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헬스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유아용품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도서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여행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레저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티켓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51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가격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₩                   </a:t>
                      </a:r>
                      <a:r>
                        <a:rPr lang="en-US" altLang="ko-KR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                    /</a:t>
                      </a:r>
                      <a:r>
                        <a:rPr lang="en-US" altLang="ko-KR" sz="900" b="0" i="0" kern="1200" cap="all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900" b="1" i="0" kern="1200" cap="all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제외코드 </a:t>
                      </a:r>
                      <a:endParaRPr lang="ko-KR" altLang="en-US" sz="900" b="1" i="0" kern="1200" cap="all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chemeClr val="tx2"/>
                          </a:solidFill>
                        </a:rPr>
                        <a:t>배송비</a:t>
                      </a:r>
                      <a:r>
                        <a:rPr lang="ko-KR" altLang="en-US" sz="900" dirty="0"/>
                        <a:t>       무료배송    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    </a:t>
                      </a: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경매마감</a:t>
                      </a:r>
                      <a:r>
                        <a:rPr lang="ko-KR" altLang="en-US" sz="900" dirty="0"/>
                        <a:t>                   이내   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baseline="0" dirty="0"/>
                        <a:t>   </a:t>
                      </a:r>
                      <a:r>
                        <a:rPr lang="ko-KR" altLang="en-US" sz="900" b="1" baseline="0" dirty="0">
                          <a:solidFill>
                            <a:schemeClr val="tx2"/>
                          </a:solidFill>
                        </a:rPr>
                        <a:t>경매상태</a:t>
                      </a:r>
                      <a:r>
                        <a:rPr lang="ko-KR" altLang="en-US" sz="900" baseline="0" dirty="0"/>
                        <a:t>          전체         진행         예정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430690" y="3163410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32641" y="3163409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36468" y="3158540"/>
            <a:ext cx="1698129" cy="130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30690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64392" y="3451642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47140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942139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47838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71907" y="3148791"/>
            <a:ext cx="521859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142992" y="3920066"/>
          <a:ext cx="6095274" cy="25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0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2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4" name="그룹 113"/>
          <p:cNvGrpSpPr/>
          <p:nvPr/>
        </p:nvGrpSpPr>
        <p:grpSpPr>
          <a:xfrm>
            <a:off x="5298289" y="4567021"/>
            <a:ext cx="1265798" cy="1253381"/>
            <a:chOff x="5361538" y="2379292"/>
            <a:chExt cx="1571372" cy="1828914"/>
          </a:xfrm>
        </p:grpSpPr>
        <p:sp>
          <p:nvSpPr>
            <p:cNvPr id="115" name="직사각형 11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6807507" y="4558774"/>
            <a:ext cx="1265798" cy="1253381"/>
            <a:chOff x="5361538" y="2379292"/>
            <a:chExt cx="1571372" cy="1828914"/>
          </a:xfrm>
        </p:grpSpPr>
        <p:sp>
          <p:nvSpPr>
            <p:cNvPr id="130" name="직사각형 12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8295590" y="4567021"/>
            <a:ext cx="1265798" cy="1253381"/>
            <a:chOff x="5361538" y="2379292"/>
            <a:chExt cx="1571372" cy="1828914"/>
          </a:xfrm>
        </p:grpSpPr>
        <p:sp>
          <p:nvSpPr>
            <p:cNvPr id="134" name="직사각형 133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9792394" y="4558774"/>
            <a:ext cx="1265798" cy="1253381"/>
            <a:chOff x="5361538" y="2379292"/>
            <a:chExt cx="1571372" cy="1828914"/>
          </a:xfrm>
        </p:grpSpPr>
        <p:sp>
          <p:nvSpPr>
            <p:cNvPr id="138" name="직사각형 13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986683" y="4028923"/>
          <a:ext cx="2164072" cy="24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53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9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정렬기준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가격 낮은 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이등변 삼각형 17"/>
          <p:cNvSpPr/>
          <p:nvPr/>
        </p:nvSpPr>
        <p:spPr>
          <a:xfrm rot="10800000">
            <a:off x="10896600" y="4093027"/>
            <a:ext cx="141188" cy="1217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09634" y="31610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기본 로드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반영 리스트 출력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기억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카테고리 및 조건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이동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X)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검색어내에서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체크사항 전달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조건           에 따른 제약으로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재검색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(reload)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정렬기준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실시간반영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리스트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클릭시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해당페이지로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7" name="Annotation"/>
          <p:cNvGrpSpPr/>
          <p:nvPr/>
        </p:nvGrpSpPr>
        <p:grpSpPr>
          <a:xfrm>
            <a:off x="6103211" y="1376057"/>
            <a:ext cx="393839" cy="552247"/>
            <a:chOff x="1293425" y="582678"/>
            <a:chExt cx="444500" cy="690525"/>
          </a:xfrm>
        </p:grpSpPr>
        <p:sp>
          <p:nvSpPr>
            <p:cNvPr id="148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49" name="Line"/>
            <p:cNvCxnSpPr>
              <a:stCxn id="148" idx="0"/>
            </p:cNvCxnSpPr>
            <p:nvPr/>
          </p:nvCxnSpPr>
          <p:spPr>
            <a:xfrm flipV="1">
              <a:off x="1515675" y="582678"/>
              <a:ext cx="106451" cy="2460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0" name="Annotation"/>
          <p:cNvGrpSpPr/>
          <p:nvPr/>
        </p:nvGrpSpPr>
        <p:grpSpPr>
          <a:xfrm>
            <a:off x="5546513" y="2386016"/>
            <a:ext cx="393839" cy="539545"/>
            <a:chOff x="1293425" y="598561"/>
            <a:chExt cx="444500" cy="674642"/>
          </a:xfrm>
        </p:grpSpPr>
        <p:sp>
          <p:nvSpPr>
            <p:cNvPr id="151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2" name="Line"/>
            <p:cNvCxnSpPr>
              <a:stCxn id="151" idx="0"/>
            </p:cNvCxnSpPr>
            <p:nvPr/>
          </p:nvCxnSpPr>
          <p:spPr>
            <a:xfrm flipH="1" flipV="1">
              <a:off x="1380938" y="598561"/>
              <a:ext cx="134738" cy="23014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3" name="Annotation"/>
          <p:cNvGrpSpPr/>
          <p:nvPr/>
        </p:nvGrpSpPr>
        <p:grpSpPr>
          <a:xfrm>
            <a:off x="8495291" y="3862574"/>
            <a:ext cx="570544" cy="355489"/>
            <a:chOff x="1291905" y="516912"/>
            <a:chExt cx="643935" cy="444500"/>
          </a:xfrm>
        </p:grpSpPr>
        <p:sp>
          <p:nvSpPr>
            <p:cNvPr id="154" name="Circle"/>
            <p:cNvSpPr/>
            <p:nvPr/>
          </p:nvSpPr>
          <p:spPr>
            <a:xfrm>
              <a:off x="1291905" y="51691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55" name="Line"/>
            <p:cNvCxnSpPr>
              <a:endCxn id="17" idx="1"/>
            </p:cNvCxnSpPr>
            <p:nvPr/>
          </p:nvCxnSpPr>
          <p:spPr>
            <a:xfrm>
              <a:off x="1736405" y="798415"/>
              <a:ext cx="199435" cy="5291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Annotation"/>
          <p:cNvGrpSpPr/>
          <p:nvPr/>
        </p:nvGrpSpPr>
        <p:grpSpPr>
          <a:xfrm>
            <a:off x="4981597" y="4811485"/>
            <a:ext cx="393839" cy="545416"/>
            <a:chOff x="1293425" y="591219"/>
            <a:chExt cx="444500" cy="681984"/>
          </a:xfrm>
        </p:grpSpPr>
        <p:sp>
          <p:nvSpPr>
            <p:cNvPr id="157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158" name="Line"/>
            <p:cNvCxnSpPr>
              <a:stCxn id="157" idx="0"/>
            </p:cNvCxnSpPr>
            <p:nvPr/>
          </p:nvCxnSpPr>
          <p:spPr>
            <a:xfrm flipV="1">
              <a:off x="1515676" y="591219"/>
              <a:ext cx="222249" cy="23748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9" name="Line"/>
          <p:cNvCxnSpPr/>
          <p:nvPr/>
        </p:nvCxnSpPr>
        <p:spPr>
          <a:xfrm flipV="1">
            <a:off x="5537165" y="2918637"/>
            <a:ext cx="146576" cy="287305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039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KoBay</a:t>
            </a:r>
            <a:r>
              <a:rPr lang="en-US" altLang="ko-KR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EB8C766-8A59-4945-BC44-19EB646B2DD6}"/>
              </a:ext>
            </a:extLst>
          </p:cNvPr>
          <p:cNvSpPr/>
          <p:nvPr/>
        </p:nvSpPr>
        <p:spPr>
          <a:xfrm>
            <a:off x="1105877" y="2085136"/>
            <a:ext cx="1788242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Member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A908FA67-000B-4900-8046-403627BBBD83}"/>
              </a:ext>
            </a:extLst>
          </p:cNvPr>
          <p:cNvSpPr/>
          <p:nvPr/>
        </p:nvSpPr>
        <p:spPr>
          <a:xfrm>
            <a:off x="9308223" y="2085136"/>
            <a:ext cx="17932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RecentList</a:t>
            </a:r>
            <a:endParaRPr lang="ko-KR" altLang="en-US" sz="12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FC232C07-FFC2-4712-A91D-34580D068D43}"/>
              </a:ext>
            </a:extLst>
          </p:cNvPr>
          <p:cNvSpPr/>
          <p:nvPr/>
        </p:nvSpPr>
        <p:spPr>
          <a:xfrm>
            <a:off x="5243367" y="4495045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</a:t>
            </a:r>
            <a:endParaRPr lang="ko-KR" altLang="en-US" sz="12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31AD4260-4E9E-4DDC-BAF5-25A7CBCB7E11}"/>
              </a:ext>
            </a:extLst>
          </p:cNvPr>
          <p:cNvSpPr/>
          <p:nvPr/>
        </p:nvSpPr>
        <p:spPr>
          <a:xfrm>
            <a:off x="5170818" y="2085136"/>
            <a:ext cx="17932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Auction</a:t>
            </a:r>
            <a:endParaRPr lang="ko-KR" altLang="en-US" sz="12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E3F6180-37C7-4F28-B4A4-E7364228B282}"/>
              </a:ext>
            </a:extLst>
          </p:cNvPr>
          <p:cNvSpPr/>
          <p:nvPr/>
        </p:nvSpPr>
        <p:spPr>
          <a:xfrm>
            <a:off x="1150265" y="4495045"/>
            <a:ext cx="1699466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ActionResult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3F665773-1FEC-4256-8DC9-BF7D24EB6B89}"/>
              </a:ext>
            </a:extLst>
          </p:cNvPr>
          <p:cNvSpPr/>
          <p:nvPr/>
        </p:nvSpPr>
        <p:spPr>
          <a:xfrm>
            <a:off x="7223040" y="4504670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 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F61BCE8D-F891-442B-B1BA-0FE823FA811A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 flipH="1">
            <a:off x="6067462" y="2679940"/>
            <a:ext cx="1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4F66EE00-7EB8-4870-AD75-C733318A7C81}"/>
              </a:ext>
            </a:extLst>
          </p:cNvPr>
          <p:cNvCxnSpPr>
            <a:stCxn id="66" idx="2"/>
            <a:endCxn id="68" idx="0"/>
          </p:cNvCxnSpPr>
          <p:nvPr/>
        </p:nvCxnSpPr>
        <p:spPr>
          <a:xfrm>
            <a:off x="6067463" y="2679940"/>
            <a:ext cx="1979672" cy="182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65364344-4A14-4EFA-A1D5-866E7722B0A5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964107" y="2382538"/>
            <a:ext cx="2344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D6170034-C6E6-4151-8571-1E5C6B754DE3}"/>
              </a:ext>
            </a:extLst>
          </p:cNvPr>
          <p:cNvCxnSpPr>
            <a:cxnSpLocks/>
            <a:stCxn id="66" idx="2"/>
            <a:endCxn id="67" idx="3"/>
          </p:cNvCxnSpPr>
          <p:nvPr/>
        </p:nvCxnSpPr>
        <p:spPr>
          <a:xfrm flipH="1">
            <a:off x="2849731" y="2679940"/>
            <a:ext cx="3217732" cy="21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8C7AEC86-D95C-4BF4-90F2-46A9178FB3D2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999998" y="2679940"/>
            <a:ext cx="0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1A8507C-C6C2-48B2-849D-7889426AC058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>
            <a:off x="2894119" y="2382538"/>
            <a:ext cx="227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AE0525FC-095B-4907-AA05-EED0D541E013}"/>
              </a:ext>
            </a:extLst>
          </p:cNvPr>
          <p:cNvSpPr/>
          <p:nvPr/>
        </p:nvSpPr>
        <p:spPr>
          <a:xfrm>
            <a:off x="9308223" y="3443603"/>
            <a:ext cx="1793289" cy="5948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QnA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23235054-2049-44C5-A96F-BE6E43588920}"/>
              </a:ext>
            </a:extLst>
          </p:cNvPr>
          <p:cNvCxnSpPr>
            <a:stCxn id="66" idx="3"/>
            <a:endCxn id="103" idx="1"/>
          </p:cNvCxnSpPr>
          <p:nvPr/>
        </p:nvCxnSpPr>
        <p:spPr>
          <a:xfrm>
            <a:off x="6964107" y="2382538"/>
            <a:ext cx="2344116" cy="13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A0E68AB0-52B5-4129-B988-E7B742C531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6062" y="1412125"/>
          <a:ext cx="1094715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5CA5573-D114-4FFB-A298-F248C824C024}"/>
              </a:ext>
            </a:extLst>
          </p:cNvPr>
          <p:cNvSpPr txBox="1"/>
          <p:nvPr/>
        </p:nvSpPr>
        <p:spPr>
          <a:xfrm>
            <a:off x="576062" y="949911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Member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54711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19976"/>
              </p:ext>
            </p:extLst>
          </p:nvPr>
        </p:nvGraphicFramePr>
        <p:xfrm>
          <a:off x="576062" y="1141850"/>
          <a:ext cx="10947153" cy="533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879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1563879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1563879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1563879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1563879"/>
                <a:gridCol w="1563879"/>
                <a:gridCol w="1563879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경매 시작시간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경매 종료시간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image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blob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시작가격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즉시구매가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Deliveryway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배송방법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Deliverypee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배송료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판매자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sellerphone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판매자 전화번호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22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584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21033"/>
              </p:ext>
            </p:extLst>
          </p:nvPr>
        </p:nvGraphicFramePr>
        <p:xfrm>
          <a:off x="576062" y="1141850"/>
          <a:ext cx="10947153" cy="3632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879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1563879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1563879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1563879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1563879"/>
                <a:gridCol w="1563879"/>
                <a:gridCol w="1563879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detail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Varchar2(4000)(?),</a:t>
                      </a:r>
                    </a:p>
                    <a:p>
                      <a:pPr algn="ctr" latinLnBrk="1"/>
                      <a:r>
                        <a:rPr lang="en-US" altLang="ko-KR" sz="1400" dirty="0" err="1" smtClean="0"/>
                        <a:t>Clob</a:t>
                      </a:r>
                      <a:r>
                        <a:rPr lang="en-US" altLang="ko-KR" sz="1400" dirty="0" smtClean="0"/>
                        <a:t>(?)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상세정보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9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Auction_del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: </a:t>
                      </a:r>
                      <a:r>
                        <a:rPr lang="ko-KR" altLang="en-US" sz="1400" dirty="0" smtClean="0"/>
                        <a:t>리스트에서 보여짐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 : </a:t>
                      </a:r>
                      <a:r>
                        <a:rPr lang="ko-KR" altLang="en-US" sz="1400" dirty="0" smtClean="0"/>
                        <a:t>리스트에서 </a:t>
                      </a:r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쳐서 보여짐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 : </a:t>
                      </a:r>
                      <a:r>
                        <a:rPr lang="ko-KR" altLang="en-US" sz="1400" dirty="0" smtClean="0"/>
                        <a:t>리스트에서 </a:t>
                      </a:r>
                      <a:r>
                        <a:rPr lang="ko-KR" altLang="en-US" sz="1400" dirty="0" err="1" smtClean="0"/>
                        <a:t>안보이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Primeum</a:t>
                      </a:r>
                      <a:r>
                        <a:rPr lang="en-US" altLang="ko-KR" sz="1400" baseline="0" dirty="0" smtClean="0"/>
                        <a:t> : </a:t>
                      </a:r>
                      <a:r>
                        <a:rPr lang="ko-KR" altLang="en-US" sz="1400" baseline="0" dirty="0" smtClean="0"/>
                        <a:t>리스트 상위 표시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baseline="0" dirty="0" smtClean="0"/>
                        <a:t>Normal : </a:t>
                      </a:r>
                      <a:r>
                        <a:rPr lang="ko-KR" altLang="en-US" sz="1400" baseline="0" dirty="0" smtClean="0"/>
                        <a:t>일반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baseline="0" dirty="0" smtClean="0"/>
                        <a:t>OR</a:t>
                      </a:r>
                    </a:p>
                    <a:p>
                      <a:pPr algn="ctr" latinLnBrk="1"/>
                      <a:r>
                        <a:rPr lang="ko-KR" altLang="en-US" sz="1400" baseline="0" dirty="0" smtClean="0"/>
                        <a:t>관리자가 등급 메겨줌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(2)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93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89572"/>
              </p:ext>
            </p:extLst>
          </p:nvPr>
        </p:nvGraphicFramePr>
        <p:xfrm>
          <a:off x="576062" y="1412125"/>
          <a:ext cx="10947155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Ar_seq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Auction_seq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(Auction)</a:t>
                      </a:r>
                      <a:r>
                        <a:rPr lang="en-US" altLang="ko-KR" sz="1400" dirty="0" err="1"/>
                        <a:t>Auction_seq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40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4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deliveryCharge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Mem_post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6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주소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55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Varchar2(300)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상세주소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7055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AuctionResult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58304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A117C667-1B7F-48FB-A559-7F49A478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00085"/>
              </p:ext>
            </p:extLst>
          </p:nvPr>
        </p:nvGraphicFramePr>
        <p:xfrm>
          <a:off x="629328" y="1120641"/>
          <a:ext cx="10947155" cy="2890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Q_seq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923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Q_fid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질문에 대한 </a:t>
                      </a:r>
                      <a:r>
                        <a:rPr lang="en-US" altLang="ko-KR" sz="1400" dirty="0"/>
                        <a:t>family 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QnA</a:t>
                      </a:r>
                      <a:r>
                        <a:rPr lang="en-US" altLang="ko-KR" sz="1400" dirty="0"/>
                        <a:t>)</a:t>
                      </a:r>
                      <a:r>
                        <a:rPr lang="en-US" altLang="ko-KR" sz="1400" dirty="0" err="1"/>
                        <a:t>Q_seq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1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회원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(Action)</a:t>
                      </a:r>
                      <a:r>
                        <a:rPr lang="en-US" altLang="ko-KR" sz="1400" dirty="0" err="1"/>
                        <a:t>action_seq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Questioner_seq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 등록한 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9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Q_content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274155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CFD997C-B119-48A2-B058-3ED737469CCA}"/>
              </a:ext>
            </a:extLst>
          </p:cNvPr>
          <p:cNvSpPr txBox="1"/>
          <p:nvPr/>
        </p:nvSpPr>
        <p:spPr>
          <a:xfrm>
            <a:off x="629328" y="658427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271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흐름도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DB53BB8-4672-4E65-A7F6-565730B62437}"/>
              </a:ext>
            </a:extLst>
          </p:cNvPr>
          <p:cNvSpPr/>
          <p:nvPr/>
        </p:nvSpPr>
        <p:spPr>
          <a:xfrm>
            <a:off x="5237825" y="400546"/>
            <a:ext cx="148257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800B18B0-8BFE-4E6F-AB64-37A26160F904}"/>
              </a:ext>
            </a:extLst>
          </p:cNvPr>
          <p:cNvSpPr/>
          <p:nvPr/>
        </p:nvSpPr>
        <p:spPr>
          <a:xfrm>
            <a:off x="399494" y="1873188"/>
            <a:ext cx="3157081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2F7C544E-A90B-4C07-BE64-F58357F19582}"/>
              </a:ext>
            </a:extLst>
          </p:cNvPr>
          <p:cNvSpPr/>
          <p:nvPr/>
        </p:nvSpPr>
        <p:spPr>
          <a:xfrm>
            <a:off x="3719742" y="1873188"/>
            <a:ext cx="2423605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6B24ABBB-A064-4B20-826E-DF9CBE1EF6B0}"/>
              </a:ext>
            </a:extLst>
          </p:cNvPr>
          <p:cNvSpPr/>
          <p:nvPr/>
        </p:nvSpPr>
        <p:spPr>
          <a:xfrm>
            <a:off x="6276507" y="1873188"/>
            <a:ext cx="5539672" cy="4758431"/>
          </a:xfrm>
          <a:prstGeom prst="roundRect">
            <a:avLst>
              <a:gd name="adj" fmla="val 8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0E56D37-37C3-4690-A0F7-83DF60E5E559}"/>
              </a:ext>
            </a:extLst>
          </p:cNvPr>
          <p:cNvSpPr txBox="1"/>
          <p:nvPr/>
        </p:nvSpPr>
        <p:spPr>
          <a:xfrm>
            <a:off x="1002109" y="1873186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666E8A7-003E-49E7-9A4D-E599AE01C12F}"/>
              </a:ext>
            </a:extLst>
          </p:cNvPr>
          <p:cNvSpPr txBox="1"/>
          <p:nvPr/>
        </p:nvSpPr>
        <p:spPr>
          <a:xfrm>
            <a:off x="4362302" y="1873186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경매 등록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4E213BC-37CB-499A-BCE8-B2603C6454F4}"/>
              </a:ext>
            </a:extLst>
          </p:cNvPr>
          <p:cNvSpPr txBox="1"/>
          <p:nvPr/>
        </p:nvSpPr>
        <p:spPr>
          <a:xfrm>
            <a:off x="7741323" y="1873186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/ </a:t>
            </a:r>
            <a:r>
              <a:rPr lang="ko-KR" altLang="en-US" dirty="0"/>
              <a:t>경매 참여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53FB538F-A80F-4770-85CA-9686F62767FA}"/>
              </a:ext>
            </a:extLst>
          </p:cNvPr>
          <p:cNvSpPr/>
          <p:nvPr/>
        </p:nvSpPr>
        <p:spPr>
          <a:xfrm>
            <a:off x="550416" y="2494625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폼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B55C2683-8A20-47DF-8CB5-0480F09FACD5}"/>
              </a:ext>
            </a:extLst>
          </p:cNvPr>
          <p:cNvSpPr/>
          <p:nvPr/>
        </p:nvSpPr>
        <p:spPr>
          <a:xfrm>
            <a:off x="550415" y="3544862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처리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94DA040A-7922-471D-8B76-689F5909CB04}"/>
              </a:ext>
            </a:extLst>
          </p:cNvPr>
          <p:cNvSpPr/>
          <p:nvPr/>
        </p:nvSpPr>
        <p:spPr>
          <a:xfrm>
            <a:off x="550415" y="1063984"/>
            <a:ext cx="9587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 처리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AFFC363-B3F3-4D73-9B54-80FB05E961FC}"/>
              </a:ext>
            </a:extLst>
          </p:cNvPr>
          <p:cNvSpPr/>
          <p:nvPr/>
        </p:nvSpPr>
        <p:spPr>
          <a:xfrm>
            <a:off x="1885431" y="249376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회원가입폼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D3B926B-6556-4A59-8755-578D7888CFCA}"/>
              </a:ext>
            </a:extLst>
          </p:cNvPr>
          <p:cNvSpPr/>
          <p:nvPr/>
        </p:nvSpPr>
        <p:spPr>
          <a:xfrm>
            <a:off x="1885431" y="3544862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 처리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F4A1E619-3C16-49AE-8780-6A4FDC1FD87B}"/>
              </a:ext>
            </a:extLst>
          </p:cNvPr>
          <p:cNvSpPr/>
          <p:nvPr/>
        </p:nvSpPr>
        <p:spPr>
          <a:xfrm>
            <a:off x="1885431" y="4561208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="" xmlns:a16="http://schemas.microsoft.com/office/drawing/2014/main" id="{99728D80-0655-4F55-9F73-B6C524AC2564}"/>
              </a:ext>
            </a:extLst>
          </p:cNvPr>
          <p:cNvSpPr/>
          <p:nvPr/>
        </p:nvSpPr>
        <p:spPr>
          <a:xfrm>
            <a:off x="1885431" y="5577554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834373B1-92E6-49B6-985A-A986FB3A7E5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79111" y="1039738"/>
            <a:ext cx="0" cy="35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28F0A02A-5468-4F17-95BA-3B3E1C77CD86}"/>
              </a:ext>
            </a:extLst>
          </p:cNvPr>
          <p:cNvCxnSpPr>
            <a:cxnSpLocks/>
          </p:cNvCxnSpPr>
          <p:nvPr/>
        </p:nvCxnSpPr>
        <p:spPr>
          <a:xfrm>
            <a:off x="2080746" y="1393794"/>
            <a:ext cx="6748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0AC7EBFA-B764-4655-A677-A25DA1475BA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010372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A08103C5-BB07-471B-A56A-8DDF79BA4E4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80746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8B7F4EA7-2918-427E-8260-E2AE521264F2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28837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="" xmlns:a16="http://schemas.microsoft.com/office/drawing/2014/main" id="{04AAA5ED-17FF-4CBD-A06C-3A49FA7C64E0}"/>
              </a:ext>
            </a:extLst>
          </p:cNvPr>
          <p:cNvCxnSpPr>
            <a:stCxn id="88" idx="0"/>
            <a:endCxn id="7" idx="1"/>
          </p:cNvCxnSpPr>
          <p:nvPr/>
        </p:nvCxnSpPr>
        <p:spPr>
          <a:xfrm rot="5400000" flipH="1" flipV="1">
            <a:off x="2961896" y="-1211944"/>
            <a:ext cx="343842" cy="420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2B6735BD-7498-4ED8-A7C1-A652686E36BF}"/>
              </a:ext>
            </a:extLst>
          </p:cNvPr>
          <p:cNvCxnSpPr>
            <a:stCxn id="12" idx="2"/>
            <a:endCxn id="87" idx="0"/>
          </p:cNvCxnSpPr>
          <p:nvPr/>
        </p:nvCxnSpPr>
        <p:spPr>
          <a:xfrm flipH="1">
            <a:off x="1029810" y="3089429"/>
            <a:ext cx="1" cy="4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830CF4EA-2A88-4336-8D3E-8406587CA336}"/>
              </a:ext>
            </a:extLst>
          </p:cNvPr>
          <p:cNvCxnSpPr>
            <a:stCxn id="12" idx="3"/>
            <a:endCxn id="89" idx="1"/>
          </p:cNvCxnSpPr>
          <p:nvPr/>
        </p:nvCxnSpPr>
        <p:spPr>
          <a:xfrm flipV="1">
            <a:off x="1509205" y="2791166"/>
            <a:ext cx="376226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B7683569-9508-4868-99CF-10044D9E6060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554013" y="3088568"/>
            <a:ext cx="0" cy="45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1DC3DE9B-0816-43C9-AFDE-EF88FF79636B}"/>
              </a:ext>
            </a:extLst>
          </p:cNvPr>
          <p:cNvCxnSpPr/>
          <p:nvPr/>
        </p:nvCxnSpPr>
        <p:spPr>
          <a:xfrm flipH="1" flipV="1">
            <a:off x="1509204" y="3160450"/>
            <a:ext cx="376227" cy="3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="" xmlns:a16="http://schemas.microsoft.com/office/drawing/2014/main" id="{709B0E52-FA0A-470B-8FE4-1D60A4C539C8}"/>
              </a:ext>
            </a:extLst>
          </p:cNvPr>
          <p:cNvCxnSpPr>
            <a:stCxn id="87" idx="2"/>
            <a:endCxn id="91" idx="1"/>
          </p:cNvCxnSpPr>
          <p:nvPr/>
        </p:nvCxnSpPr>
        <p:spPr>
          <a:xfrm rot="16200000" flipH="1">
            <a:off x="1098148" y="4071327"/>
            <a:ext cx="718944" cy="855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80414FD7-2173-4F51-A73D-3640DCE7C8A6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255401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="" xmlns:a16="http://schemas.microsoft.com/office/drawing/2014/main" id="{A280A1F0-658F-48DB-B086-FFA34DED0272}"/>
              </a:ext>
            </a:extLst>
          </p:cNvPr>
          <p:cNvSpPr/>
          <p:nvPr/>
        </p:nvSpPr>
        <p:spPr>
          <a:xfrm>
            <a:off x="4280718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폼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="" xmlns:a16="http://schemas.microsoft.com/office/drawing/2014/main" id="{0745EA07-A063-4DA2-9E9E-CF63B2BEC301}"/>
              </a:ext>
            </a:extLst>
          </p:cNvPr>
          <p:cNvCxnSpPr>
            <a:stCxn id="87" idx="1"/>
            <a:endCxn id="88" idx="1"/>
          </p:cNvCxnSpPr>
          <p:nvPr/>
        </p:nvCxnSpPr>
        <p:spPr>
          <a:xfrm rot="10800000">
            <a:off x="550415" y="1361386"/>
            <a:ext cx="12700" cy="2480878"/>
          </a:xfrm>
          <a:prstGeom prst="bentConnector3">
            <a:avLst>
              <a:gd name="adj1" fmla="val 3058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="" xmlns:a16="http://schemas.microsoft.com/office/drawing/2014/main" id="{782EA6E1-7120-4EB8-90EB-ABBFD2207CC0}"/>
              </a:ext>
            </a:extLst>
          </p:cNvPr>
          <p:cNvSpPr/>
          <p:nvPr/>
        </p:nvSpPr>
        <p:spPr>
          <a:xfrm>
            <a:off x="4280717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처리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A47E6971-9393-4EA3-92C7-7186064CBD5C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949299" y="3087707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="" xmlns:a16="http://schemas.microsoft.com/office/drawing/2014/main" id="{8EF46C71-B310-4BB3-851C-9006A84ACEDC}"/>
              </a:ext>
            </a:extLst>
          </p:cNvPr>
          <p:cNvSpPr/>
          <p:nvPr/>
        </p:nvSpPr>
        <p:spPr>
          <a:xfrm>
            <a:off x="4280717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="" xmlns:a16="http://schemas.microsoft.com/office/drawing/2014/main" id="{A012CC3A-1838-473F-A8B6-483BB3BF6D66}"/>
              </a:ext>
            </a:extLst>
          </p:cNvPr>
          <p:cNvSpPr/>
          <p:nvPr/>
        </p:nvSpPr>
        <p:spPr>
          <a:xfrm>
            <a:off x="4280717" y="557755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5E218015-B48C-419F-A1AF-ADB6D84D2245}"/>
              </a:ext>
            </a:extLst>
          </p:cNvPr>
          <p:cNvCxnSpPr/>
          <p:nvPr/>
        </p:nvCxnSpPr>
        <p:spPr>
          <a:xfrm flipH="1">
            <a:off x="4931542" y="4119895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5CD9D6FF-3753-4B1D-8C54-160B8D0DF055}"/>
              </a:ext>
            </a:extLst>
          </p:cNvPr>
          <p:cNvCxnSpPr/>
          <p:nvPr/>
        </p:nvCxnSpPr>
        <p:spPr>
          <a:xfrm flipH="1">
            <a:off x="4931542" y="5125121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9F9826DE-558F-4C56-9F3D-E9E4D6A0D5E5}"/>
              </a:ext>
            </a:extLst>
          </p:cNvPr>
          <p:cNvSpPr/>
          <p:nvPr/>
        </p:nvSpPr>
        <p:spPr>
          <a:xfrm>
            <a:off x="6704317" y="2499106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="" xmlns:a16="http://schemas.microsoft.com/office/drawing/2014/main" id="{5EF6B0D1-60D5-4F73-8647-E98E077FB7EA}"/>
              </a:ext>
            </a:extLst>
          </p:cNvPr>
          <p:cNvCxnSpPr>
            <a:stCxn id="129" idx="3"/>
            <a:endCxn id="134" idx="1"/>
          </p:cNvCxnSpPr>
          <p:nvPr/>
        </p:nvCxnSpPr>
        <p:spPr>
          <a:xfrm flipV="1">
            <a:off x="5617880" y="2796508"/>
            <a:ext cx="1086437" cy="1045755"/>
          </a:xfrm>
          <a:prstGeom prst="bentConnector3">
            <a:avLst>
              <a:gd name="adj1" fmla="val 54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FF2E218C-15E1-4BF6-BF61-929D7F86568E}"/>
              </a:ext>
            </a:extLst>
          </p:cNvPr>
          <p:cNvSpPr/>
          <p:nvPr/>
        </p:nvSpPr>
        <p:spPr>
          <a:xfrm>
            <a:off x="8449852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예정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="" xmlns:a16="http://schemas.microsoft.com/office/drawing/2014/main" id="{F2ED8A51-3870-4645-B99F-71C2344A83DC}"/>
              </a:ext>
            </a:extLst>
          </p:cNvPr>
          <p:cNvCxnSpPr>
            <a:stCxn id="134" idx="3"/>
            <a:endCxn id="138" idx="1"/>
          </p:cNvCxnSpPr>
          <p:nvPr/>
        </p:nvCxnSpPr>
        <p:spPr>
          <a:xfrm flipV="1">
            <a:off x="8041480" y="2790305"/>
            <a:ext cx="408372" cy="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="" xmlns:a16="http://schemas.microsoft.com/office/drawing/2014/main" id="{C1E2DC11-239C-41E1-95EF-F508A73B8960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7820227" y="3212639"/>
            <a:ext cx="1055062" cy="204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FEF6579D-A230-4D29-B433-62B7B663361C}"/>
              </a:ext>
            </a:extLst>
          </p:cNvPr>
          <p:cNvSpPr/>
          <p:nvPr/>
        </p:nvSpPr>
        <p:spPr>
          <a:xfrm>
            <a:off x="10195387" y="248979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="" xmlns:a16="http://schemas.microsoft.com/office/drawing/2014/main" id="{6FEAC37C-CF7B-4818-AFF2-793CA2CC275C}"/>
              </a:ext>
            </a:extLst>
          </p:cNvPr>
          <p:cNvSpPr/>
          <p:nvPr/>
        </p:nvSpPr>
        <p:spPr>
          <a:xfrm>
            <a:off x="8449851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경매참여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="" xmlns:a16="http://schemas.microsoft.com/office/drawing/2014/main" id="{EAE58195-0382-4B68-B944-C2C81CB35E1B}"/>
              </a:ext>
            </a:extLst>
          </p:cNvPr>
          <p:cNvSpPr/>
          <p:nvPr/>
        </p:nvSpPr>
        <p:spPr>
          <a:xfrm>
            <a:off x="8449851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중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="" xmlns:a16="http://schemas.microsoft.com/office/drawing/2014/main" id="{AAF455E0-0CBD-4A8D-B0E7-56A091200E6A}"/>
              </a:ext>
            </a:extLst>
          </p:cNvPr>
          <p:cNvSpPr/>
          <p:nvPr/>
        </p:nvSpPr>
        <p:spPr>
          <a:xfrm>
            <a:off x="8449851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="" xmlns:a16="http://schemas.microsoft.com/office/drawing/2014/main" id="{41A62F14-AD71-4872-AAC4-5E297C4A098E}"/>
              </a:ext>
            </a:extLst>
          </p:cNvPr>
          <p:cNvSpPr/>
          <p:nvPr/>
        </p:nvSpPr>
        <p:spPr>
          <a:xfrm>
            <a:off x="6704317" y="4561208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유찰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BCF6A9AB-AC9E-4F5B-8C19-36A568F100FC}"/>
              </a:ext>
            </a:extLst>
          </p:cNvPr>
          <p:cNvCxnSpPr>
            <a:stCxn id="148" idx="2"/>
            <a:endCxn id="145" idx="0"/>
          </p:cNvCxnSpPr>
          <p:nvPr/>
        </p:nvCxnSpPr>
        <p:spPr>
          <a:xfrm>
            <a:off x="9118433" y="413966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="" xmlns:a16="http://schemas.microsoft.com/office/drawing/2014/main" id="{28840EAE-C38C-4B49-B54C-8A2816A69D9A}"/>
              </a:ext>
            </a:extLst>
          </p:cNvPr>
          <p:cNvCxnSpPr>
            <a:cxnSpLocks/>
            <a:stCxn id="145" idx="1"/>
            <a:endCxn id="153" idx="3"/>
          </p:cNvCxnSpPr>
          <p:nvPr/>
        </p:nvCxnSpPr>
        <p:spPr>
          <a:xfrm flipH="1">
            <a:off x="8041480" y="4858610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="" xmlns:a16="http://schemas.microsoft.com/office/drawing/2014/main" id="{91C0B963-E84B-4FD0-8499-79B70C9B1845}"/>
              </a:ext>
            </a:extLst>
          </p:cNvPr>
          <p:cNvCxnSpPr>
            <a:stCxn id="145" idx="2"/>
            <a:endCxn id="150" idx="0"/>
          </p:cNvCxnSpPr>
          <p:nvPr/>
        </p:nvCxnSpPr>
        <p:spPr>
          <a:xfrm>
            <a:off x="911843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88767FFD-7644-4424-B1D8-9AC9EF92A78C}"/>
              </a:ext>
            </a:extLst>
          </p:cNvPr>
          <p:cNvCxnSpPr>
            <a:stCxn id="153" idx="1"/>
            <a:endCxn id="130" idx="3"/>
          </p:cNvCxnSpPr>
          <p:nvPr/>
        </p:nvCxnSpPr>
        <p:spPr>
          <a:xfrm flipH="1">
            <a:off x="5617880" y="4858610"/>
            <a:ext cx="108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7D5E7922-579C-4E2A-90A2-046E6039D0B3}"/>
              </a:ext>
            </a:extLst>
          </p:cNvPr>
          <p:cNvSpPr txBox="1"/>
          <p:nvPr/>
        </p:nvSpPr>
        <p:spPr>
          <a:xfrm>
            <a:off x="5796275" y="4868211"/>
            <a:ext cx="7546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매각기일 수정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="" xmlns:a16="http://schemas.microsoft.com/office/drawing/2014/main" id="{07ED2297-13FC-4C99-A935-D63522F1F78D}"/>
              </a:ext>
            </a:extLst>
          </p:cNvPr>
          <p:cNvCxnSpPr>
            <a:cxnSpLocks/>
          </p:cNvCxnSpPr>
          <p:nvPr/>
        </p:nvCxnSpPr>
        <p:spPr>
          <a:xfrm flipV="1">
            <a:off x="5617880" y="3994953"/>
            <a:ext cx="2831971" cy="709257"/>
          </a:xfrm>
          <a:prstGeom prst="bentConnector3">
            <a:avLst>
              <a:gd name="adj1" fmla="val 21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="" xmlns:a16="http://schemas.microsoft.com/office/drawing/2014/main" id="{54A9C952-EBF6-4398-A356-754842B6EB19}"/>
              </a:ext>
            </a:extLst>
          </p:cNvPr>
          <p:cNvSpPr/>
          <p:nvPr/>
        </p:nvSpPr>
        <p:spPr>
          <a:xfrm>
            <a:off x="10195387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완료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="" xmlns:a16="http://schemas.microsoft.com/office/drawing/2014/main" id="{595523A4-ABE9-4E16-B6E9-55DDC4F1132A}"/>
              </a:ext>
            </a:extLst>
          </p:cNvPr>
          <p:cNvCxnSpPr>
            <a:stCxn id="150" idx="3"/>
            <a:endCxn id="187" idx="1"/>
          </p:cNvCxnSpPr>
          <p:nvPr/>
        </p:nvCxnSpPr>
        <p:spPr>
          <a:xfrm>
            <a:off x="9787014" y="5874956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="" xmlns:a16="http://schemas.microsoft.com/office/drawing/2014/main" id="{B27E653E-0985-4934-8731-666D2E4B9AB8}"/>
              </a:ext>
            </a:extLst>
          </p:cNvPr>
          <p:cNvCxnSpPr>
            <a:stCxn id="187" idx="0"/>
            <a:endCxn id="144" idx="2"/>
          </p:cNvCxnSpPr>
          <p:nvPr/>
        </p:nvCxnSpPr>
        <p:spPr>
          <a:xfrm flipV="1">
            <a:off x="10863969" y="3084602"/>
            <a:ext cx="0" cy="249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사각형: 둥근 모서리 193">
            <a:extLst>
              <a:ext uri="{FF2B5EF4-FFF2-40B4-BE49-F238E27FC236}">
                <a16:creationId xmlns="" xmlns:a16="http://schemas.microsoft.com/office/drawing/2014/main" id="{FDD55EFA-358F-452B-92B4-E89D81F990A2}"/>
              </a:ext>
            </a:extLst>
          </p:cNvPr>
          <p:cNvSpPr/>
          <p:nvPr/>
        </p:nvSpPr>
        <p:spPr>
          <a:xfrm>
            <a:off x="6704317" y="5577554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취소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="" xmlns:a16="http://schemas.microsoft.com/office/drawing/2014/main" id="{9367E331-8F5E-476A-8ADF-BEF1B14BB5A0}"/>
              </a:ext>
            </a:extLst>
          </p:cNvPr>
          <p:cNvCxnSpPr>
            <a:stCxn id="150" idx="1"/>
            <a:endCxn id="194" idx="3"/>
          </p:cNvCxnSpPr>
          <p:nvPr/>
        </p:nvCxnSpPr>
        <p:spPr>
          <a:xfrm flipH="1">
            <a:off x="8041480" y="5874956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0EAB5191-FA30-45B0-9E9F-69609EDDA8BA}"/>
              </a:ext>
            </a:extLst>
          </p:cNvPr>
          <p:cNvCxnSpPr>
            <a:stCxn id="194" idx="0"/>
            <a:endCxn id="153" idx="2"/>
          </p:cNvCxnSpPr>
          <p:nvPr/>
        </p:nvCxnSpPr>
        <p:spPr>
          <a:xfrm flipV="1">
            <a:off x="7372899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="" xmlns:a16="http://schemas.microsoft.com/office/drawing/2014/main" id="{4057DFE5-A1F2-420C-9F44-282A4DF32C0D}"/>
              </a:ext>
            </a:extLst>
          </p:cNvPr>
          <p:cNvCxnSpPr>
            <a:cxnSpLocks/>
            <a:endCxn id="144" idx="0"/>
          </p:cNvCxnSpPr>
          <p:nvPr/>
        </p:nvCxnSpPr>
        <p:spPr>
          <a:xfrm flipV="1">
            <a:off x="8245665" y="2489798"/>
            <a:ext cx="2618304" cy="303888"/>
          </a:xfrm>
          <a:prstGeom prst="bentConnector4">
            <a:avLst>
              <a:gd name="adj1" fmla="val -64"/>
              <a:gd name="adj2" fmla="val 175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페이지로 이동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메인 슬라이드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주요 경매정보 노출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135438" y="5004715"/>
            <a:ext cx="444500" cy="674962"/>
            <a:chOff x="1425599" y="588828"/>
            <a:chExt cx="444500" cy="674962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86" name="Line"/>
            <p:cNvCxnSpPr>
              <a:stCxn id="85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1366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5854875" y="1593428"/>
            <a:ext cx="444500" cy="613809"/>
            <a:chOff x="-3513292" y="1251145"/>
            <a:chExt cx="444500" cy="613809"/>
          </a:xfrm>
        </p:grpSpPr>
        <p:sp>
          <p:nvSpPr>
            <p:cNvPr id="49" name="Circle"/>
            <p:cNvSpPr/>
            <p:nvPr/>
          </p:nvSpPr>
          <p:spPr>
            <a:xfrm>
              <a:off x="-3513292" y="1251145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>
              <a:off x="-3140718" y="1645524"/>
              <a:ext cx="66081" cy="2194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7692800" y="1557016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9762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진행 예정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낙찰  리스트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128336"/>
            <a:ext cx="3982064" cy="325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중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리스트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예정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진행 예정인 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 낙찰된 경매품목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344526" y="2152939"/>
            <a:ext cx="737500" cy="444500"/>
            <a:chOff x="1132599" y="819290"/>
            <a:chExt cx="737500" cy="444500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</a:p>
          </p:txBody>
        </p:sp>
        <p:cxnSp>
          <p:nvCxnSpPr>
            <p:cNvPr id="86" name="Line"/>
            <p:cNvCxnSpPr>
              <a:stCxn id="85" idx="2"/>
            </p:cNvCxnSpPr>
            <p:nvPr/>
          </p:nvCxnSpPr>
          <p:spPr>
            <a:xfrm flipH="1" flipV="1">
              <a:off x="1132599" y="1009425"/>
              <a:ext cx="293000" cy="321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itle 2">
            <a:extLst>
              <a:ext uri="{FF2B5EF4-FFF2-40B4-BE49-F238E27FC236}">
                <a16:creationId xmlns="" xmlns:a16="http://schemas.microsoft.com/office/drawing/2014/main" id="{2695AA85-3EA4-4335-BDCC-2A45A1F2C763}"/>
              </a:ext>
            </a:extLst>
          </p:cNvPr>
          <p:cNvSpPr txBox="1">
            <a:spLocks/>
          </p:cNvSpPr>
          <p:nvPr/>
        </p:nvSpPr>
        <p:spPr>
          <a:xfrm>
            <a:off x="237744" y="-6486"/>
            <a:ext cx="1954850" cy="407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bg1"/>
                </a:solidFill>
              </a:rPr>
              <a:t>Main </a:t>
            </a:r>
            <a:r>
              <a:rPr lang="ko-KR" altLang="en-US" sz="1600" b="1">
                <a:solidFill>
                  <a:schemeClr val="bg1"/>
                </a:solidFill>
              </a:rPr>
              <a:t>뷰 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회원가입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회원정보수정</a:t>
            </a:r>
            <a:endParaRPr lang="en-US" altLang="ko-KR" sz="1400" dirty="0"/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3373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4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로고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메인 페이지로 이동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실행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일치하는 아이디 없으면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JavaScript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띄움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>
            <a:off x="4352929" y="1608272"/>
            <a:ext cx="7309084" cy="540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7753" y="1653423"/>
            <a:ext cx="9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KoBay</a:t>
            </a:r>
            <a:endParaRPr lang="ko-KR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70085" y="2890594"/>
            <a:ext cx="2383349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870085" y="3549859"/>
            <a:ext cx="2383349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비밀번호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591782" y="4143292"/>
            <a:ext cx="921258" cy="3912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0207" y="23003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3251" y="2638839"/>
            <a:ext cx="873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이메일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43251" y="3306212"/>
            <a:ext cx="873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/>
          </p:nvPr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Image" r:id="rId14" imgW="241200" imgH="5879160" progId="Photoshop.Image.13">
                  <p:embed/>
                </p:oleObj>
              </mc:Choice>
              <mc:Fallback>
                <p:oleObj name="Image" r:id="rId14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Annotation"/>
          <p:cNvGrpSpPr/>
          <p:nvPr/>
        </p:nvGrpSpPr>
        <p:grpSpPr>
          <a:xfrm>
            <a:off x="7935521" y="1047018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Annotation"/>
          <p:cNvGrpSpPr/>
          <p:nvPr/>
        </p:nvGrpSpPr>
        <p:grpSpPr>
          <a:xfrm>
            <a:off x="8517782" y="4312337"/>
            <a:ext cx="624294" cy="444500"/>
            <a:chOff x="1291360" y="1204727"/>
            <a:chExt cx="624294" cy="444500"/>
          </a:xfrm>
        </p:grpSpPr>
        <p:sp>
          <p:nvSpPr>
            <p:cNvPr id="113" name="Circle"/>
            <p:cNvSpPr/>
            <p:nvPr/>
          </p:nvSpPr>
          <p:spPr>
            <a:xfrm>
              <a:off x="1471154" y="120472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4" name="Line"/>
            <p:cNvCxnSpPr/>
            <p:nvPr/>
          </p:nvCxnSpPr>
          <p:spPr>
            <a:xfrm flipH="1" flipV="1">
              <a:off x="1291360" y="1243996"/>
              <a:ext cx="179794" cy="8566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5331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7495432" y="2292124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1471689" y="1587742"/>
          <a:ext cx="173265" cy="444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Image" r:id="rId14" imgW="228240" imgH="5866560" progId="Photoshop.Image.13">
                  <p:embed/>
                </p:oleObj>
              </mc:Choice>
              <mc:Fallback>
                <p:oleObj name="Image" r:id="rId14" imgW="228240" imgH="5866560" progId="Photoshop.Image.13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71689" y="1587742"/>
                        <a:ext cx="173265" cy="444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76980" y="2638839"/>
            <a:ext cx="9076454" cy="3452234"/>
            <a:chOff x="176980" y="2638839"/>
            <a:chExt cx="9076454" cy="3452234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3.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회원가입 버튼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회원 가입 실행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아이디 중복 시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 창 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870085" y="2890594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870085" y="3549859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43251" y="2638839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43251" y="3306212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503000" y="4800517"/>
              <a:ext cx="1142643" cy="3912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870085" y="4203081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성함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43251" y="3959434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성함</a:t>
              </a:r>
            </a:p>
          </p:txBody>
        </p:sp>
        <p:grpSp>
          <p:nvGrpSpPr>
            <p:cNvPr id="31" name="Annotation"/>
            <p:cNvGrpSpPr/>
            <p:nvPr/>
          </p:nvGrpSpPr>
          <p:grpSpPr>
            <a:xfrm>
              <a:off x="8427248" y="5191812"/>
              <a:ext cx="444500" cy="674962"/>
              <a:chOff x="1425599" y="588828"/>
              <a:chExt cx="444500" cy="674962"/>
            </a:xfrm>
          </p:grpSpPr>
          <p:sp>
            <p:nvSpPr>
              <p:cNvPr id="32" name="Circle"/>
              <p:cNvSpPr/>
              <p:nvPr/>
            </p:nvSpPr>
            <p:spPr>
              <a:xfrm>
                <a:off x="1425599" y="81929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cxnSp>
            <p:nvCxnSpPr>
              <p:cNvPr id="33" name="Line"/>
              <p:cNvCxnSpPr>
                <a:stCxn id="32" idx="0"/>
              </p:cNvCxnSpPr>
              <p:nvPr/>
            </p:nvCxnSpPr>
            <p:spPr>
              <a:xfrm flipH="1" flipV="1">
                <a:off x="1562235" y="588828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994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76980" y="1110150"/>
            <a:ext cx="11539322" cy="4980923"/>
            <a:chOff x="176980" y="1110150"/>
            <a:chExt cx="11539322" cy="4980923"/>
          </a:xfrm>
        </p:grpSpPr>
        <p:grpSp>
          <p:nvGrpSpPr>
            <p:cNvPr id="7" name="그룹 6"/>
            <p:cNvGrpSpPr/>
            <p:nvPr/>
          </p:nvGrpSpPr>
          <p:grpSpPr>
            <a:xfrm>
              <a:off x="176980" y="1110150"/>
              <a:ext cx="11539322" cy="4980923"/>
              <a:chOff x="176980" y="1110150"/>
              <a:chExt cx="11539322" cy="498092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52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6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56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7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58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9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9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0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0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61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62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63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4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4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5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8" name="그룹 67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70" name="모서리가 둥근 직사각형 69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71" name="그림 70"/>
                      <p:cNvPicPr>
                        <a:picLocks noChangeAspect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9479183" y="1266811"/>
                    <a:ext cx="1103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보유 머니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: 0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40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1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41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82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3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4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80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1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3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그룹 116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120" name="그림 119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그룹 120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124" name="그림 123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" name="직사각형 9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88" name="Circle"/>
            <p:cNvSpPr/>
            <p:nvPr/>
          </p:nvSpPr>
          <p:spPr>
            <a:xfrm>
              <a:off x="10571516" y="227995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89" name="Line"/>
            <p:cNvCxnSpPr>
              <a:stCxn id="88" idx="0"/>
            </p:cNvCxnSpPr>
            <p:nvPr/>
          </p:nvCxnSpPr>
          <p:spPr>
            <a:xfrm flipH="1" flipV="1">
              <a:off x="10708152" y="2049492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84667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1871</Words>
  <Application>Microsoft Office PowerPoint</Application>
  <PresentationFormat>사용자 지정</PresentationFormat>
  <Paragraphs>901</Paragraphs>
  <Slides>28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Office Theme</vt:lpstr>
      <vt:lpstr>Image</vt:lpstr>
      <vt:lpstr>KoBay</vt:lpstr>
      <vt:lpstr>KoBay 소개</vt:lpstr>
      <vt:lpstr>KoBay 흐름도</vt:lpstr>
      <vt:lpstr>Main 뷰  </vt:lpstr>
      <vt:lpstr>PowerPoint 프레젠테이션</vt:lpstr>
      <vt:lpstr>로그인 회원가입</vt:lpstr>
      <vt:lpstr>Main 뷰  </vt:lpstr>
      <vt:lpstr>Main 뷰  </vt:lpstr>
      <vt:lpstr>Main 뷰</vt:lpstr>
      <vt:lpstr>Main 뷰  </vt:lpstr>
      <vt:lpstr>경매 등록</vt:lpstr>
      <vt:lpstr>상세정보 뷰  </vt:lpstr>
      <vt:lpstr>상세정보 뷰  </vt:lpstr>
      <vt:lpstr>게시판</vt:lpstr>
      <vt:lpstr>상세 뷰 (1)  </vt:lpstr>
      <vt:lpstr>상세 뷰 (2)  </vt:lpstr>
      <vt:lpstr>상세 뷰 (3)  </vt:lpstr>
      <vt:lpstr>상세정보 뷰  </vt:lpstr>
      <vt:lpstr>상세정보 뷰  </vt:lpstr>
      <vt:lpstr>상세정보 뷰  </vt:lpstr>
      <vt:lpstr>검색</vt:lpstr>
      <vt:lpstr>상세정보 뷰  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Windows 사용자</cp:lastModifiedBy>
  <cp:revision>97</cp:revision>
  <dcterms:created xsi:type="dcterms:W3CDTF">2015-03-11T15:56:36Z</dcterms:created>
  <dcterms:modified xsi:type="dcterms:W3CDTF">2017-09-07T11:00:36Z</dcterms:modified>
</cp:coreProperties>
</file>