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7"/>
  </p:notes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391" r:id="rId9"/>
    <p:sldId id="265" r:id="rId10"/>
    <p:sldId id="390" r:id="rId11"/>
    <p:sldId id="261" r:id="rId12"/>
    <p:sldId id="266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70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269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268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267" r:id="rId116"/>
    <p:sldId id="370" r:id="rId117"/>
    <p:sldId id="371" r:id="rId118"/>
    <p:sldId id="372" r:id="rId119"/>
    <p:sldId id="373" r:id="rId120"/>
    <p:sldId id="374" r:id="rId121"/>
    <p:sldId id="375" r:id="rId122"/>
    <p:sldId id="376" r:id="rId123"/>
    <p:sldId id="377" r:id="rId124"/>
    <p:sldId id="378" r:id="rId125"/>
    <p:sldId id="379" r:id="rId126"/>
    <p:sldId id="380" r:id="rId127"/>
    <p:sldId id="381" r:id="rId128"/>
    <p:sldId id="382" r:id="rId129"/>
    <p:sldId id="383" r:id="rId130"/>
    <p:sldId id="384" r:id="rId131"/>
    <p:sldId id="385" r:id="rId132"/>
    <p:sldId id="386" r:id="rId133"/>
    <p:sldId id="387" r:id="rId134"/>
    <p:sldId id="388" r:id="rId135"/>
    <p:sldId id="389" r:id="rId1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E32E9-08D9-49EE-8EF8-CE0A0967D341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E13A9-2121-4EAF-900F-6BB590DBF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4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4856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743907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155523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78274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674601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9583548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2994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0293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20107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616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2758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5467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3069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8632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825542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4594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124792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45660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63268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32370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48859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61555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19456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858042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04396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62937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300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655632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879706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95888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20243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40577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03312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379045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1139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59600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697660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126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396167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13581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19402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14156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987887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602804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32908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35815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96244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7926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98563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115101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93072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7960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22707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872949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89397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716157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0062370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425033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43070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9657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8731156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59424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635100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19533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5031794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6203699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3253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967936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5603798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9814414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27560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2157011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94280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369469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511310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493171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8970019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707123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901590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114437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074111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2185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2256218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3421277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923539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7743671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727965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285323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835670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853428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0931459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8968235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0960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69324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856060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073738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1048358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380718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306885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905525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291049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633334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6240797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9665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89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5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12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68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204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54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31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94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15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16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74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6EDB3-AE2D-48EC-95AA-65CAE85E2C33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0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7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7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7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6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7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6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7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6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7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6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36023" y="584480"/>
            <a:ext cx="4831976" cy="2387600"/>
          </a:xfrm>
        </p:spPr>
        <p:txBody>
          <a:bodyPr/>
          <a:lstStyle/>
          <a:p>
            <a:r>
              <a:rPr lang="en-US" altLang="ko-KR" dirty="0" smtClean="0"/>
              <a:t>CROWD FUNDING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236577" y="3826120"/>
            <a:ext cx="1207477" cy="2618642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조</a:t>
            </a:r>
            <a:endParaRPr lang="en-US" altLang="ko-KR" dirty="0" smtClean="0"/>
          </a:p>
          <a:p>
            <a:r>
              <a:rPr lang="ko-KR" altLang="en-US" dirty="0" err="1"/>
              <a:t>권기범</a:t>
            </a:r>
            <a:endParaRPr lang="ko-KR" altLang="en-US" dirty="0"/>
          </a:p>
          <a:p>
            <a:r>
              <a:rPr lang="ko-KR" altLang="en-US" dirty="0" err="1" smtClean="0"/>
              <a:t>김용승</a:t>
            </a:r>
            <a:endParaRPr lang="en-US" altLang="ko-KR" dirty="0" smtClean="0"/>
          </a:p>
          <a:p>
            <a:r>
              <a:rPr lang="ko-KR" altLang="en-US" dirty="0" smtClean="0"/>
              <a:t>김현태</a:t>
            </a:r>
            <a:endParaRPr lang="en-US" altLang="ko-KR" dirty="0" smtClean="0"/>
          </a:p>
          <a:p>
            <a:r>
              <a:rPr lang="ko-KR" altLang="en-US" dirty="0" err="1" smtClean="0"/>
              <a:t>유서희</a:t>
            </a:r>
            <a:endParaRPr lang="en-US" altLang="ko-KR" dirty="0" smtClean="0"/>
          </a:p>
          <a:p>
            <a:r>
              <a:rPr lang="ko-KR" altLang="en-US" dirty="0" err="1" smtClean="0"/>
              <a:t>이형준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25" y="996462"/>
            <a:ext cx="4762500" cy="476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96354" y="3112477"/>
            <a:ext cx="503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SNS</a:t>
            </a:r>
            <a:r>
              <a:rPr lang="ko-KR" altLang="en-US" dirty="0" smtClean="0"/>
              <a:t>를 통한 다수로부터 소규모 후원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투자 모음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749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" y="0"/>
            <a:ext cx="1218741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88741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요구 사항 분석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8" y="1811809"/>
            <a:ext cx="10882184" cy="3798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469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전체동의 체크박스 클릭시 모든 </a:t>
                      </a:r>
                    </a:p>
                    <a:p>
                      <a:pPr algn="l">
                        <a:defRPr sz="1500"/>
                      </a:pPr>
                      <a:r>
                        <a:t>체크박스가 일괄적으로 체크됨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필수 체크박스에 체크하지 않으면</a:t>
                      </a:r>
                    </a:p>
                    <a:p>
                      <a:pPr algn="l">
                        <a:defRPr sz="1500"/>
                      </a:pPr>
                      <a:r>
                        <a:t>다음으로 버튼클릭시 필수항목 </a:t>
                      </a:r>
                    </a:p>
                    <a:p>
                      <a:pPr algn="l">
                        <a:defRPr sz="1500"/>
                      </a:pPr>
                      <a:r>
                        <a:t>동의되지 않았다고 팝업알림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뒤로가기 클릭시 로그인 화면으로 </a:t>
                      </a:r>
                    </a:p>
                    <a:p>
                      <a:pPr algn="l">
                        <a:defRPr sz="1500"/>
                      </a:pPr>
                      <a:r>
                        <a:t>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01" name="TextBox 7"/>
          <p:cNvSpPr txBox="1"/>
          <p:nvPr/>
        </p:nvSpPr>
        <p:spPr>
          <a:xfrm>
            <a:off x="3299581" y="1479063"/>
            <a:ext cx="1696137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Fun딩 이용약관</a:t>
            </a:r>
          </a:p>
        </p:txBody>
      </p:sp>
      <p:sp>
        <p:nvSpPr>
          <p:cNvPr id="102" name="TextBox 9"/>
          <p:cNvSpPr txBox="1"/>
          <p:nvPr/>
        </p:nvSpPr>
        <p:spPr>
          <a:xfrm>
            <a:off x="3920602" y="2062477"/>
            <a:ext cx="131184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500"/>
            </a:lvl1pPr>
          </a:lstStyle>
          <a:p>
            <a:r>
              <a:t>전체동의</a:t>
            </a:r>
          </a:p>
        </p:txBody>
      </p:sp>
      <p:sp>
        <p:nvSpPr>
          <p:cNvPr id="103" name="직사각형 10"/>
          <p:cNvSpPr/>
          <p:nvPr/>
        </p:nvSpPr>
        <p:spPr>
          <a:xfrm>
            <a:off x="3594225" y="2145671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" name="TextBox 15"/>
          <p:cNvSpPr txBox="1"/>
          <p:nvPr/>
        </p:nvSpPr>
        <p:spPr>
          <a:xfrm>
            <a:off x="2589290" y="2779414"/>
            <a:ext cx="3610797" cy="3676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이용약관</a:t>
            </a:r>
          </a:p>
        </p:txBody>
      </p:sp>
      <p:sp>
        <p:nvSpPr>
          <p:cNvPr id="105" name="TextBox 48"/>
          <p:cNvSpPr txBox="1"/>
          <p:nvPr/>
        </p:nvSpPr>
        <p:spPr>
          <a:xfrm>
            <a:off x="3830068" y="3337850"/>
            <a:ext cx="1936537" cy="33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/>
            </a:pPr>
            <a:r>
              <a:t>동의합니다(필수)</a:t>
            </a:r>
          </a:p>
        </p:txBody>
      </p:sp>
      <p:sp>
        <p:nvSpPr>
          <p:cNvPr id="106" name="직사각형 49"/>
          <p:cNvSpPr/>
          <p:nvPr/>
        </p:nvSpPr>
        <p:spPr>
          <a:xfrm>
            <a:off x="3594225" y="3403875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" name="TextBox 50"/>
          <p:cNvSpPr txBox="1"/>
          <p:nvPr/>
        </p:nvSpPr>
        <p:spPr>
          <a:xfrm>
            <a:off x="2589290" y="3858652"/>
            <a:ext cx="3610797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이용약관2</a:t>
            </a:r>
          </a:p>
        </p:txBody>
      </p:sp>
      <p:sp>
        <p:nvSpPr>
          <p:cNvPr id="108" name="TextBox 51"/>
          <p:cNvSpPr txBox="1"/>
          <p:nvPr/>
        </p:nvSpPr>
        <p:spPr>
          <a:xfrm>
            <a:off x="3830068" y="4417088"/>
            <a:ext cx="1936537" cy="33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/>
            </a:pPr>
            <a:r>
              <a:t>동의합니다(필수)</a:t>
            </a:r>
          </a:p>
        </p:txBody>
      </p:sp>
      <p:sp>
        <p:nvSpPr>
          <p:cNvPr id="109" name="직사각형 52"/>
          <p:cNvSpPr/>
          <p:nvPr/>
        </p:nvSpPr>
        <p:spPr>
          <a:xfrm>
            <a:off x="3594225" y="4483113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" name="TextBox 53"/>
          <p:cNvSpPr txBox="1"/>
          <p:nvPr/>
        </p:nvSpPr>
        <p:spPr>
          <a:xfrm>
            <a:off x="2589290" y="4940246"/>
            <a:ext cx="3610797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이용약관3</a:t>
            </a:r>
          </a:p>
        </p:txBody>
      </p:sp>
      <p:sp>
        <p:nvSpPr>
          <p:cNvPr id="111" name="TextBox 54"/>
          <p:cNvSpPr txBox="1"/>
          <p:nvPr/>
        </p:nvSpPr>
        <p:spPr>
          <a:xfrm>
            <a:off x="3830068" y="5498681"/>
            <a:ext cx="1936537" cy="333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/>
            </a:pPr>
            <a:r>
              <a:t>동의합니다(선택)</a:t>
            </a:r>
          </a:p>
        </p:txBody>
      </p:sp>
      <p:sp>
        <p:nvSpPr>
          <p:cNvPr id="112" name="직사각형 55"/>
          <p:cNvSpPr/>
          <p:nvPr/>
        </p:nvSpPr>
        <p:spPr>
          <a:xfrm>
            <a:off x="3594225" y="5564708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5" name="직사각형 27"/>
          <p:cNvGrpSpPr/>
          <p:nvPr/>
        </p:nvGrpSpPr>
        <p:grpSpPr>
          <a:xfrm>
            <a:off x="3248236" y="6021840"/>
            <a:ext cx="997840" cy="397068"/>
            <a:chOff x="0" y="0"/>
            <a:chExt cx="997838" cy="397066"/>
          </a:xfrm>
        </p:grpSpPr>
        <p:sp>
          <p:nvSpPr>
            <p:cNvPr id="113" name="직사각형"/>
            <p:cNvSpPr/>
            <p:nvPr/>
          </p:nvSpPr>
          <p:spPr>
            <a:xfrm>
              <a:off x="-1" y="0"/>
              <a:ext cx="997840" cy="39706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114" name="뒤로가기"/>
            <p:cNvSpPr txBox="1"/>
            <p:nvPr/>
          </p:nvSpPr>
          <p:spPr>
            <a:xfrm>
              <a:off x="45719" y="32163"/>
              <a:ext cx="9064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/>
              </a:lvl1pPr>
            </a:lstStyle>
            <a:p>
              <a:r>
                <a:t>뒤로가기</a:t>
              </a:r>
            </a:p>
          </p:txBody>
        </p:sp>
      </p:grpSp>
      <p:grpSp>
        <p:nvGrpSpPr>
          <p:cNvPr id="118" name="직사각형 56"/>
          <p:cNvGrpSpPr/>
          <p:nvPr/>
        </p:nvGrpSpPr>
        <p:grpSpPr>
          <a:xfrm>
            <a:off x="4461400" y="6021840"/>
            <a:ext cx="997839" cy="397068"/>
            <a:chOff x="0" y="0"/>
            <a:chExt cx="997838" cy="397066"/>
          </a:xfrm>
        </p:grpSpPr>
        <p:sp>
          <p:nvSpPr>
            <p:cNvPr id="116" name="직사각형"/>
            <p:cNvSpPr/>
            <p:nvPr/>
          </p:nvSpPr>
          <p:spPr>
            <a:xfrm>
              <a:off x="-1" y="0"/>
              <a:ext cx="997840" cy="39706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117" name="다음으로"/>
            <p:cNvSpPr txBox="1"/>
            <p:nvPr/>
          </p:nvSpPr>
          <p:spPr>
            <a:xfrm>
              <a:off x="45719" y="32163"/>
              <a:ext cx="9064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/>
              </a:lvl1pPr>
            </a:lstStyle>
            <a:p>
              <a:r>
                <a:t>다음으로</a:t>
              </a:r>
            </a:p>
          </p:txBody>
        </p:sp>
      </p:grpSp>
      <p:graphicFrame>
        <p:nvGraphicFramePr>
          <p:cNvPr id="119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User_w_ys_access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회원가입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22" name="직사각형 58"/>
          <p:cNvGrpSpPr/>
          <p:nvPr/>
        </p:nvGrpSpPr>
        <p:grpSpPr>
          <a:xfrm>
            <a:off x="3285430" y="1927628"/>
            <a:ext cx="271605" cy="370841"/>
            <a:chOff x="0" y="0"/>
            <a:chExt cx="271603" cy="370840"/>
          </a:xfrm>
        </p:grpSpPr>
        <p:sp>
          <p:nvSpPr>
            <p:cNvPr id="120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1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25" name="직사각형 59"/>
          <p:cNvGrpSpPr/>
          <p:nvPr/>
        </p:nvGrpSpPr>
        <p:grpSpPr>
          <a:xfrm>
            <a:off x="5441131" y="3330219"/>
            <a:ext cx="271605" cy="370841"/>
            <a:chOff x="0" y="0"/>
            <a:chExt cx="271603" cy="370840"/>
          </a:xfrm>
        </p:grpSpPr>
        <p:sp>
          <p:nvSpPr>
            <p:cNvPr id="123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4" name="2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28" name="직사각형 60"/>
          <p:cNvGrpSpPr/>
          <p:nvPr/>
        </p:nvGrpSpPr>
        <p:grpSpPr>
          <a:xfrm>
            <a:off x="3032911" y="5836419"/>
            <a:ext cx="271604" cy="370841"/>
            <a:chOff x="0" y="0"/>
            <a:chExt cx="271603" cy="370840"/>
          </a:xfrm>
        </p:grpSpPr>
        <p:sp>
          <p:nvSpPr>
            <p:cNvPr id="126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7" name="3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181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User_w_ys_joinus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회원가입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1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2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3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34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35" name="타원 34"/>
          <p:cNvSpPr/>
          <p:nvPr/>
        </p:nvSpPr>
        <p:spPr>
          <a:xfrm>
            <a:off x="716569" y="2156619"/>
            <a:ext cx="1352551" cy="138112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TextBox 89"/>
          <p:cNvSpPr txBox="1"/>
          <p:nvPr/>
        </p:nvSpPr>
        <p:spPr>
          <a:xfrm>
            <a:off x="699755" y="3685613"/>
            <a:ext cx="1369365" cy="262258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r>
              <a:t>프로필 사진 등록</a:t>
            </a:r>
          </a:p>
        </p:txBody>
      </p:sp>
      <p:grpSp>
        <p:nvGrpSpPr>
          <p:cNvPr id="139" name="직사각형 1"/>
          <p:cNvGrpSpPr/>
          <p:nvPr/>
        </p:nvGrpSpPr>
        <p:grpSpPr>
          <a:xfrm>
            <a:off x="2433304" y="2526757"/>
            <a:ext cx="1394539" cy="247651"/>
            <a:chOff x="0" y="0"/>
            <a:chExt cx="1394538" cy="247650"/>
          </a:xfrm>
        </p:grpSpPr>
        <p:sp>
          <p:nvSpPr>
            <p:cNvPr id="13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38" name="이메일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이메일</a:t>
              </a:r>
            </a:p>
          </p:txBody>
        </p:sp>
      </p:grpSp>
      <p:grpSp>
        <p:nvGrpSpPr>
          <p:cNvPr id="142" name="직사각형 11"/>
          <p:cNvGrpSpPr/>
          <p:nvPr/>
        </p:nvGrpSpPr>
        <p:grpSpPr>
          <a:xfrm>
            <a:off x="2433304" y="2845911"/>
            <a:ext cx="1394539" cy="247651"/>
            <a:chOff x="0" y="0"/>
            <a:chExt cx="1394538" cy="247650"/>
          </a:xfrm>
        </p:grpSpPr>
        <p:sp>
          <p:nvSpPr>
            <p:cNvPr id="140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41" name="비밀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grpSp>
        <p:nvGrpSpPr>
          <p:cNvPr id="145" name="직사각형 12"/>
          <p:cNvGrpSpPr/>
          <p:nvPr/>
        </p:nvGrpSpPr>
        <p:grpSpPr>
          <a:xfrm>
            <a:off x="2433304" y="3164058"/>
            <a:ext cx="1394539" cy="252734"/>
            <a:chOff x="0" y="0"/>
            <a:chExt cx="1394538" cy="252732"/>
          </a:xfrm>
        </p:grpSpPr>
        <p:sp>
          <p:nvSpPr>
            <p:cNvPr id="143" name="직사각형"/>
            <p:cNvSpPr/>
            <p:nvPr/>
          </p:nvSpPr>
          <p:spPr>
            <a:xfrm>
              <a:off x="0" y="2541"/>
              <a:ext cx="1394539" cy="247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44" name="비밀번호 확인"/>
            <p:cNvSpPr txBox="1"/>
            <p:nvPr/>
          </p:nvSpPr>
          <p:spPr>
            <a:xfrm>
              <a:off x="45719" y="0"/>
              <a:ext cx="1303100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 확인</a:t>
              </a:r>
            </a:p>
          </p:txBody>
        </p:sp>
      </p:grpSp>
      <p:grpSp>
        <p:nvGrpSpPr>
          <p:cNvPr id="148" name="직사각형 16"/>
          <p:cNvGrpSpPr/>
          <p:nvPr/>
        </p:nvGrpSpPr>
        <p:grpSpPr>
          <a:xfrm>
            <a:off x="2433304" y="3488782"/>
            <a:ext cx="1394539" cy="247651"/>
            <a:chOff x="0" y="0"/>
            <a:chExt cx="1394538" cy="247650"/>
          </a:xfrm>
        </p:grpSpPr>
        <p:sp>
          <p:nvSpPr>
            <p:cNvPr id="14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47" name="이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grpSp>
        <p:nvGrpSpPr>
          <p:cNvPr id="151" name="직사각형 17"/>
          <p:cNvGrpSpPr/>
          <p:nvPr/>
        </p:nvGrpSpPr>
        <p:grpSpPr>
          <a:xfrm>
            <a:off x="2433304" y="5186862"/>
            <a:ext cx="1394539" cy="247651"/>
            <a:chOff x="0" y="0"/>
            <a:chExt cx="1394538" cy="247650"/>
          </a:xfrm>
        </p:grpSpPr>
        <p:sp>
          <p:nvSpPr>
            <p:cNvPr id="149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50" name="핸드폰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핸드폰번호</a:t>
              </a:r>
            </a:p>
          </p:txBody>
        </p:sp>
      </p:grpSp>
      <p:grpSp>
        <p:nvGrpSpPr>
          <p:cNvPr id="154" name="직사각형 18"/>
          <p:cNvGrpSpPr/>
          <p:nvPr/>
        </p:nvGrpSpPr>
        <p:grpSpPr>
          <a:xfrm>
            <a:off x="2433304" y="3808233"/>
            <a:ext cx="1394539" cy="247651"/>
            <a:chOff x="0" y="0"/>
            <a:chExt cx="1394538" cy="247650"/>
          </a:xfrm>
        </p:grpSpPr>
        <p:sp>
          <p:nvSpPr>
            <p:cNvPr id="152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53" name="생년월일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생년월일</a:t>
              </a:r>
            </a:p>
          </p:txBody>
        </p:sp>
      </p:grpSp>
      <p:sp>
        <p:nvSpPr>
          <p:cNvPr id="155" name="직사각형 2"/>
          <p:cNvSpPr/>
          <p:nvPr/>
        </p:nvSpPr>
        <p:spPr>
          <a:xfrm>
            <a:off x="4062079" y="2526240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직사각형 19"/>
          <p:cNvSpPr/>
          <p:nvPr/>
        </p:nvSpPr>
        <p:spPr>
          <a:xfrm>
            <a:off x="4062079" y="2849920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" name="직사각형 20"/>
          <p:cNvSpPr/>
          <p:nvPr/>
        </p:nvSpPr>
        <p:spPr>
          <a:xfrm>
            <a:off x="4062079" y="3166599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직사각형 21"/>
          <p:cNvSpPr/>
          <p:nvPr/>
        </p:nvSpPr>
        <p:spPr>
          <a:xfrm>
            <a:off x="4062079" y="3492789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직사각형 22"/>
          <p:cNvSpPr/>
          <p:nvPr/>
        </p:nvSpPr>
        <p:spPr>
          <a:xfrm>
            <a:off x="4062079" y="5180546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62" name="직사각형 23"/>
          <p:cNvGrpSpPr/>
          <p:nvPr/>
        </p:nvGrpSpPr>
        <p:grpSpPr>
          <a:xfrm>
            <a:off x="6447990" y="2515878"/>
            <a:ext cx="1052615" cy="247651"/>
            <a:chOff x="0" y="0"/>
            <a:chExt cx="1052614" cy="247650"/>
          </a:xfrm>
        </p:grpSpPr>
        <p:sp>
          <p:nvSpPr>
            <p:cNvPr id="160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61" name="중복확인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중복확인</a:t>
              </a:r>
            </a:p>
          </p:txBody>
        </p:sp>
      </p:grpSp>
      <p:grpSp>
        <p:nvGrpSpPr>
          <p:cNvPr id="165" name="직사각형 24"/>
          <p:cNvGrpSpPr/>
          <p:nvPr/>
        </p:nvGrpSpPr>
        <p:grpSpPr>
          <a:xfrm>
            <a:off x="6447990" y="5186862"/>
            <a:ext cx="1052615" cy="247651"/>
            <a:chOff x="0" y="0"/>
            <a:chExt cx="1052614" cy="247650"/>
          </a:xfrm>
        </p:grpSpPr>
        <p:sp>
          <p:nvSpPr>
            <p:cNvPr id="163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64" name="인증번호받기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인증번호받기</a:t>
              </a:r>
            </a:p>
          </p:txBody>
        </p:sp>
      </p:grpSp>
      <p:sp>
        <p:nvSpPr>
          <p:cNvPr id="166" name="직사각형 25"/>
          <p:cNvSpPr/>
          <p:nvPr/>
        </p:nvSpPr>
        <p:spPr>
          <a:xfrm>
            <a:off x="4062079" y="3805823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69" name="직사각형 26"/>
          <p:cNvGrpSpPr/>
          <p:nvPr/>
        </p:nvGrpSpPr>
        <p:grpSpPr>
          <a:xfrm>
            <a:off x="2433304" y="4127684"/>
            <a:ext cx="1394539" cy="247651"/>
            <a:chOff x="0" y="0"/>
            <a:chExt cx="1394538" cy="247650"/>
          </a:xfrm>
        </p:grpSpPr>
        <p:sp>
          <p:nvSpPr>
            <p:cNvPr id="16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68" name="성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성별</a:t>
              </a:r>
            </a:p>
          </p:txBody>
        </p:sp>
      </p:grpSp>
      <p:grpSp>
        <p:nvGrpSpPr>
          <p:cNvPr id="172" name="직사각형 29"/>
          <p:cNvGrpSpPr/>
          <p:nvPr/>
        </p:nvGrpSpPr>
        <p:grpSpPr>
          <a:xfrm>
            <a:off x="4266724" y="4114184"/>
            <a:ext cx="676818" cy="243841"/>
            <a:chOff x="0" y="0"/>
            <a:chExt cx="676817" cy="243840"/>
          </a:xfrm>
        </p:grpSpPr>
        <p:sp>
          <p:nvSpPr>
            <p:cNvPr id="170" name="직사각형"/>
            <p:cNvSpPr/>
            <p:nvPr/>
          </p:nvSpPr>
          <p:spPr>
            <a:xfrm>
              <a:off x="0" y="4673"/>
              <a:ext cx="676818" cy="23449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71" name="남성"/>
            <p:cNvSpPr txBox="1"/>
            <p:nvPr/>
          </p:nvSpPr>
          <p:spPr>
            <a:xfrm>
              <a:off x="45719" y="0"/>
              <a:ext cx="585379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남성</a:t>
              </a:r>
            </a:p>
          </p:txBody>
        </p:sp>
      </p:grpSp>
      <p:grpSp>
        <p:nvGrpSpPr>
          <p:cNvPr id="175" name="직사각형 31"/>
          <p:cNvGrpSpPr/>
          <p:nvPr/>
        </p:nvGrpSpPr>
        <p:grpSpPr>
          <a:xfrm>
            <a:off x="5459279" y="4112279"/>
            <a:ext cx="676818" cy="247651"/>
            <a:chOff x="0" y="0"/>
            <a:chExt cx="676817" cy="247650"/>
          </a:xfrm>
        </p:grpSpPr>
        <p:sp>
          <p:nvSpPr>
            <p:cNvPr id="173" name="직사각형"/>
            <p:cNvSpPr/>
            <p:nvPr/>
          </p:nvSpPr>
          <p:spPr>
            <a:xfrm>
              <a:off x="-1" y="0"/>
              <a:ext cx="67681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74" name="여성"/>
            <p:cNvSpPr txBox="1"/>
            <p:nvPr/>
          </p:nvSpPr>
          <p:spPr>
            <a:xfrm>
              <a:off x="45719" y="1904"/>
              <a:ext cx="58537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여성</a:t>
              </a:r>
            </a:p>
          </p:txBody>
        </p:sp>
      </p:grpSp>
      <p:grpSp>
        <p:nvGrpSpPr>
          <p:cNvPr id="178" name="직사각형 33"/>
          <p:cNvGrpSpPr/>
          <p:nvPr/>
        </p:nvGrpSpPr>
        <p:grpSpPr>
          <a:xfrm>
            <a:off x="2433304" y="1855334"/>
            <a:ext cx="1394539" cy="247651"/>
            <a:chOff x="0" y="0"/>
            <a:chExt cx="1394538" cy="247650"/>
          </a:xfrm>
        </p:grpSpPr>
        <p:sp>
          <p:nvSpPr>
            <p:cNvPr id="17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77" name="회원구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회원구분</a:t>
              </a:r>
            </a:p>
          </p:txBody>
        </p:sp>
      </p:grpSp>
      <p:sp>
        <p:nvSpPr>
          <p:cNvPr id="179" name="타원 3"/>
          <p:cNvSpPr/>
          <p:nvPr/>
        </p:nvSpPr>
        <p:spPr>
          <a:xfrm>
            <a:off x="4062079" y="1913527"/>
            <a:ext cx="111753" cy="1343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2" name="직사각형 35"/>
          <p:cNvGrpSpPr/>
          <p:nvPr/>
        </p:nvGrpSpPr>
        <p:grpSpPr>
          <a:xfrm>
            <a:off x="4257671" y="1855334"/>
            <a:ext cx="866589" cy="247651"/>
            <a:chOff x="0" y="0"/>
            <a:chExt cx="866587" cy="247650"/>
          </a:xfrm>
        </p:grpSpPr>
        <p:sp>
          <p:nvSpPr>
            <p:cNvPr id="180" name="직사각형"/>
            <p:cNvSpPr/>
            <p:nvPr/>
          </p:nvSpPr>
          <p:spPr>
            <a:xfrm>
              <a:off x="0" y="0"/>
              <a:ext cx="866588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81" name="메이커회원"/>
            <p:cNvSpPr txBox="1"/>
            <p:nvPr/>
          </p:nvSpPr>
          <p:spPr>
            <a:xfrm>
              <a:off x="45720" y="1904"/>
              <a:ext cx="77514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메이커회원</a:t>
              </a:r>
            </a:p>
          </p:txBody>
        </p:sp>
      </p:grpSp>
      <p:sp>
        <p:nvSpPr>
          <p:cNvPr id="183" name="타원 36"/>
          <p:cNvSpPr/>
          <p:nvPr/>
        </p:nvSpPr>
        <p:spPr>
          <a:xfrm>
            <a:off x="5171600" y="1913527"/>
            <a:ext cx="111753" cy="1343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6" name="직사각형 37"/>
          <p:cNvGrpSpPr/>
          <p:nvPr/>
        </p:nvGrpSpPr>
        <p:grpSpPr>
          <a:xfrm>
            <a:off x="5367192" y="1855334"/>
            <a:ext cx="866589" cy="247651"/>
            <a:chOff x="0" y="0"/>
            <a:chExt cx="866587" cy="247650"/>
          </a:xfrm>
        </p:grpSpPr>
        <p:sp>
          <p:nvSpPr>
            <p:cNvPr id="184" name="직사각형"/>
            <p:cNvSpPr/>
            <p:nvPr/>
          </p:nvSpPr>
          <p:spPr>
            <a:xfrm>
              <a:off x="0" y="0"/>
              <a:ext cx="866588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85" name="서포터회원"/>
            <p:cNvSpPr txBox="1"/>
            <p:nvPr/>
          </p:nvSpPr>
          <p:spPr>
            <a:xfrm>
              <a:off x="45720" y="1904"/>
              <a:ext cx="77514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서포터회원</a:t>
              </a:r>
            </a:p>
          </p:txBody>
        </p:sp>
      </p:grpSp>
      <p:sp>
        <p:nvSpPr>
          <p:cNvPr id="187" name="타원 38"/>
          <p:cNvSpPr/>
          <p:nvPr/>
        </p:nvSpPr>
        <p:spPr>
          <a:xfrm>
            <a:off x="4062079" y="4174857"/>
            <a:ext cx="111753" cy="13430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타원 40"/>
          <p:cNvSpPr/>
          <p:nvPr/>
        </p:nvSpPr>
        <p:spPr>
          <a:xfrm>
            <a:off x="5237517" y="4174857"/>
            <a:ext cx="111753" cy="13430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1" name="직사각형 41"/>
          <p:cNvGrpSpPr/>
          <p:nvPr/>
        </p:nvGrpSpPr>
        <p:grpSpPr>
          <a:xfrm>
            <a:off x="2433304" y="5500876"/>
            <a:ext cx="1394539" cy="252734"/>
            <a:chOff x="0" y="0"/>
            <a:chExt cx="1394538" cy="252732"/>
          </a:xfrm>
        </p:grpSpPr>
        <p:sp>
          <p:nvSpPr>
            <p:cNvPr id="189" name="직사각형"/>
            <p:cNvSpPr/>
            <p:nvPr/>
          </p:nvSpPr>
          <p:spPr>
            <a:xfrm>
              <a:off x="0" y="2541"/>
              <a:ext cx="1394539" cy="247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90" name="인증번호 입력"/>
            <p:cNvSpPr txBox="1"/>
            <p:nvPr/>
          </p:nvSpPr>
          <p:spPr>
            <a:xfrm>
              <a:off x="45719" y="0"/>
              <a:ext cx="1303100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 입력</a:t>
              </a:r>
            </a:p>
          </p:txBody>
        </p:sp>
      </p:grpSp>
      <p:sp>
        <p:nvSpPr>
          <p:cNvPr id="192" name="직사각형 42"/>
          <p:cNvSpPr/>
          <p:nvPr/>
        </p:nvSpPr>
        <p:spPr>
          <a:xfrm>
            <a:off x="4062079" y="5487942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5" name="직사각형 43"/>
          <p:cNvGrpSpPr/>
          <p:nvPr/>
        </p:nvGrpSpPr>
        <p:grpSpPr>
          <a:xfrm>
            <a:off x="6447990" y="5493908"/>
            <a:ext cx="1052615" cy="247651"/>
            <a:chOff x="0" y="0"/>
            <a:chExt cx="1052614" cy="247650"/>
          </a:xfrm>
        </p:grpSpPr>
        <p:sp>
          <p:nvSpPr>
            <p:cNvPr id="193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94" name="인증번호확인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인증번호확인</a:t>
              </a:r>
            </a:p>
          </p:txBody>
        </p:sp>
      </p:grpSp>
      <p:grpSp>
        <p:nvGrpSpPr>
          <p:cNvPr id="198" name="직사각형 44"/>
          <p:cNvGrpSpPr/>
          <p:nvPr/>
        </p:nvGrpSpPr>
        <p:grpSpPr>
          <a:xfrm>
            <a:off x="4062079" y="6108265"/>
            <a:ext cx="1394539" cy="482789"/>
            <a:chOff x="0" y="0"/>
            <a:chExt cx="1394538" cy="482788"/>
          </a:xfrm>
        </p:grpSpPr>
        <p:sp>
          <p:nvSpPr>
            <p:cNvPr id="196" name="직사각형"/>
            <p:cNvSpPr/>
            <p:nvPr/>
          </p:nvSpPr>
          <p:spPr>
            <a:xfrm>
              <a:off x="-1" y="-1"/>
              <a:ext cx="1394540" cy="48279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97" name="회원가입 완료"/>
            <p:cNvSpPr txBox="1"/>
            <p:nvPr/>
          </p:nvSpPr>
          <p:spPr>
            <a:xfrm>
              <a:off x="45719" y="115027"/>
              <a:ext cx="1303100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 완료</a:t>
              </a:r>
            </a:p>
          </p:txBody>
        </p:sp>
      </p:grpSp>
      <p:sp>
        <p:nvSpPr>
          <p:cNvPr id="199" name="TextBox 4"/>
          <p:cNvSpPr txBox="1"/>
          <p:nvPr/>
        </p:nvSpPr>
        <p:spPr>
          <a:xfrm>
            <a:off x="3259247" y="1285600"/>
            <a:ext cx="2308636" cy="45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300"/>
            </a:lvl1pPr>
          </a:lstStyle>
          <a:p>
            <a:r>
              <a:t>회원가입</a:t>
            </a:r>
          </a:p>
        </p:txBody>
      </p:sp>
      <p:grpSp>
        <p:nvGrpSpPr>
          <p:cNvPr id="202" name="직사각형 45"/>
          <p:cNvGrpSpPr/>
          <p:nvPr/>
        </p:nvGrpSpPr>
        <p:grpSpPr>
          <a:xfrm>
            <a:off x="2433304" y="4832653"/>
            <a:ext cx="1394539" cy="247651"/>
            <a:chOff x="0" y="0"/>
            <a:chExt cx="1394538" cy="247650"/>
          </a:xfrm>
        </p:grpSpPr>
        <p:sp>
          <p:nvSpPr>
            <p:cNvPr id="200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01" name="주소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주소</a:t>
              </a:r>
            </a:p>
          </p:txBody>
        </p:sp>
      </p:grpSp>
      <p:sp>
        <p:nvSpPr>
          <p:cNvPr id="203" name="직사각형 46"/>
          <p:cNvSpPr/>
          <p:nvPr/>
        </p:nvSpPr>
        <p:spPr>
          <a:xfrm>
            <a:off x="4062079" y="4826336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06" name="직사각형 47"/>
          <p:cNvGrpSpPr/>
          <p:nvPr/>
        </p:nvGrpSpPr>
        <p:grpSpPr>
          <a:xfrm>
            <a:off x="6447990" y="4832653"/>
            <a:ext cx="1052615" cy="247651"/>
            <a:chOff x="0" y="0"/>
            <a:chExt cx="1052614" cy="247650"/>
          </a:xfrm>
        </p:grpSpPr>
        <p:sp>
          <p:nvSpPr>
            <p:cNvPr id="204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05" name="주소찾기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주소찾기</a:t>
              </a:r>
            </a:p>
          </p:txBody>
        </p:sp>
      </p:grpSp>
      <p:grpSp>
        <p:nvGrpSpPr>
          <p:cNvPr id="209" name="직사각형 48"/>
          <p:cNvGrpSpPr/>
          <p:nvPr/>
        </p:nvGrpSpPr>
        <p:grpSpPr>
          <a:xfrm>
            <a:off x="2433304" y="2209686"/>
            <a:ext cx="1394539" cy="247651"/>
            <a:chOff x="0" y="0"/>
            <a:chExt cx="1394538" cy="247650"/>
          </a:xfrm>
        </p:grpSpPr>
        <p:sp>
          <p:nvSpPr>
            <p:cNvPr id="20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08" name="아이디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sp>
        <p:nvSpPr>
          <p:cNvPr id="210" name="직사각형 49"/>
          <p:cNvSpPr/>
          <p:nvPr/>
        </p:nvSpPr>
        <p:spPr>
          <a:xfrm>
            <a:off x="4062079" y="2209170"/>
            <a:ext cx="2171701" cy="23963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13" name="직사각형 50"/>
          <p:cNvGrpSpPr/>
          <p:nvPr/>
        </p:nvGrpSpPr>
        <p:grpSpPr>
          <a:xfrm>
            <a:off x="6447990" y="2208833"/>
            <a:ext cx="1052615" cy="247651"/>
            <a:chOff x="0" y="0"/>
            <a:chExt cx="1052614" cy="247650"/>
          </a:xfrm>
        </p:grpSpPr>
        <p:sp>
          <p:nvSpPr>
            <p:cNvPr id="211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12" name="중복확인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중복확인</a:t>
              </a:r>
            </a:p>
          </p:txBody>
        </p:sp>
      </p:grpSp>
      <p:grpSp>
        <p:nvGrpSpPr>
          <p:cNvPr id="216" name="직사각형 51"/>
          <p:cNvGrpSpPr/>
          <p:nvPr/>
        </p:nvGrpSpPr>
        <p:grpSpPr>
          <a:xfrm>
            <a:off x="2433304" y="4472125"/>
            <a:ext cx="1394539" cy="247651"/>
            <a:chOff x="0" y="0"/>
            <a:chExt cx="1394538" cy="247650"/>
          </a:xfrm>
        </p:grpSpPr>
        <p:sp>
          <p:nvSpPr>
            <p:cNvPr id="214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15" name="계좌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계좌번호</a:t>
              </a:r>
            </a:p>
          </p:txBody>
        </p:sp>
      </p:grpSp>
      <p:sp>
        <p:nvSpPr>
          <p:cNvPr id="217" name="직사각형 52"/>
          <p:cNvSpPr/>
          <p:nvPr/>
        </p:nvSpPr>
        <p:spPr>
          <a:xfrm>
            <a:off x="4062079" y="4465808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45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User_w_ys_login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로그인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20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2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하단의 버튼과 이미지아이콘에 모두 링크를 걸어 어디를 눌러도 해당 화면으로 넘어갈 수 있게 설정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버튼 클릭시 SNS로그인 가능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23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24" name="TextBox 4"/>
          <p:cNvSpPr txBox="1"/>
          <p:nvPr/>
        </p:nvSpPr>
        <p:spPr>
          <a:xfrm>
            <a:off x="1139419" y="2567738"/>
            <a:ext cx="13842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로그인</a:t>
            </a:r>
          </a:p>
        </p:txBody>
      </p:sp>
      <p:grpSp>
        <p:nvGrpSpPr>
          <p:cNvPr id="227" name="직사각형 45"/>
          <p:cNvGrpSpPr/>
          <p:nvPr/>
        </p:nvGrpSpPr>
        <p:grpSpPr>
          <a:xfrm>
            <a:off x="1174875" y="3266954"/>
            <a:ext cx="769849" cy="247651"/>
            <a:chOff x="0" y="0"/>
            <a:chExt cx="769848" cy="247650"/>
          </a:xfrm>
        </p:grpSpPr>
        <p:sp>
          <p:nvSpPr>
            <p:cNvPr id="225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26" name="아이디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230" name="직사각형 46"/>
          <p:cNvGrpSpPr/>
          <p:nvPr/>
        </p:nvGrpSpPr>
        <p:grpSpPr>
          <a:xfrm>
            <a:off x="1174875" y="3779470"/>
            <a:ext cx="769849" cy="247651"/>
            <a:chOff x="0" y="0"/>
            <a:chExt cx="769848" cy="247650"/>
          </a:xfrm>
        </p:grpSpPr>
        <p:sp>
          <p:nvSpPr>
            <p:cNvPr id="228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29" name="비밀번호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sp>
        <p:nvSpPr>
          <p:cNvPr id="231" name="직사각형 47"/>
          <p:cNvSpPr/>
          <p:nvPr/>
        </p:nvSpPr>
        <p:spPr>
          <a:xfrm>
            <a:off x="2184489" y="3266954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232" name="직사각형 48"/>
          <p:cNvSpPr/>
          <p:nvPr/>
        </p:nvSpPr>
        <p:spPr>
          <a:xfrm>
            <a:off x="2184489" y="3779470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235" name="직사각형 49"/>
          <p:cNvGrpSpPr/>
          <p:nvPr/>
        </p:nvGrpSpPr>
        <p:grpSpPr>
          <a:xfrm>
            <a:off x="1982557" y="4313804"/>
            <a:ext cx="769849" cy="247651"/>
            <a:chOff x="0" y="0"/>
            <a:chExt cx="769848" cy="247650"/>
          </a:xfrm>
        </p:grpSpPr>
        <p:sp>
          <p:nvSpPr>
            <p:cNvPr id="233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34" name="로그인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로그인</a:t>
              </a:r>
            </a:p>
          </p:txBody>
        </p:sp>
      </p:grpSp>
      <p:grpSp>
        <p:nvGrpSpPr>
          <p:cNvPr id="238" name="직사각형 50"/>
          <p:cNvGrpSpPr/>
          <p:nvPr/>
        </p:nvGrpSpPr>
        <p:grpSpPr>
          <a:xfrm>
            <a:off x="4557150" y="4146155"/>
            <a:ext cx="769849" cy="247651"/>
            <a:chOff x="0" y="0"/>
            <a:chExt cx="769848" cy="247650"/>
          </a:xfrm>
        </p:grpSpPr>
        <p:sp>
          <p:nvSpPr>
            <p:cNvPr id="236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37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239" name="직사각형 7"/>
          <p:cNvSpPr/>
          <p:nvPr/>
        </p:nvSpPr>
        <p:spPr>
          <a:xfrm>
            <a:off x="552261" y="1997382"/>
            <a:ext cx="7327177" cy="351274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240" name="직선 연결선 10"/>
          <p:cNvSpPr/>
          <p:nvPr/>
        </p:nvSpPr>
        <p:spPr>
          <a:xfrm flipH="1">
            <a:off x="4182700" y="1997382"/>
            <a:ext cx="33149" cy="351274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43" name="직사각형 53"/>
          <p:cNvGrpSpPr/>
          <p:nvPr/>
        </p:nvGrpSpPr>
        <p:grpSpPr>
          <a:xfrm>
            <a:off x="5530077" y="4146155"/>
            <a:ext cx="852625" cy="247651"/>
            <a:chOff x="0" y="0"/>
            <a:chExt cx="852624" cy="247650"/>
          </a:xfrm>
        </p:grpSpPr>
        <p:sp>
          <p:nvSpPr>
            <p:cNvPr id="241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42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246" name="직사각형 54"/>
          <p:cNvGrpSpPr/>
          <p:nvPr/>
        </p:nvGrpSpPr>
        <p:grpSpPr>
          <a:xfrm>
            <a:off x="6585777" y="4146155"/>
            <a:ext cx="991980" cy="247651"/>
            <a:chOff x="0" y="0"/>
            <a:chExt cx="991978" cy="247650"/>
          </a:xfrm>
        </p:grpSpPr>
        <p:sp>
          <p:nvSpPr>
            <p:cNvPr id="244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45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247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2346" y="3107705"/>
            <a:ext cx="819151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779" y="3084146"/>
            <a:ext cx="1028701" cy="94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694" y="3112721"/>
            <a:ext cx="895351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2" name="직사각형 23"/>
          <p:cNvGrpSpPr/>
          <p:nvPr/>
        </p:nvGrpSpPr>
        <p:grpSpPr>
          <a:xfrm>
            <a:off x="4421349" y="2867783"/>
            <a:ext cx="271605" cy="370841"/>
            <a:chOff x="0" y="0"/>
            <a:chExt cx="271603" cy="370840"/>
          </a:xfrm>
        </p:grpSpPr>
        <p:sp>
          <p:nvSpPr>
            <p:cNvPr id="250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1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pic>
        <p:nvPicPr>
          <p:cNvPr id="253" name="그림 24" descr="그림 2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04641" y="4700797"/>
            <a:ext cx="2080493" cy="3665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6" name="직사각형 25"/>
          <p:cNvGrpSpPr/>
          <p:nvPr/>
        </p:nvGrpSpPr>
        <p:grpSpPr>
          <a:xfrm>
            <a:off x="1068839" y="4544725"/>
            <a:ext cx="271605" cy="370841"/>
            <a:chOff x="0" y="0"/>
            <a:chExt cx="271603" cy="370840"/>
          </a:xfrm>
        </p:grpSpPr>
        <p:sp>
          <p:nvSpPr>
            <p:cNvPr id="254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5" name="2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30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User_a_ys_login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로그인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59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60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61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62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63" name="TextBox 4"/>
          <p:cNvSpPr txBox="1"/>
          <p:nvPr/>
        </p:nvSpPr>
        <p:spPr>
          <a:xfrm>
            <a:off x="3022540" y="2522467"/>
            <a:ext cx="13842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로그인</a:t>
            </a:r>
          </a:p>
        </p:txBody>
      </p:sp>
      <p:grpSp>
        <p:nvGrpSpPr>
          <p:cNvPr id="266" name="직사각형 45"/>
          <p:cNvGrpSpPr/>
          <p:nvPr/>
        </p:nvGrpSpPr>
        <p:grpSpPr>
          <a:xfrm>
            <a:off x="3039890" y="3103995"/>
            <a:ext cx="769850" cy="358953"/>
            <a:chOff x="0" y="0"/>
            <a:chExt cx="769848" cy="358951"/>
          </a:xfrm>
        </p:grpSpPr>
        <p:sp>
          <p:nvSpPr>
            <p:cNvPr id="264" name="직사각형"/>
            <p:cNvSpPr/>
            <p:nvPr/>
          </p:nvSpPr>
          <p:spPr>
            <a:xfrm>
              <a:off x="-1" y="0"/>
              <a:ext cx="769850" cy="3589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65" name="아이디"/>
            <p:cNvSpPr txBox="1"/>
            <p:nvPr/>
          </p:nvSpPr>
          <p:spPr>
            <a:xfrm>
              <a:off x="45719" y="57556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269" name="직사각형 46"/>
          <p:cNvGrpSpPr/>
          <p:nvPr/>
        </p:nvGrpSpPr>
        <p:grpSpPr>
          <a:xfrm>
            <a:off x="3039890" y="3734201"/>
            <a:ext cx="769850" cy="358953"/>
            <a:chOff x="0" y="0"/>
            <a:chExt cx="769848" cy="358951"/>
          </a:xfrm>
        </p:grpSpPr>
        <p:sp>
          <p:nvSpPr>
            <p:cNvPr id="267" name="직사각형"/>
            <p:cNvSpPr/>
            <p:nvPr/>
          </p:nvSpPr>
          <p:spPr>
            <a:xfrm>
              <a:off x="-1" y="0"/>
              <a:ext cx="769850" cy="3589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68" name="비밀번호"/>
            <p:cNvSpPr txBox="1"/>
            <p:nvPr/>
          </p:nvSpPr>
          <p:spPr>
            <a:xfrm>
              <a:off x="45719" y="57556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sp>
        <p:nvSpPr>
          <p:cNvPr id="270" name="직사각형 47"/>
          <p:cNvSpPr/>
          <p:nvPr/>
        </p:nvSpPr>
        <p:spPr>
          <a:xfrm>
            <a:off x="4049505" y="3103995"/>
            <a:ext cx="1362699" cy="35895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271" name="직사각형 48"/>
          <p:cNvSpPr/>
          <p:nvPr/>
        </p:nvSpPr>
        <p:spPr>
          <a:xfrm>
            <a:off x="4049505" y="3734201"/>
            <a:ext cx="1362699" cy="35895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274" name="직사각형 49"/>
          <p:cNvGrpSpPr/>
          <p:nvPr/>
        </p:nvGrpSpPr>
        <p:grpSpPr>
          <a:xfrm>
            <a:off x="3847572" y="4268535"/>
            <a:ext cx="769849" cy="358953"/>
            <a:chOff x="0" y="0"/>
            <a:chExt cx="769848" cy="358951"/>
          </a:xfrm>
        </p:grpSpPr>
        <p:sp>
          <p:nvSpPr>
            <p:cNvPr id="272" name="직사각형"/>
            <p:cNvSpPr/>
            <p:nvPr/>
          </p:nvSpPr>
          <p:spPr>
            <a:xfrm>
              <a:off x="-1" y="0"/>
              <a:ext cx="769850" cy="3589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73" name="로그인"/>
            <p:cNvSpPr txBox="1"/>
            <p:nvPr/>
          </p:nvSpPr>
          <p:spPr>
            <a:xfrm>
              <a:off x="45719" y="57556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로그인</a:t>
              </a:r>
            </a:p>
          </p:txBody>
        </p:sp>
      </p:grpSp>
      <p:grpSp>
        <p:nvGrpSpPr>
          <p:cNvPr id="277" name="직사각형 50"/>
          <p:cNvGrpSpPr/>
          <p:nvPr/>
        </p:nvGrpSpPr>
        <p:grpSpPr>
          <a:xfrm>
            <a:off x="2675478" y="5884421"/>
            <a:ext cx="769849" cy="247651"/>
            <a:chOff x="0" y="0"/>
            <a:chExt cx="769848" cy="247650"/>
          </a:xfrm>
        </p:grpSpPr>
        <p:sp>
          <p:nvSpPr>
            <p:cNvPr id="275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76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278" name="직사각형 7"/>
          <p:cNvSpPr/>
          <p:nvPr/>
        </p:nvSpPr>
        <p:spPr>
          <a:xfrm>
            <a:off x="2571182" y="1372692"/>
            <a:ext cx="3241143" cy="5091482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grpSp>
        <p:nvGrpSpPr>
          <p:cNvPr id="281" name="직사각형 53"/>
          <p:cNvGrpSpPr/>
          <p:nvPr/>
        </p:nvGrpSpPr>
        <p:grpSpPr>
          <a:xfrm>
            <a:off x="3648404" y="5884421"/>
            <a:ext cx="852625" cy="247651"/>
            <a:chOff x="0" y="0"/>
            <a:chExt cx="852624" cy="247650"/>
          </a:xfrm>
        </p:grpSpPr>
        <p:sp>
          <p:nvSpPr>
            <p:cNvPr id="279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80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284" name="직사각형 54"/>
          <p:cNvGrpSpPr/>
          <p:nvPr/>
        </p:nvGrpSpPr>
        <p:grpSpPr>
          <a:xfrm>
            <a:off x="4704105" y="5884421"/>
            <a:ext cx="991980" cy="247651"/>
            <a:chOff x="0" y="0"/>
            <a:chExt cx="991978" cy="247650"/>
          </a:xfrm>
        </p:grpSpPr>
        <p:sp>
          <p:nvSpPr>
            <p:cNvPr id="282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83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285" name="그림 9" descr="그림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1557" y="4769017"/>
            <a:ext cx="3081877" cy="5429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9703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User_w_ys_serachId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아이디찾기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88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89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90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버튼 클릭시 이메일,핸드폰번호</a:t>
                      </a:r>
                    </a:p>
                    <a:p>
                      <a:pPr algn="l">
                        <a:defRPr sz="1500"/>
                      </a:pPr>
                      <a:r>
                        <a:t>중 선택하여 인증 방식 선택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91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92" name="TextBox 4"/>
          <p:cNvSpPr txBox="1"/>
          <p:nvPr/>
        </p:nvSpPr>
        <p:spPr>
          <a:xfrm>
            <a:off x="1139419" y="2567738"/>
            <a:ext cx="1384276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아이디 찾기</a:t>
            </a:r>
          </a:p>
        </p:txBody>
      </p:sp>
      <p:grpSp>
        <p:nvGrpSpPr>
          <p:cNvPr id="295" name="직사각형 45"/>
          <p:cNvGrpSpPr/>
          <p:nvPr/>
        </p:nvGrpSpPr>
        <p:grpSpPr>
          <a:xfrm>
            <a:off x="633744" y="3266954"/>
            <a:ext cx="986645" cy="247651"/>
            <a:chOff x="0" y="0"/>
            <a:chExt cx="986644" cy="247650"/>
          </a:xfrm>
        </p:grpSpPr>
        <p:sp>
          <p:nvSpPr>
            <p:cNvPr id="293" name="직사각형"/>
            <p:cNvSpPr/>
            <p:nvPr/>
          </p:nvSpPr>
          <p:spPr>
            <a:xfrm>
              <a:off x="-1" y="0"/>
              <a:ext cx="98664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94" name="이름"/>
            <p:cNvSpPr txBox="1"/>
            <p:nvPr/>
          </p:nvSpPr>
          <p:spPr>
            <a:xfrm>
              <a:off x="45719" y="1904"/>
              <a:ext cx="8952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grpSp>
        <p:nvGrpSpPr>
          <p:cNvPr id="298" name="직사각형 46"/>
          <p:cNvGrpSpPr/>
          <p:nvPr/>
        </p:nvGrpSpPr>
        <p:grpSpPr>
          <a:xfrm>
            <a:off x="633743" y="3779470"/>
            <a:ext cx="992173" cy="247651"/>
            <a:chOff x="0" y="0"/>
            <a:chExt cx="992171" cy="247650"/>
          </a:xfrm>
        </p:grpSpPr>
        <p:sp>
          <p:nvSpPr>
            <p:cNvPr id="296" name="직사각형"/>
            <p:cNvSpPr/>
            <p:nvPr/>
          </p:nvSpPr>
          <p:spPr>
            <a:xfrm>
              <a:off x="0" y="0"/>
              <a:ext cx="992172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97" name="핸드폰번호"/>
            <p:cNvSpPr txBox="1"/>
            <p:nvPr/>
          </p:nvSpPr>
          <p:spPr>
            <a:xfrm>
              <a:off x="45720" y="1904"/>
              <a:ext cx="90073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299" name="직사각형 47"/>
          <p:cNvSpPr/>
          <p:nvPr/>
        </p:nvSpPr>
        <p:spPr>
          <a:xfrm>
            <a:off x="1717212" y="3266954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00" name="직사각형 48"/>
          <p:cNvSpPr/>
          <p:nvPr/>
        </p:nvSpPr>
        <p:spPr>
          <a:xfrm>
            <a:off x="1713722" y="3779470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303" name="직사각형 49"/>
          <p:cNvGrpSpPr/>
          <p:nvPr/>
        </p:nvGrpSpPr>
        <p:grpSpPr>
          <a:xfrm>
            <a:off x="1982557" y="4774284"/>
            <a:ext cx="885917" cy="247651"/>
            <a:chOff x="0" y="0"/>
            <a:chExt cx="885915" cy="247650"/>
          </a:xfrm>
        </p:grpSpPr>
        <p:sp>
          <p:nvSpPr>
            <p:cNvPr id="301" name="직사각형"/>
            <p:cNvSpPr/>
            <p:nvPr/>
          </p:nvSpPr>
          <p:spPr>
            <a:xfrm>
              <a:off x="0" y="0"/>
              <a:ext cx="88591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02" name="아이디찾기"/>
            <p:cNvSpPr txBox="1"/>
            <p:nvPr/>
          </p:nvSpPr>
          <p:spPr>
            <a:xfrm>
              <a:off x="45720" y="1904"/>
              <a:ext cx="7944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06" name="직사각형 50"/>
          <p:cNvGrpSpPr/>
          <p:nvPr/>
        </p:nvGrpSpPr>
        <p:grpSpPr>
          <a:xfrm>
            <a:off x="4557150" y="4146155"/>
            <a:ext cx="769849" cy="247651"/>
            <a:chOff x="0" y="0"/>
            <a:chExt cx="769848" cy="247650"/>
          </a:xfrm>
        </p:grpSpPr>
        <p:sp>
          <p:nvSpPr>
            <p:cNvPr id="304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05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307" name="직사각형 7"/>
          <p:cNvSpPr/>
          <p:nvPr/>
        </p:nvSpPr>
        <p:spPr>
          <a:xfrm>
            <a:off x="552261" y="1997382"/>
            <a:ext cx="7327177" cy="351274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308" name="직선 연결선 10"/>
          <p:cNvSpPr/>
          <p:nvPr/>
        </p:nvSpPr>
        <p:spPr>
          <a:xfrm flipH="1">
            <a:off x="4182700" y="1997382"/>
            <a:ext cx="33149" cy="351274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11" name="직사각형 53"/>
          <p:cNvGrpSpPr/>
          <p:nvPr/>
        </p:nvGrpSpPr>
        <p:grpSpPr>
          <a:xfrm>
            <a:off x="5530077" y="4146155"/>
            <a:ext cx="852625" cy="247651"/>
            <a:chOff x="0" y="0"/>
            <a:chExt cx="852624" cy="247650"/>
          </a:xfrm>
        </p:grpSpPr>
        <p:sp>
          <p:nvSpPr>
            <p:cNvPr id="309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10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14" name="직사각형 54"/>
          <p:cNvGrpSpPr/>
          <p:nvPr/>
        </p:nvGrpSpPr>
        <p:grpSpPr>
          <a:xfrm>
            <a:off x="6585777" y="4146155"/>
            <a:ext cx="991980" cy="247651"/>
            <a:chOff x="0" y="0"/>
            <a:chExt cx="991978" cy="247650"/>
          </a:xfrm>
        </p:grpSpPr>
        <p:sp>
          <p:nvSpPr>
            <p:cNvPr id="312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13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315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2346" y="3107705"/>
            <a:ext cx="819151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779" y="3084146"/>
            <a:ext cx="1028701" cy="94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694" y="3112721"/>
            <a:ext cx="895351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0" name="직사각형 23"/>
          <p:cNvGrpSpPr/>
          <p:nvPr/>
        </p:nvGrpSpPr>
        <p:grpSpPr>
          <a:xfrm>
            <a:off x="1590195" y="3492866"/>
            <a:ext cx="271605" cy="370841"/>
            <a:chOff x="0" y="0"/>
            <a:chExt cx="271603" cy="370840"/>
          </a:xfrm>
        </p:grpSpPr>
        <p:sp>
          <p:nvSpPr>
            <p:cNvPr id="318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9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323" name="직사각형 21"/>
          <p:cNvGrpSpPr/>
          <p:nvPr/>
        </p:nvGrpSpPr>
        <p:grpSpPr>
          <a:xfrm>
            <a:off x="3079792" y="3779470"/>
            <a:ext cx="1039536" cy="247651"/>
            <a:chOff x="0" y="0"/>
            <a:chExt cx="1039534" cy="247650"/>
          </a:xfrm>
        </p:grpSpPr>
        <p:sp>
          <p:nvSpPr>
            <p:cNvPr id="321" name="직사각형"/>
            <p:cNvSpPr/>
            <p:nvPr/>
          </p:nvSpPr>
          <p:spPr>
            <a:xfrm>
              <a:off x="0" y="0"/>
              <a:ext cx="1039535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22" name="인증번호발송"/>
            <p:cNvSpPr txBox="1"/>
            <p:nvPr/>
          </p:nvSpPr>
          <p:spPr>
            <a:xfrm>
              <a:off x="45720" y="1904"/>
              <a:ext cx="94809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326" name="직사각형 24"/>
          <p:cNvGrpSpPr/>
          <p:nvPr/>
        </p:nvGrpSpPr>
        <p:grpSpPr>
          <a:xfrm>
            <a:off x="633743" y="4177621"/>
            <a:ext cx="992173" cy="396241"/>
            <a:chOff x="0" y="0"/>
            <a:chExt cx="992171" cy="396240"/>
          </a:xfrm>
        </p:grpSpPr>
        <p:sp>
          <p:nvSpPr>
            <p:cNvPr id="324" name="직사각형"/>
            <p:cNvSpPr/>
            <p:nvPr/>
          </p:nvSpPr>
          <p:spPr>
            <a:xfrm>
              <a:off x="0" y="29020"/>
              <a:ext cx="992172" cy="3382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25" name="인증번호…"/>
            <p:cNvSpPr txBox="1"/>
            <p:nvPr/>
          </p:nvSpPr>
          <p:spPr>
            <a:xfrm>
              <a:off x="45719" y="0"/>
              <a:ext cx="900733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인증번호</a:t>
              </a:r>
            </a:p>
            <a:p>
              <a:pPr algn="ctr">
                <a:defRPr sz="1000"/>
              </a:pPr>
              <a:r>
                <a:t>입력</a:t>
              </a:r>
            </a:p>
          </p:txBody>
        </p:sp>
      </p:grpSp>
      <p:sp>
        <p:nvSpPr>
          <p:cNvPr id="327" name="직사각형 25"/>
          <p:cNvSpPr/>
          <p:nvPr/>
        </p:nvSpPr>
        <p:spPr>
          <a:xfrm>
            <a:off x="1713722" y="4242853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28" name="이등변 삼각형 9"/>
          <p:cNvSpPr/>
          <p:nvPr/>
        </p:nvSpPr>
        <p:spPr>
          <a:xfrm rot="10800000">
            <a:off x="1461335" y="3842287"/>
            <a:ext cx="146151" cy="118749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11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0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User_w_ys_serachpass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비밀번호 찾기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31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32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33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34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335" name="TextBox 4"/>
          <p:cNvSpPr txBox="1"/>
          <p:nvPr/>
        </p:nvSpPr>
        <p:spPr>
          <a:xfrm>
            <a:off x="1139419" y="2567738"/>
            <a:ext cx="2028842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비밀번호 찾기</a:t>
            </a:r>
          </a:p>
        </p:txBody>
      </p:sp>
      <p:grpSp>
        <p:nvGrpSpPr>
          <p:cNvPr id="338" name="직사각형 45"/>
          <p:cNvGrpSpPr/>
          <p:nvPr/>
        </p:nvGrpSpPr>
        <p:grpSpPr>
          <a:xfrm>
            <a:off x="633744" y="3429911"/>
            <a:ext cx="986645" cy="247651"/>
            <a:chOff x="0" y="0"/>
            <a:chExt cx="986644" cy="247650"/>
          </a:xfrm>
        </p:grpSpPr>
        <p:sp>
          <p:nvSpPr>
            <p:cNvPr id="336" name="직사각형"/>
            <p:cNvSpPr/>
            <p:nvPr/>
          </p:nvSpPr>
          <p:spPr>
            <a:xfrm>
              <a:off x="-1" y="0"/>
              <a:ext cx="98664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37" name="아이디"/>
            <p:cNvSpPr txBox="1"/>
            <p:nvPr/>
          </p:nvSpPr>
          <p:spPr>
            <a:xfrm>
              <a:off x="45719" y="1904"/>
              <a:ext cx="8952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341" name="직사각형 46"/>
          <p:cNvGrpSpPr/>
          <p:nvPr/>
        </p:nvGrpSpPr>
        <p:grpSpPr>
          <a:xfrm>
            <a:off x="633743" y="3779470"/>
            <a:ext cx="992173" cy="247651"/>
            <a:chOff x="0" y="0"/>
            <a:chExt cx="992171" cy="247650"/>
          </a:xfrm>
        </p:grpSpPr>
        <p:sp>
          <p:nvSpPr>
            <p:cNvPr id="339" name="직사각형"/>
            <p:cNvSpPr/>
            <p:nvPr/>
          </p:nvSpPr>
          <p:spPr>
            <a:xfrm>
              <a:off x="0" y="0"/>
              <a:ext cx="992172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40" name="핸드폰번호"/>
            <p:cNvSpPr txBox="1"/>
            <p:nvPr/>
          </p:nvSpPr>
          <p:spPr>
            <a:xfrm>
              <a:off x="45720" y="1904"/>
              <a:ext cx="90073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342" name="직사각형 47"/>
          <p:cNvSpPr/>
          <p:nvPr/>
        </p:nvSpPr>
        <p:spPr>
          <a:xfrm>
            <a:off x="1717212" y="3429911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43" name="직사각형 48"/>
          <p:cNvSpPr/>
          <p:nvPr/>
        </p:nvSpPr>
        <p:spPr>
          <a:xfrm>
            <a:off x="1713722" y="3779470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346" name="직사각형 49"/>
          <p:cNvGrpSpPr/>
          <p:nvPr/>
        </p:nvGrpSpPr>
        <p:grpSpPr>
          <a:xfrm>
            <a:off x="1982557" y="4774284"/>
            <a:ext cx="977926" cy="247651"/>
            <a:chOff x="0" y="0"/>
            <a:chExt cx="977924" cy="247650"/>
          </a:xfrm>
        </p:grpSpPr>
        <p:sp>
          <p:nvSpPr>
            <p:cNvPr id="344" name="직사각형"/>
            <p:cNvSpPr/>
            <p:nvPr/>
          </p:nvSpPr>
          <p:spPr>
            <a:xfrm>
              <a:off x="0" y="0"/>
              <a:ext cx="977925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45" name="비밀번호찾기"/>
            <p:cNvSpPr txBox="1"/>
            <p:nvPr/>
          </p:nvSpPr>
          <p:spPr>
            <a:xfrm>
              <a:off x="45719" y="1904"/>
              <a:ext cx="886487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grpSp>
        <p:nvGrpSpPr>
          <p:cNvPr id="349" name="직사각형 50"/>
          <p:cNvGrpSpPr/>
          <p:nvPr/>
        </p:nvGrpSpPr>
        <p:grpSpPr>
          <a:xfrm>
            <a:off x="4557150" y="4146155"/>
            <a:ext cx="769849" cy="247651"/>
            <a:chOff x="0" y="0"/>
            <a:chExt cx="769848" cy="247650"/>
          </a:xfrm>
        </p:grpSpPr>
        <p:sp>
          <p:nvSpPr>
            <p:cNvPr id="347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48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350" name="직사각형 7"/>
          <p:cNvSpPr/>
          <p:nvPr/>
        </p:nvSpPr>
        <p:spPr>
          <a:xfrm>
            <a:off x="552261" y="1997382"/>
            <a:ext cx="7327177" cy="351274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351" name="직선 연결선 10"/>
          <p:cNvSpPr/>
          <p:nvPr/>
        </p:nvSpPr>
        <p:spPr>
          <a:xfrm flipH="1">
            <a:off x="4182700" y="1997382"/>
            <a:ext cx="33149" cy="351274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54" name="직사각형 53"/>
          <p:cNvGrpSpPr/>
          <p:nvPr/>
        </p:nvGrpSpPr>
        <p:grpSpPr>
          <a:xfrm>
            <a:off x="5530077" y="4146155"/>
            <a:ext cx="852625" cy="247651"/>
            <a:chOff x="0" y="0"/>
            <a:chExt cx="852624" cy="247650"/>
          </a:xfrm>
        </p:grpSpPr>
        <p:sp>
          <p:nvSpPr>
            <p:cNvPr id="352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53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57" name="직사각형 54"/>
          <p:cNvGrpSpPr/>
          <p:nvPr/>
        </p:nvGrpSpPr>
        <p:grpSpPr>
          <a:xfrm>
            <a:off x="6585777" y="4146155"/>
            <a:ext cx="991980" cy="247651"/>
            <a:chOff x="0" y="0"/>
            <a:chExt cx="991978" cy="247650"/>
          </a:xfrm>
        </p:grpSpPr>
        <p:sp>
          <p:nvSpPr>
            <p:cNvPr id="355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56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358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2346" y="3107705"/>
            <a:ext cx="819151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779" y="3084146"/>
            <a:ext cx="1028701" cy="94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694" y="3112721"/>
            <a:ext cx="895351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3" name="직사각형 21"/>
          <p:cNvGrpSpPr/>
          <p:nvPr/>
        </p:nvGrpSpPr>
        <p:grpSpPr>
          <a:xfrm>
            <a:off x="3079792" y="3779470"/>
            <a:ext cx="1039536" cy="247651"/>
            <a:chOff x="0" y="0"/>
            <a:chExt cx="1039534" cy="247650"/>
          </a:xfrm>
        </p:grpSpPr>
        <p:sp>
          <p:nvSpPr>
            <p:cNvPr id="361" name="직사각형"/>
            <p:cNvSpPr/>
            <p:nvPr/>
          </p:nvSpPr>
          <p:spPr>
            <a:xfrm>
              <a:off x="0" y="0"/>
              <a:ext cx="1039535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62" name="인증번호발송"/>
            <p:cNvSpPr txBox="1"/>
            <p:nvPr/>
          </p:nvSpPr>
          <p:spPr>
            <a:xfrm>
              <a:off x="45720" y="1904"/>
              <a:ext cx="94809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366" name="직사각형 24"/>
          <p:cNvGrpSpPr/>
          <p:nvPr/>
        </p:nvGrpSpPr>
        <p:grpSpPr>
          <a:xfrm>
            <a:off x="785586" y="4177621"/>
            <a:ext cx="840331" cy="396241"/>
            <a:chOff x="0" y="0"/>
            <a:chExt cx="840330" cy="396240"/>
          </a:xfrm>
        </p:grpSpPr>
        <p:sp>
          <p:nvSpPr>
            <p:cNvPr id="364" name="직사각형"/>
            <p:cNvSpPr/>
            <p:nvPr/>
          </p:nvSpPr>
          <p:spPr>
            <a:xfrm>
              <a:off x="0" y="29020"/>
              <a:ext cx="840331" cy="3382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65" name="인증번호…"/>
            <p:cNvSpPr txBox="1"/>
            <p:nvPr/>
          </p:nvSpPr>
          <p:spPr>
            <a:xfrm>
              <a:off x="45719" y="0"/>
              <a:ext cx="748892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인증번호</a:t>
              </a:r>
            </a:p>
            <a:p>
              <a:pPr algn="ctr">
                <a:defRPr sz="1000"/>
              </a:pPr>
              <a:r>
                <a:t>입력</a:t>
              </a:r>
            </a:p>
          </p:txBody>
        </p:sp>
      </p:grpSp>
      <p:sp>
        <p:nvSpPr>
          <p:cNvPr id="367" name="직사각형 25"/>
          <p:cNvSpPr/>
          <p:nvPr/>
        </p:nvSpPr>
        <p:spPr>
          <a:xfrm>
            <a:off x="1713722" y="4242853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68" name="이등변 삼각형 9"/>
          <p:cNvSpPr/>
          <p:nvPr/>
        </p:nvSpPr>
        <p:spPr>
          <a:xfrm rot="10800000">
            <a:off x="1461335" y="3842287"/>
            <a:ext cx="146151" cy="118749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71" name="직사각형 26"/>
          <p:cNvGrpSpPr/>
          <p:nvPr/>
        </p:nvGrpSpPr>
        <p:grpSpPr>
          <a:xfrm>
            <a:off x="633744" y="3084554"/>
            <a:ext cx="986645" cy="247651"/>
            <a:chOff x="0" y="0"/>
            <a:chExt cx="986644" cy="247650"/>
          </a:xfrm>
        </p:grpSpPr>
        <p:sp>
          <p:nvSpPr>
            <p:cNvPr id="369" name="직사각형"/>
            <p:cNvSpPr/>
            <p:nvPr/>
          </p:nvSpPr>
          <p:spPr>
            <a:xfrm>
              <a:off x="-1" y="0"/>
              <a:ext cx="98664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70" name="이름"/>
            <p:cNvSpPr txBox="1"/>
            <p:nvPr/>
          </p:nvSpPr>
          <p:spPr>
            <a:xfrm>
              <a:off x="45719" y="1904"/>
              <a:ext cx="8952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sp>
        <p:nvSpPr>
          <p:cNvPr id="372" name="직사각형 27"/>
          <p:cNvSpPr/>
          <p:nvPr/>
        </p:nvSpPr>
        <p:spPr>
          <a:xfrm>
            <a:off x="1717212" y="3084554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93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4" name="표 5"/>
          <p:cNvGraphicFramePr/>
          <p:nvPr/>
        </p:nvGraphicFramePr>
        <p:xfrm>
          <a:off x="131601" y="115758"/>
          <a:ext cx="3313726" cy="118872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User_a_ys_serachidpass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t>아이디,비밀번호 찾기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75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76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77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78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379" name="직사각형 7"/>
          <p:cNvSpPr/>
          <p:nvPr/>
        </p:nvSpPr>
        <p:spPr>
          <a:xfrm>
            <a:off x="2571182" y="1372692"/>
            <a:ext cx="3241143" cy="5091482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380" name="TextBox 17"/>
          <p:cNvSpPr txBox="1"/>
          <p:nvPr/>
        </p:nvSpPr>
        <p:spPr>
          <a:xfrm>
            <a:off x="3436809" y="1472273"/>
            <a:ext cx="1384276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아이디 찾기</a:t>
            </a:r>
          </a:p>
        </p:txBody>
      </p:sp>
      <p:grpSp>
        <p:nvGrpSpPr>
          <p:cNvPr id="383" name="직사각형 18"/>
          <p:cNvGrpSpPr/>
          <p:nvPr/>
        </p:nvGrpSpPr>
        <p:grpSpPr>
          <a:xfrm>
            <a:off x="2822493" y="2096566"/>
            <a:ext cx="748740" cy="205741"/>
            <a:chOff x="0" y="0"/>
            <a:chExt cx="748738" cy="205740"/>
          </a:xfrm>
        </p:grpSpPr>
        <p:sp>
          <p:nvSpPr>
            <p:cNvPr id="381" name="직사각형"/>
            <p:cNvSpPr/>
            <p:nvPr/>
          </p:nvSpPr>
          <p:spPr>
            <a:xfrm>
              <a:off x="0" y="2499"/>
              <a:ext cx="748739" cy="2007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82" name="이름"/>
            <p:cNvSpPr txBox="1"/>
            <p:nvPr/>
          </p:nvSpPr>
          <p:spPr>
            <a:xfrm>
              <a:off x="45719" y="0"/>
              <a:ext cx="657300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이름</a:t>
              </a:r>
            </a:p>
          </p:txBody>
        </p:sp>
      </p:grpSp>
      <p:grpSp>
        <p:nvGrpSpPr>
          <p:cNvPr id="386" name="직사각형 19"/>
          <p:cNvGrpSpPr/>
          <p:nvPr/>
        </p:nvGrpSpPr>
        <p:grpSpPr>
          <a:xfrm>
            <a:off x="2822493" y="2609082"/>
            <a:ext cx="752936" cy="205741"/>
            <a:chOff x="0" y="0"/>
            <a:chExt cx="752934" cy="205740"/>
          </a:xfrm>
        </p:grpSpPr>
        <p:sp>
          <p:nvSpPr>
            <p:cNvPr id="384" name="직사각형"/>
            <p:cNvSpPr/>
            <p:nvPr/>
          </p:nvSpPr>
          <p:spPr>
            <a:xfrm>
              <a:off x="0" y="2499"/>
              <a:ext cx="752935" cy="2007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85" name="핸드폰번호"/>
            <p:cNvSpPr txBox="1"/>
            <p:nvPr/>
          </p:nvSpPr>
          <p:spPr>
            <a:xfrm>
              <a:off x="45719" y="0"/>
              <a:ext cx="661496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387" name="직사각형 20"/>
          <p:cNvSpPr/>
          <p:nvPr/>
        </p:nvSpPr>
        <p:spPr>
          <a:xfrm>
            <a:off x="3815429" y="2099066"/>
            <a:ext cx="1034116" cy="2007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388" name="직사각형 21"/>
          <p:cNvSpPr/>
          <p:nvPr/>
        </p:nvSpPr>
        <p:spPr>
          <a:xfrm>
            <a:off x="3811940" y="2611582"/>
            <a:ext cx="1034116" cy="2007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grpSp>
        <p:nvGrpSpPr>
          <p:cNvPr id="391" name="직사각형 22"/>
          <p:cNvGrpSpPr/>
          <p:nvPr/>
        </p:nvGrpSpPr>
        <p:grpSpPr>
          <a:xfrm>
            <a:off x="3946356" y="3470142"/>
            <a:ext cx="765282" cy="311600"/>
            <a:chOff x="0" y="0"/>
            <a:chExt cx="765281" cy="311599"/>
          </a:xfrm>
        </p:grpSpPr>
        <p:sp>
          <p:nvSpPr>
            <p:cNvPr id="389" name="직사각형"/>
            <p:cNvSpPr/>
            <p:nvPr/>
          </p:nvSpPr>
          <p:spPr>
            <a:xfrm>
              <a:off x="-1" y="-1"/>
              <a:ext cx="765283" cy="3116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90" name="아이디찾기"/>
            <p:cNvSpPr txBox="1"/>
            <p:nvPr/>
          </p:nvSpPr>
          <p:spPr>
            <a:xfrm>
              <a:off x="45719" y="52929"/>
              <a:ext cx="673843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94" name="직사각형 25"/>
          <p:cNvGrpSpPr/>
          <p:nvPr/>
        </p:nvGrpSpPr>
        <p:grpSpPr>
          <a:xfrm>
            <a:off x="4924514" y="2609082"/>
            <a:ext cx="804798" cy="205741"/>
            <a:chOff x="0" y="0"/>
            <a:chExt cx="804797" cy="205740"/>
          </a:xfrm>
        </p:grpSpPr>
        <p:sp>
          <p:nvSpPr>
            <p:cNvPr id="392" name="직사각형"/>
            <p:cNvSpPr/>
            <p:nvPr/>
          </p:nvSpPr>
          <p:spPr>
            <a:xfrm>
              <a:off x="0" y="2499"/>
              <a:ext cx="804798" cy="2007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93" name="인증번호발송"/>
            <p:cNvSpPr txBox="1"/>
            <p:nvPr/>
          </p:nvSpPr>
          <p:spPr>
            <a:xfrm>
              <a:off x="45719" y="0"/>
              <a:ext cx="713359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397" name="직사각형 26"/>
          <p:cNvGrpSpPr/>
          <p:nvPr/>
        </p:nvGrpSpPr>
        <p:grpSpPr>
          <a:xfrm>
            <a:off x="2822493" y="3015801"/>
            <a:ext cx="752936" cy="320041"/>
            <a:chOff x="0" y="0"/>
            <a:chExt cx="752934" cy="320040"/>
          </a:xfrm>
        </p:grpSpPr>
        <p:sp>
          <p:nvSpPr>
            <p:cNvPr id="395" name="직사각형"/>
            <p:cNvSpPr/>
            <p:nvPr/>
          </p:nvSpPr>
          <p:spPr>
            <a:xfrm>
              <a:off x="0" y="22951"/>
              <a:ext cx="752935" cy="27413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96" name="인증번호…"/>
            <p:cNvSpPr txBox="1"/>
            <p:nvPr/>
          </p:nvSpPr>
          <p:spPr>
            <a:xfrm>
              <a:off x="45719" y="0"/>
              <a:ext cx="661496" cy="320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800"/>
              </a:pPr>
              <a:r>
                <a:t>인증번호</a:t>
              </a:r>
            </a:p>
            <a:p>
              <a:pPr algn="ctr">
                <a:defRPr sz="800"/>
              </a:pPr>
              <a:r>
                <a:t>입력</a:t>
              </a:r>
            </a:p>
          </p:txBody>
        </p:sp>
      </p:grpSp>
      <p:sp>
        <p:nvSpPr>
          <p:cNvPr id="398" name="직사각형 27"/>
          <p:cNvSpPr/>
          <p:nvPr/>
        </p:nvSpPr>
        <p:spPr>
          <a:xfrm>
            <a:off x="3811940" y="3074965"/>
            <a:ext cx="1034116" cy="2007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399" name="TextBox 29"/>
          <p:cNvSpPr txBox="1"/>
          <p:nvPr/>
        </p:nvSpPr>
        <p:spPr>
          <a:xfrm>
            <a:off x="3350989" y="3763317"/>
            <a:ext cx="1555913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비밀번호 찾기</a:t>
            </a:r>
          </a:p>
        </p:txBody>
      </p:sp>
      <p:grpSp>
        <p:nvGrpSpPr>
          <p:cNvPr id="402" name="직사각형 30"/>
          <p:cNvGrpSpPr/>
          <p:nvPr/>
        </p:nvGrpSpPr>
        <p:grpSpPr>
          <a:xfrm>
            <a:off x="2834032" y="4527486"/>
            <a:ext cx="712620" cy="205741"/>
            <a:chOff x="0" y="0"/>
            <a:chExt cx="712619" cy="205740"/>
          </a:xfrm>
        </p:grpSpPr>
        <p:sp>
          <p:nvSpPr>
            <p:cNvPr id="400" name="직사각형"/>
            <p:cNvSpPr/>
            <p:nvPr/>
          </p:nvSpPr>
          <p:spPr>
            <a:xfrm>
              <a:off x="0" y="22942"/>
              <a:ext cx="712620" cy="15985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01" name="아이디"/>
            <p:cNvSpPr txBox="1"/>
            <p:nvPr/>
          </p:nvSpPr>
          <p:spPr>
            <a:xfrm>
              <a:off x="45719" y="0"/>
              <a:ext cx="621181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405" name="직사각형 31"/>
          <p:cNvGrpSpPr/>
          <p:nvPr/>
        </p:nvGrpSpPr>
        <p:grpSpPr>
          <a:xfrm>
            <a:off x="2834032" y="4877045"/>
            <a:ext cx="716613" cy="205741"/>
            <a:chOff x="0" y="0"/>
            <a:chExt cx="716611" cy="205740"/>
          </a:xfrm>
        </p:grpSpPr>
        <p:sp>
          <p:nvSpPr>
            <p:cNvPr id="403" name="직사각형"/>
            <p:cNvSpPr/>
            <p:nvPr/>
          </p:nvSpPr>
          <p:spPr>
            <a:xfrm>
              <a:off x="0" y="22942"/>
              <a:ext cx="716612" cy="15985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04" name="핸드폰번호"/>
            <p:cNvSpPr txBox="1"/>
            <p:nvPr/>
          </p:nvSpPr>
          <p:spPr>
            <a:xfrm>
              <a:off x="45719" y="0"/>
              <a:ext cx="625173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406" name="직사각형 32"/>
          <p:cNvSpPr/>
          <p:nvPr/>
        </p:nvSpPr>
        <p:spPr>
          <a:xfrm>
            <a:off x="3813552" y="4550428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407" name="직사각형 33"/>
          <p:cNvSpPr/>
          <p:nvPr/>
        </p:nvSpPr>
        <p:spPr>
          <a:xfrm>
            <a:off x="3810063" y="4899988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grpSp>
        <p:nvGrpSpPr>
          <p:cNvPr id="410" name="직사각형 34"/>
          <p:cNvGrpSpPr/>
          <p:nvPr/>
        </p:nvGrpSpPr>
        <p:grpSpPr>
          <a:xfrm>
            <a:off x="3874884" y="5880617"/>
            <a:ext cx="851322" cy="324931"/>
            <a:chOff x="0" y="0"/>
            <a:chExt cx="851321" cy="324929"/>
          </a:xfrm>
        </p:grpSpPr>
        <p:sp>
          <p:nvSpPr>
            <p:cNvPr id="408" name="직사각형"/>
            <p:cNvSpPr/>
            <p:nvPr/>
          </p:nvSpPr>
          <p:spPr>
            <a:xfrm>
              <a:off x="-1" y="0"/>
              <a:ext cx="851323" cy="3249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09" name="비밀번호찾기"/>
            <p:cNvSpPr txBox="1"/>
            <p:nvPr/>
          </p:nvSpPr>
          <p:spPr>
            <a:xfrm>
              <a:off x="45719" y="59595"/>
              <a:ext cx="759883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비밀번호찾기</a:t>
              </a:r>
            </a:p>
          </p:txBody>
        </p:sp>
      </p:grpSp>
      <p:grpSp>
        <p:nvGrpSpPr>
          <p:cNvPr id="413" name="직사각형 36"/>
          <p:cNvGrpSpPr/>
          <p:nvPr/>
        </p:nvGrpSpPr>
        <p:grpSpPr>
          <a:xfrm>
            <a:off x="4924514" y="4895645"/>
            <a:ext cx="804798" cy="205741"/>
            <a:chOff x="0" y="0"/>
            <a:chExt cx="804797" cy="205740"/>
          </a:xfrm>
        </p:grpSpPr>
        <p:sp>
          <p:nvSpPr>
            <p:cNvPr id="411" name="직사각형"/>
            <p:cNvSpPr/>
            <p:nvPr/>
          </p:nvSpPr>
          <p:spPr>
            <a:xfrm>
              <a:off x="0" y="17741"/>
              <a:ext cx="804798" cy="17025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12" name="인증번호발송"/>
            <p:cNvSpPr txBox="1"/>
            <p:nvPr/>
          </p:nvSpPr>
          <p:spPr>
            <a:xfrm>
              <a:off x="45719" y="0"/>
              <a:ext cx="713359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416" name="직사각형 37"/>
          <p:cNvGrpSpPr/>
          <p:nvPr/>
        </p:nvGrpSpPr>
        <p:grpSpPr>
          <a:xfrm>
            <a:off x="2834032" y="5276290"/>
            <a:ext cx="758784" cy="320041"/>
            <a:chOff x="0" y="0"/>
            <a:chExt cx="758782" cy="320040"/>
          </a:xfrm>
        </p:grpSpPr>
        <p:sp>
          <p:nvSpPr>
            <p:cNvPr id="414" name="직사각형"/>
            <p:cNvSpPr/>
            <p:nvPr/>
          </p:nvSpPr>
          <p:spPr>
            <a:xfrm>
              <a:off x="0" y="50868"/>
              <a:ext cx="758783" cy="21830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15" name="인증번호…"/>
            <p:cNvSpPr txBox="1"/>
            <p:nvPr/>
          </p:nvSpPr>
          <p:spPr>
            <a:xfrm>
              <a:off x="45719" y="0"/>
              <a:ext cx="667344" cy="320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800"/>
              </a:pPr>
              <a:r>
                <a:t>인증번호</a:t>
              </a:r>
            </a:p>
            <a:p>
              <a:pPr algn="ctr">
                <a:defRPr sz="800"/>
              </a:pPr>
              <a:r>
                <a:t>입력</a:t>
              </a:r>
            </a:p>
          </p:txBody>
        </p:sp>
      </p:grpSp>
      <p:sp>
        <p:nvSpPr>
          <p:cNvPr id="417" name="직사각형 38"/>
          <p:cNvSpPr/>
          <p:nvPr/>
        </p:nvSpPr>
        <p:spPr>
          <a:xfrm>
            <a:off x="3810063" y="5363371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418" name="이등변 삼각형 40"/>
          <p:cNvSpPr/>
          <p:nvPr/>
        </p:nvSpPr>
        <p:spPr>
          <a:xfrm rot="10800000">
            <a:off x="3457367" y="4948182"/>
            <a:ext cx="105560" cy="76651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 sz="8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21" name="직사각형 41"/>
          <p:cNvGrpSpPr/>
          <p:nvPr/>
        </p:nvGrpSpPr>
        <p:grpSpPr>
          <a:xfrm>
            <a:off x="2834032" y="4182129"/>
            <a:ext cx="712620" cy="205741"/>
            <a:chOff x="0" y="0"/>
            <a:chExt cx="712619" cy="205740"/>
          </a:xfrm>
        </p:grpSpPr>
        <p:sp>
          <p:nvSpPr>
            <p:cNvPr id="419" name="직사각형"/>
            <p:cNvSpPr/>
            <p:nvPr/>
          </p:nvSpPr>
          <p:spPr>
            <a:xfrm>
              <a:off x="0" y="22942"/>
              <a:ext cx="712620" cy="15985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20" name="이름"/>
            <p:cNvSpPr txBox="1"/>
            <p:nvPr/>
          </p:nvSpPr>
          <p:spPr>
            <a:xfrm>
              <a:off x="45719" y="0"/>
              <a:ext cx="621181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이름</a:t>
              </a:r>
            </a:p>
          </p:txBody>
        </p:sp>
      </p:grpSp>
      <p:sp>
        <p:nvSpPr>
          <p:cNvPr id="422" name="직사각형 42"/>
          <p:cNvSpPr/>
          <p:nvPr/>
        </p:nvSpPr>
        <p:spPr>
          <a:xfrm>
            <a:off x="3813552" y="4205072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423" name="이등변 삼각형 43"/>
          <p:cNvSpPr/>
          <p:nvPr/>
        </p:nvSpPr>
        <p:spPr>
          <a:xfrm rot="10800000">
            <a:off x="3456319" y="2666956"/>
            <a:ext cx="105560" cy="76651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 sz="8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55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5" name="표 5"/>
          <p:cNvGraphicFramePr/>
          <p:nvPr>
            <p:extLst/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mypage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마이페이지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26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27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28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해당 버튼 클릭시 페이지 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29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430" name="TextBox 28"/>
          <p:cNvSpPr txBox="1"/>
          <p:nvPr/>
        </p:nvSpPr>
        <p:spPr>
          <a:xfrm>
            <a:off x="3259247" y="1285600"/>
            <a:ext cx="2308636" cy="45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300"/>
            </a:lvl1pPr>
          </a:lstStyle>
          <a:p>
            <a:r>
              <a:t>마이페이지</a:t>
            </a:r>
          </a:p>
        </p:txBody>
      </p:sp>
      <p:grpSp>
        <p:nvGrpSpPr>
          <p:cNvPr id="433" name="직사각형 11"/>
          <p:cNvGrpSpPr/>
          <p:nvPr/>
        </p:nvGrpSpPr>
        <p:grpSpPr>
          <a:xfrm>
            <a:off x="1394233" y="2218098"/>
            <a:ext cx="2824683" cy="1620571"/>
            <a:chOff x="0" y="0"/>
            <a:chExt cx="2824681" cy="1620569"/>
          </a:xfrm>
        </p:grpSpPr>
        <p:sp>
          <p:nvSpPr>
            <p:cNvPr id="431" name="직사각형"/>
            <p:cNvSpPr/>
            <p:nvPr/>
          </p:nvSpPr>
          <p:spPr>
            <a:xfrm>
              <a:off x="-1" y="0"/>
              <a:ext cx="2824683" cy="162057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2" name="개인정보 수정"/>
            <p:cNvSpPr txBox="1"/>
            <p:nvPr/>
          </p:nvSpPr>
          <p:spPr>
            <a:xfrm>
              <a:off x="45719" y="616861"/>
              <a:ext cx="273324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개인정보 수정</a:t>
              </a:r>
            </a:p>
          </p:txBody>
        </p:sp>
      </p:grpSp>
      <p:sp>
        <p:nvSpPr>
          <p:cNvPr id="434" name="직사각형"/>
          <p:cNvSpPr/>
          <p:nvPr/>
        </p:nvSpPr>
        <p:spPr>
          <a:xfrm>
            <a:off x="4564903" y="2218098"/>
            <a:ext cx="2824682" cy="1620571"/>
          </a:xfrm>
          <a:prstGeom prst="rect">
            <a:avLst/>
          </a:prstGeom>
          <a:solidFill>
            <a:srgbClr val="EE9842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5" name="내 펀딩 프로젝트 확인…"/>
          <p:cNvSpPr txBox="1"/>
          <p:nvPr/>
        </p:nvSpPr>
        <p:spPr>
          <a:xfrm>
            <a:off x="4610623" y="2727580"/>
            <a:ext cx="2733242" cy="601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내 펀딩 프로젝트 확인</a:t>
            </a:r>
          </a:p>
          <a:p>
            <a:pPr algn="ctr">
              <a:defRPr sz="1300">
                <a:solidFill>
                  <a:srgbClr val="FFFFFF"/>
                </a:solidFill>
              </a:defRPr>
            </a:pPr>
            <a:r>
              <a:t>(내가 참여한 펀딩, 관심 펀딩)</a:t>
            </a:r>
          </a:p>
        </p:txBody>
      </p:sp>
      <p:grpSp>
        <p:nvGrpSpPr>
          <p:cNvPr id="438" name="직사각형 30"/>
          <p:cNvGrpSpPr/>
          <p:nvPr/>
        </p:nvGrpSpPr>
        <p:grpSpPr>
          <a:xfrm>
            <a:off x="1394233" y="4052749"/>
            <a:ext cx="2824683" cy="1620571"/>
            <a:chOff x="0" y="0"/>
            <a:chExt cx="2824681" cy="1620569"/>
          </a:xfrm>
        </p:grpSpPr>
        <p:sp>
          <p:nvSpPr>
            <p:cNvPr id="436" name="직사각형"/>
            <p:cNvSpPr/>
            <p:nvPr/>
          </p:nvSpPr>
          <p:spPr>
            <a:xfrm>
              <a:off x="-1" y="0"/>
              <a:ext cx="2824683" cy="162057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7" name="예치금 관리"/>
            <p:cNvSpPr txBox="1"/>
            <p:nvPr/>
          </p:nvSpPr>
          <p:spPr>
            <a:xfrm>
              <a:off x="45719" y="616861"/>
              <a:ext cx="273324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예치금 관리</a:t>
              </a:r>
            </a:p>
          </p:txBody>
        </p:sp>
      </p:grpSp>
      <p:grpSp>
        <p:nvGrpSpPr>
          <p:cNvPr id="441" name="직사각형 31"/>
          <p:cNvGrpSpPr/>
          <p:nvPr/>
        </p:nvGrpSpPr>
        <p:grpSpPr>
          <a:xfrm>
            <a:off x="4564903" y="4052749"/>
            <a:ext cx="2824682" cy="1620571"/>
            <a:chOff x="0" y="0"/>
            <a:chExt cx="2824681" cy="1620569"/>
          </a:xfrm>
        </p:grpSpPr>
        <p:sp>
          <p:nvSpPr>
            <p:cNvPr id="439" name="직사각형"/>
            <p:cNvSpPr/>
            <p:nvPr/>
          </p:nvSpPr>
          <p:spPr>
            <a:xfrm>
              <a:off x="-1" y="0"/>
              <a:ext cx="2824683" cy="162057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0" name="제작 프로젝트 관리"/>
            <p:cNvSpPr txBox="1"/>
            <p:nvPr/>
          </p:nvSpPr>
          <p:spPr>
            <a:xfrm>
              <a:off x="45719" y="616861"/>
              <a:ext cx="273324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제작 프로젝트 관리</a:t>
              </a:r>
            </a:p>
          </p:txBody>
        </p:sp>
      </p:grpSp>
      <p:grpSp>
        <p:nvGrpSpPr>
          <p:cNvPr id="444" name="직사각형 32"/>
          <p:cNvGrpSpPr/>
          <p:nvPr/>
        </p:nvGrpSpPr>
        <p:grpSpPr>
          <a:xfrm>
            <a:off x="1258432" y="2107685"/>
            <a:ext cx="271604" cy="370841"/>
            <a:chOff x="0" y="0"/>
            <a:chExt cx="271603" cy="370840"/>
          </a:xfrm>
        </p:grpSpPr>
        <p:sp>
          <p:nvSpPr>
            <p:cNvPr id="442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3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50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6" name="표 5"/>
          <p:cNvGraphicFramePr/>
          <p:nvPr>
            <p:extLst/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User_a_ys_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mypage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마이페이지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47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4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4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해당 메뉴 클릭 시 하단의 출력화면에    웹페이지와 동일한 내용의 모바일 화면이 출력됨.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50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451" name="직사각형 7"/>
          <p:cNvSpPr/>
          <p:nvPr/>
        </p:nvSpPr>
        <p:spPr>
          <a:xfrm>
            <a:off x="2571182" y="1372692"/>
            <a:ext cx="3241143" cy="5091483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452" name="TextBox 28"/>
          <p:cNvSpPr txBox="1"/>
          <p:nvPr/>
        </p:nvSpPr>
        <p:spPr>
          <a:xfrm>
            <a:off x="3037436" y="1380572"/>
            <a:ext cx="2308635" cy="45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300"/>
            </a:lvl1pPr>
          </a:lstStyle>
          <a:p>
            <a:r>
              <a:t>마이페이지</a:t>
            </a:r>
          </a:p>
        </p:txBody>
      </p:sp>
      <p:graphicFrame>
        <p:nvGraphicFramePr>
          <p:cNvPr id="453" name="표"/>
          <p:cNvGraphicFramePr/>
          <p:nvPr/>
        </p:nvGraphicFramePr>
        <p:xfrm>
          <a:off x="2777656" y="2159247"/>
          <a:ext cx="2828192" cy="466090"/>
        </p:xfrm>
        <a:graphic>
          <a:graphicData uri="http://schemas.openxmlformats.org/drawingml/2006/table">
            <a:tbl>
              <a:tblPr bandRow="1"/>
              <a:tblGrid>
                <a:gridCol w="707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70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70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70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6609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개인정보
수정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예치금관리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펀딩 
프로젝트
확인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제작
프로젝트
관리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4" name="출력화면"/>
          <p:cNvSpPr/>
          <p:nvPr/>
        </p:nvSpPr>
        <p:spPr>
          <a:xfrm>
            <a:off x="2789919" y="2961736"/>
            <a:ext cx="2828195" cy="333828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출력화면</a:t>
            </a:r>
          </a:p>
        </p:txBody>
      </p:sp>
      <p:grpSp>
        <p:nvGrpSpPr>
          <p:cNvPr id="457" name="직사각형 23"/>
          <p:cNvGrpSpPr/>
          <p:nvPr/>
        </p:nvGrpSpPr>
        <p:grpSpPr>
          <a:xfrm>
            <a:off x="2628757" y="1894323"/>
            <a:ext cx="271605" cy="370841"/>
            <a:chOff x="0" y="0"/>
            <a:chExt cx="271603" cy="370840"/>
          </a:xfrm>
        </p:grpSpPr>
        <p:sp>
          <p:nvSpPr>
            <p:cNvPr id="455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6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42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9" name="표 5"/>
          <p:cNvGraphicFramePr/>
          <p:nvPr>
            <p:extLst/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private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개인정보 수정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60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6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62" name="표 13"/>
          <p:cNvGraphicFramePr/>
          <p:nvPr/>
        </p:nvGraphicFramePr>
        <p:xfrm>
          <a:off x="8509686" y="1289960"/>
          <a:ext cx="3491813" cy="5407837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회색으로 표시된 부분은</a:t>
                      </a:r>
                    </a:p>
                    <a:p>
                      <a:pPr algn="l">
                        <a:defRPr sz="1500"/>
                      </a:pPr>
                      <a:r>
                        <a:t>수정할 수 없는 내용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프로필 사진 등록시 동그란 모양으로 사진이 표시됨.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최초 서포트로 가입한 회원이 펀딩 진행을 희망할 시 버튼 클릭하여 추가정보 입력, 심사 후 메이커 회원으로 전환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63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464" name="TextBox 1"/>
          <p:cNvSpPr txBox="1"/>
          <p:nvPr/>
        </p:nvSpPr>
        <p:spPr>
          <a:xfrm>
            <a:off x="3328310" y="1283753"/>
            <a:ext cx="1638676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개인정보 수정</a:t>
            </a:r>
          </a:p>
        </p:txBody>
      </p:sp>
      <p:sp>
        <p:nvSpPr>
          <p:cNvPr id="465" name="타원 21"/>
          <p:cNvSpPr/>
          <p:nvPr/>
        </p:nvSpPr>
        <p:spPr>
          <a:xfrm>
            <a:off x="716569" y="2156619"/>
            <a:ext cx="1352551" cy="138112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6" name="TextBox 22"/>
          <p:cNvSpPr txBox="1"/>
          <p:nvPr/>
        </p:nvSpPr>
        <p:spPr>
          <a:xfrm>
            <a:off x="699755" y="3685613"/>
            <a:ext cx="1369365" cy="262258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r>
              <a:t>프로필 사진 수정</a:t>
            </a:r>
          </a:p>
        </p:txBody>
      </p:sp>
      <p:grpSp>
        <p:nvGrpSpPr>
          <p:cNvPr id="469" name="직사각형 23"/>
          <p:cNvGrpSpPr/>
          <p:nvPr/>
        </p:nvGrpSpPr>
        <p:grpSpPr>
          <a:xfrm>
            <a:off x="2631040" y="2157135"/>
            <a:ext cx="1394539" cy="247651"/>
            <a:chOff x="0" y="0"/>
            <a:chExt cx="1394538" cy="247650"/>
          </a:xfrm>
        </p:grpSpPr>
        <p:sp>
          <p:nvSpPr>
            <p:cNvPr id="46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68" name="아이디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sp>
        <p:nvSpPr>
          <p:cNvPr id="470" name="직사각형 24"/>
          <p:cNvSpPr/>
          <p:nvPr/>
        </p:nvSpPr>
        <p:spPr>
          <a:xfrm>
            <a:off x="4259815" y="2156619"/>
            <a:ext cx="2171701" cy="239635"/>
          </a:xfrm>
          <a:prstGeom prst="rect">
            <a:avLst/>
          </a:prstGeom>
          <a:solidFill>
            <a:srgbClr val="BFBFB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73" name="직사각형 25"/>
          <p:cNvGrpSpPr/>
          <p:nvPr/>
        </p:nvGrpSpPr>
        <p:grpSpPr>
          <a:xfrm>
            <a:off x="2631040" y="2518336"/>
            <a:ext cx="1394539" cy="247651"/>
            <a:chOff x="0" y="0"/>
            <a:chExt cx="1394538" cy="247650"/>
          </a:xfrm>
        </p:grpSpPr>
        <p:sp>
          <p:nvSpPr>
            <p:cNvPr id="471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72" name="비밀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sp>
        <p:nvSpPr>
          <p:cNvPr id="474" name="직사각형 26"/>
          <p:cNvSpPr/>
          <p:nvPr/>
        </p:nvSpPr>
        <p:spPr>
          <a:xfrm>
            <a:off x="4259815" y="2522343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77" name="직사각형 2"/>
          <p:cNvGrpSpPr/>
          <p:nvPr/>
        </p:nvGrpSpPr>
        <p:grpSpPr>
          <a:xfrm>
            <a:off x="6536601" y="2473467"/>
            <a:ext cx="1430449" cy="333380"/>
            <a:chOff x="0" y="0"/>
            <a:chExt cx="1430448" cy="333378"/>
          </a:xfrm>
        </p:grpSpPr>
        <p:sp>
          <p:nvSpPr>
            <p:cNvPr id="475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476" name="비밀번호 변경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비밀번호 변경</a:t>
              </a:r>
            </a:p>
          </p:txBody>
        </p:sp>
      </p:grpSp>
      <p:grpSp>
        <p:nvGrpSpPr>
          <p:cNvPr id="480" name="직사각형 28"/>
          <p:cNvGrpSpPr/>
          <p:nvPr/>
        </p:nvGrpSpPr>
        <p:grpSpPr>
          <a:xfrm>
            <a:off x="2631040" y="2888583"/>
            <a:ext cx="1394539" cy="247651"/>
            <a:chOff x="0" y="0"/>
            <a:chExt cx="1394538" cy="247650"/>
          </a:xfrm>
        </p:grpSpPr>
        <p:sp>
          <p:nvSpPr>
            <p:cNvPr id="478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79" name="이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sp>
        <p:nvSpPr>
          <p:cNvPr id="481" name="직사각형 29"/>
          <p:cNvSpPr/>
          <p:nvPr/>
        </p:nvSpPr>
        <p:spPr>
          <a:xfrm>
            <a:off x="4259815" y="2888068"/>
            <a:ext cx="2171701" cy="239635"/>
          </a:xfrm>
          <a:prstGeom prst="rect">
            <a:avLst/>
          </a:prstGeom>
          <a:solidFill>
            <a:srgbClr val="BFBFB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84" name="직사각형 30"/>
          <p:cNvGrpSpPr/>
          <p:nvPr/>
        </p:nvGrpSpPr>
        <p:grpSpPr>
          <a:xfrm>
            <a:off x="2631040" y="3250815"/>
            <a:ext cx="1394539" cy="247651"/>
            <a:chOff x="0" y="0"/>
            <a:chExt cx="1394538" cy="247650"/>
          </a:xfrm>
        </p:grpSpPr>
        <p:sp>
          <p:nvSpPr>
            <p:cNvPr id="482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83" name="전화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전화번호</a:t>
              </a:r>
            </a:p>
          </p:txBody>
        </p:sp>
      </p:grpSp>
      <p:sp>
        <p:nvSpPr>
          <p:cNvPr id="485" name="직사각형 31"/>
          <p:cNvSpPr/>
          <p:nvPr/>
        </p:nvSpPr>
        <p:spPr>
          <a:xfrm>
            <a:off x="4259815" y="3250300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88" name="직사각형 32"/>
          <p:cNvGrpSpPr/>
          <p:nvPr/>
        </p:nvGrpSpPr>
        <p:grpSpPr>
          <a:xfrm>
            <a:off x="2631040" y="3613048"/>
            <a:ext cx="1394539" cy="247651"/>
            <a:chOff x="0" y="0"/>
            <a:chExt cx="1394538" cy="247650"/>
          </a:xfrm>
        </p:grpSpPr>
        <p:sp>
          <p:nvSpPr>
            <p:cNvPr id="48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87" name="주소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주소</a:t>
              </a:r>
            </a:p>
          </p:txBody>
        </p:sp>
      </p:grpSp>
      <p:sp>
        <p:nvSpPr>
          <p:cNvPr id="489" name="직사각형 33"/>
          <p:cNvSpPr/>
          <p:nvPr/>
        </p:nvSpPr>
        <p:spPr>
          <a:xfrm>
            <a:off x="4259815" y="3612531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92" name="직사각형 34"/>
          <p:cNvGrpSpPr/>
          <p:nvPr/>
        </p:nvGrpSpPr>
        <p:grpSpPr>
          <a:xfrm>
            <a:off x="6536601" y="3201423"/>
            <a:ext cx="1430449" cy="333380"/>
            <a:chOff x="0" y="0"/>
            <a:chExt cx="1430448" cy="333378"/>
          </a:xfrm>
        </p:grpSpPr>
        <p:sp>
          <p:nvSpPr>
            <p:cNvPr id="490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491" name="번호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번호 변경하기</a:t>
              </a:r>
            </a:p>
          </p:txBody>
        </p:sp>
      </p:grpSp>
      <p:grpSp>
        <p:nvGrpSpPr>
          <p:cNvPr id="495" name="직사각형 35"/>
          <p:cNvGrpSpPr/>
          <p:nvPr/>
        </p:nvGrpSpPr>
        <p:grpSpPr>
          <a:xfrm>
            <a:off x="6536601" y="3563655"/>
            <a:ext cx="1430449" cy="333380"/>
            <a:chOff x="0" y="0"/>
            <a:chExt cx="1430448" cy="333378"/>
          </a:xfrm>
        </p:grpSpPr>
        <p:sp>
          <p:nvSpPr>
            <p:cNvPr id="493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494" name="주소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주소 변경하기</a:t>
              </a:r>
            </a:p>
          </p:txBody>
        </p:sp>
      </p:grpSp>
      <p:sp>
        <p:nvSpPr>
          <p:cNvPr id="496" name="TextBox 36"/>
          <p:cNvSpPr txBox="1"/>
          <p:nvPr/>
        </p:nvSpPr>
        <p:spPr>
          <a:xfrm>
            <a:off x="699755" y="3994744"/>
            <a:ext cx="1369365" cy="262259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r>
              <a:t>메이커 회원 전환</a:t>
            </a:r>
          </a:p>
        </p:txBody>
      </p:sp>
      <p:grpSp>
        <p:nvGrpSpPr>
          <p:cNvPr id="499" name="직사각형 37"/>
          <p:cNvGrpSpPr/>
          <p:nvPr/>
        </p:nvGrpSpPr>
        <p:grpSpPr>
          <a:xfrm>
            <a:off x="2631040" y="4718973"/>
            <a:ext cx="1394539" cy="252734"/>
            <a:chOff x="0" y="0"/>
            <a:chExt cx="1394538" cy="252732"/>
          </a:xfrm>
        </p:grpSpPr>
        <p:sp>
          <p:nvSpPr>
            <p:cNvPr id="497" name="직사각형"/>
            <p:cNvSpPr/>
            <p:nvPr/>
          </p:nvSpPr>
          <p:spPr>
            <a:xfrm>
              <a:off x="0" y="2541"/>
              <a:ext cx="1394539" cy="247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98" name="관심 카테고리"/>
            <p:cNvSpPr txBox="1"/>
            <p:nvPr/>
          </p:nvSpPr>
          <p:spPr>
            <a:xfrm>
              <a:off x="45719" y="0"/>
              <a:ext cx="1303100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관심 카테고리</a:t>
              </a:r>
            </a:p>
          </p:txBody>
        </p:sp>
      </p:grpSp>
      <p:grpSp>
        <p:nvGrpSpPr>
          <p:cNvPr id="502" name="직사각형 38"/>
          <p:cNvGrpSpPr/>
          <p:nvPr/>
        </p:nvGrpSpPr>
        <p:grpSpPr>
          <a:xfrm>
            <a:off x="4259815" y="4721514"/>
            <a:ext cx="873500" cy="247651"/>
            <a:chOff x="0" y="0"/>
            <a:chExt cx="873499" cy="247650"/>
          </a:xfrm>
        </p:grpSpPr>
        <p:sp>
          <p:nvSpPr>
            <p:cNvPr id="500" name="직사각형"/>
            <p:cNvSpPr/>
            <p:nvPr/>
          </p:nvSpPr>
          <p:spPr>
            <a:xfrm>
              <a:off x="-1" y="0"/>
              <a:ext cx="873501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01" name="IT"/>
            <p:cNvSpPr txBox="1"/>
            <p:nvPr/>
          </p:nvSpPr>
          <p:spPr>
            <a:xfrm>
              <a:off x="45719" y="1904"/>
              <a:ext cx="7820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IT</a:t>
              </a:r>
            </a:p>
          </p:txBody>
        </p:sp>
      </p:grpSp>
      <p:grpSp>
        <p:nvGrpSpPr>
          <p:cNvPr id="505" name="직사각형 40"/>
          <p:cNvGrpSpPr/>
          <p:nvPr/>
        </p:nvGrpSpPr>
        <p:grpSpPr>
          <a:xfrm>
            <a:off x="5311883" y="4721514"/>
            <a:ext cx="873500" cy="247651"/>
            <a:chOff x="0" y="0"/>
            <a:chExt cx="873499" cy="247650"/>
          </a:xfrm>
        </p:grpSpPr>
        <p:sp>
          <p:nvSpPr>
            <p:cNvPr id="503" name="직사각형"/>
            <p:cNvSpPr/>
            <p:nvPr/>
          </p:nvSpPr>
          <p:spPr>
            <a:xfrm>
              <a:off x="-1" y="0"/>
              <a:ext cx="873501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04" name="가전제품"/>
            <p:cNvSpPr txBox="1"/>
            <p:nvPr/>
          </p:nvSpPr>
          <p:spPr>
            <a:xfrm>
              <a:off x="45719" y="1904"/>
              <a:ext cx="7820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가전제품</a:t>
              </a:r>
            </a:p>
          </p:txBody>
        </p:sp>
      </p:grpSp>
      <p:grpSp>
        <p:nvGrpSpPr>
          <p:cNvPr id="508" name="직사각형 41"/>
          <p:cNvGrpSpPr/>
          <p:nvPr/>
        </p:nvGrpSpPr>
        <p:grpSpPr>
          <a:xfrm>
            <a:off x="6363951" y="4721514"/>
            <a:ext cx="873500" cy="247651"/>
            <a:chOff x="0" y="0"/>
            <a:chExt cx="873499" cy="247650"/>
          </a:xfrm>
        </p:grpSpPr>
        <p:sp>
          <p:nvSpPr>
            <p:cNvPr id="506" name="직사각형"/>
            <p:cNvSpPr/>
            <p:nvPr/>
          </p:nvSpPr>
          <p:spPr>
            <a:xfrm>
              <a:off x="-1" y="0"/>
              <a:ext cx="873501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07" name="환경"/>
            <p:cNvSpPr txBox="1"/>
            <p:nvPr/>
          </p:nvSpPr>
          <p:spPr>
            <a:xfrm>
              <a:off x="45719" y="1904"/>
              <a:ext cx="7820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환경</a:t>
              </a:r>
            </a:p>
          </p:txBody>
        </p:sp>
      </p:grpSp>
      <p:grpSp>
        <p:nvGrpSpPr>
          <p:cNvPr id="511" name="직사각형 42"/>
          <p:cNvGrpSpPr/>
          <p:nvPr/>
        </p:nvGrpSpPr>
        <p:grpSpPr>
          <a:xfrm>
            <a:off x="2631040" y="3975279"/>
            <a:ext cx="1394539" cy="247651"/>
            <a:chOff x="0" y="0"/>
            <a:chExt cx="1394538" cy="247650"/>
          </a:xfrm>
        </p:grpSpPr>
        <p:sp>
          <p:nvSpPr>
            <p:cNvPr id="509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10" name="이메일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이메일</a:t>
              </a:r>
            </a:p>
          </p:txBody>
        </p:sp>
      </p:grpSp>
      <p:sp>
        <p:nvSpPr>
          <p:cNvPr id="512" name="직사각형 43"/>
          <p:cNvSpPr/>
          <p:nvPr/>
        </p:nvSpPr>
        <p:spPr>
          <a:xfrm>
            <a:off x="4259815" y="3974763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15" name="직사각형 44"/>
          <p:cNvGrpSpPr/>
          <p:nvPr/>
        </p:nvGrpSpPr>
        <p:grpSpPr>
          <a:xfrm>
            <a:off x="6536601" y="3925887"/>
            <a:ext cx="1430449" cy="333380"/>
            <a:chOff x="0" y="0"/>
            <a:chExt cx="1430448" cy="333378"/>
          </a:xfrm>
        </p:grpSpPr>
        <p:sp>
          <p:nvSpPr>
            <p:cNvPr id="513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514" name="메일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메일 변경하기</a:t>
              </a:r>
            </a:p>
          </p:txBody>
        </p:sp>
      </p:grpSp>
      <p:grpSp>
        <p:nvGrpSpPr>
          <p:cNvPr id="518" name="직사각형 51"/>
          <p:cNvGrpSpPr/>
          <p:nvPr/>
        </p:nvGrpSpPr>
        <p:grpSpPr>
          <a:xfrm>
            <a:off x="2631040" y="4329495"/>
            <a:ext cx="1394539" cy="247651"/>
            <a:chOff x="0" y="0"/>
            <a:chExt cx="1394538" cy="247650"/>
          </a:xfrm>
        </p:grpSpPr>
        <p:sp>
          <p:nvSpPr>
            <p:cNvPr id="51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17" name="계좌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계좌번호</a:t>
              </a:r>
            </a:p>
          </p:txBody>
        </p:sp>
      </p:grpSp>
      <p:sp>
        <p:nvSpPr>
          <p:cNvPr id="519" name="직사각형 52"/>
          <p:cNvSpPr/>
          <p:nvPr/>
        </p:nvSpPr>
        <p:spPr>
          <a:xfrm>
            <a:off x="4259815" y="4328979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22" name="직사각형 57"/>
          <p:cNvGrpSpPr/>
          <p:nvPr/>
        </p:nvGrpSpPr>
        <p:grpSpPr>
          <a:xfrm>
            <a:off x="6536601" y="4280103"/>
            <a:ext cx="1430449" cy="333380"/>
            <a:chOff x="0" y="0"/>
            <a:chExt cx="1430448" cy="333378"/>
          </a:xfrm>
        </p:grpSpPr>
        <p:sp>
          <p:nvSpPr>
            <p:cNvPr id="520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521" name="계좌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계좌 변경하기</a:t>
              </a:r>
            </a:p>
          </p:txBody>
        </p:sp>
      </p:grpSp>
      <p:grpSp>
        <p:nvGrpSpPr>
          <p:cNvPr id="525" name="직사각형 58"/>
          <p:cNvGrpSpPr/>
          <p:nvPr/>
        </p:nvGrpSpPr>
        <p:grpSpPr>
          <a:xfrm>
            <a:off x="3572448" y="5500287"/>
            <a:ext cx="1394540" cy="482789"/>
            <a:chOff x="0" y="0"/>
            <a:chExt cx="1394538" cy="482788"/>
          </a:xfrm>
        </p:grpSpPr>
        <p:sp>
          <p:nvSpPr>
            <p:cNvPr id="523" name="직사각형"/>
            <p:cNvSpPr/>
            <p:nvPr/>
          </p:nvSpPr>
          <p:spPr>
            <a:xfrm>
              <a:off x="-1" y="-1"/>
              <a:ext cx="1394540" cy="48279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24" name="회원정보 수정 완료"/>
            <p:cNvSpPr txBox="1"/>
            <p:nvPr/>
          </p:nvSpPr>
          <p:spPr>
            <a:xfrm>
              <a:off x="45719" y="115027"/>
              <a:ext cx="1303100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회원정보 수정 완료</a:t>
              </a:r>
            </a:p>
          </p:txBody>
        </p:sp>
      </p:grpSp>
      <p:grpSp>
        <p:nvGrpSpPr>
          <p:cNvPr id="528" name="직사각형 3"/>
          <p:cNvGrpSpPr/>
          <p:nvPr/>
        </p:nvGrpSpPr>
        <p:grpSpPr>
          <a:xfrm>
            <a:off x="6363951" y="1860626"/>
            <a:ext cx="271605" cy="370841"/>
            <a:chOff x="0" y="0"/>
            <a:chExt cx="271603" cy="370840"/>
          </a:xfrm>
        </p:grpSpPr>
        <p:sp>
          <p:nvSpPr>
            <p:cNvPr id="526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7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531" name="직사각형 59"/>
          <p:cNvGrpSpPr/>
          <p:nvPr/>
        </p:nvGrpSpPr>
        <p:grpSpPr>
          <a:xfrm>
            <a:off x="1797515" y="2056925"/>
            <a:ext cx="271605" cy="370841"/>
            <a:chOff x="0" y="0"/>
            <a:chExt cx="271603" cy="370840"/>
          </a:xfrm>
        </p:grpSpPr>
        <p:sp>
          <p:nvSpPr>
            <p:cNvPr id="529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0" name="2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534" name="직사각형 60"/>
          <p:cNvGrpSpPr/>
          <p:nvPr/>
        </p:nvGrpSpPr>
        <p:grpSpPr>
          <a:xfrm>
            <a:off x="2013448" y="4139551"/>
            <a:ext cx="271605" cy="370841"/>
            <a:chOff x="0" y="0"/>
            <a:chExt cx="271603" cy="370840"/>
          </a:xfrm>
        </p:grpSpPr>
        <p:sp>
          <p:nvSpPr>
            <p:cNvPr id="532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3" name="3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992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48" y="0"/>
            <a:ext cx="12187410" cy="6858000"/>
          </a:xfrm>
          <a:prstGeom prst="rect">
            <a:avLst/>
          </a:prstGeom>
        </p:spPr>
      </p:pic>
      <p:grpSp>
        <p:nvGrpSpPr>
          <p:cNvPr id="78" name="그룹 77"/>
          <p:cNvGrpSpPr/>
          <p:nvPr/>
        </p:nvGrpSpPr>
        <p:grpSpPr>
          <a:xfrm>
            <a:off x="739728" y="1293495"/>
            <a:ext cx="11449977" cy="5374005"/>
            <a:chOff x="739728" y="1293495"/>
            <a:chExt cx="11449977" cy="5374005"/>
          </a:xfrm>
        </p:grpSpPr>
        <p:cxnSp>
          <p:nvCxnSpPr>
            <p:cNvPr id="68" name="직선 화살표 연결선 67"/>
            <p:cNvCxnSpPr>
              <a:stCxn id="48" idx="3"/>
              <a:endCxn id="66" idx="1"/>
            </p:cNvCxnSpPr>
            <p:nvPr/>
          </p:nvCxnSpPr>
          <p:spPr>
            <a:xfrm>
              <a:off x="937091" y="1729698"/>
              <a:ext cx="1165482" cy="513348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그룹 16"/>
            <p:cNvGrpSpPr/>
            <p:nvPr/>
          </p:nvGrpSpPr>
          <p:grpSpPr>
            <a:xfrm>
              <a:off x="739728" y="1293495"/>
              <a:ext cx="11449977" cy="5374005"/>
              <a:chOff x="739728" y="1293495"/>
              <a:chExt cx="11449977" cy="5374005"/>
            </a:xfrm>
          </p:grpSpPr>
          <p:pic>
            <p:nvPicPr>
              <p:cNvPr id="25" name="Google Shape;60;p1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1167713" y="2468731"/>
                <a:ext cx="708000" cy="119688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" name="Google Shape;63;p13"/>
              <p:cNvSpPr/>
              <p:nvPr/>
            </p:nvSpPr>
            <p:spPr>
              <a:xfrm>
                <a:off x="2102573" y="5319995"/>
                <a:ext cx="2583200" cy="39017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/>
                <a:r>
                  <a:rPr lang="ko" altLang="en-US" sz="1300" dirty="0" smtClean="0"/>
                  <a:t>로그인 </a:t>
                </a:r>
                <a:r>
                  <a:rPr lang="en-US" altLang="ko" sz="1300" dirty="0" smtClean="0"/>
                  <a:t>/ </a:t>
                </a:r>
                <a:r>
                  <a:rPr lang="ko" altLang="en-US" sz="1300" dirty="0" smtClean="0"/>
                  <a:t>회원가입</a:t>
                </a:r>
                <a:endParaRPr sz="1300" dirty="0"/>
              </a:p>
            </p:txBody>
          </p:sp>
          <p:sp>
            <p:nvSpPr>
              <p:cNvPr id="28" name="Google Shape;65;p13"/>
              <p:cNvSpPr/>
              <p:nvPr/>
            </p:nvSpPr>
            <p:spPr>
              <a:xfrm>
                <a:off x="2102573" y="2986692"/>
                <a:ext cx="2583200" cy="39017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/>
                <a:r>
                  <a:rPr lang="ko-KR" altLang="en-US" sz="1300" dirty="0"/>
                  <a:t>관심 프로젝트 등록</a:t>
                </a:r>
                <a:endParaRPr sz="1300" dirty="0"/>
              </a:p>
            </p:txBody>
          </p:sp>
          <p:sp>
            <p:nvSpPr>
              <p:cNvPr id="32" name="Google Shape;69;p13"/>
              <p:cNvSpPr/>
              <p:nvPr/>
            </p:nvSpPr>
            <p:spPr>
              <a:xfrm>
                <a:off x="2102573" y="3920013"/>
                <a:ext cx="2583200" cy="39017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/>
                <a:r>
                  <a:rPr lang="ko-KR" altLang="en-US" sz="1300" dirty="0" smtClean="0">
                    <a:solidFill>
                      <a:schemeClr val="dk1"/>
                    </a:solidFill>
                  </a:rPr>
                  <a:t>프로젝트 신고</a:t>
                </a:r>
                <a:endParaRPr sz="13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33" name="Google Shape;70;p13"/>
              <p:cNvSpPr/>
              <p:nvPr/>
            </p:nvSpPr>
            <p:spPr>
              <a:xfrm>
                <a:off x="2102573" y="4853335"/>
                <a:ext cx="2583200" cy="39017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/>
                <a:r>
                  <a:rPr lang="ko-KR" altLang="en-US" sz="1300" dirty="0" smtClean="0"/>
                  <a:t>예치금 결제</a:t>
                </a:r>
                <a:endParaRPr sz="1300" dirty="0"/>
              </a:p>
            </p:txBody>
          </p:sp>
          <p:sp>
            <p:nvSpPr>
              <p:cNvPr id="34" name="Google Shape;71;p13"/>
              <p:cNvSpPr txBox="1"/>
              <p:nvPr/>
            </p:nvSpPr>
            <p:spPr>
              <a:xfrm>
                <a:off x="10853705" y="3606014"/>
                <a:ext cx="1336000" cy="2758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897" tIns="121897" rIns="121897" bIns="121897" anchor="t" anchorCtr="0">
                <a:noAutofit/>
              </a:bodyPr>
              <a:lstStyle/>
              <a:p>
                <a:pPr algn="ctr"/>
                <a:r>
                  <a:rPr lang="ko" altLang="en-US" sz="1300" b="1"/>
                  <a:t>관리자</a:t>
                </a:r>
                <a:endParaRPr sz="1300" b="1"/>
              </a:p>
            </p:txBody>
          </p:sp>
          <p:sp>
            <p:nvSpPr>
              <p:cNvPr id="35" name="Google Shape;73;p13"/>
              <p:cNvSpPr/>
              <p:nvPr/>
            </p:nvSpPr>
            <p:spPr>
              <a:xfrm>
                <a:off x="2102573" y="5786659"/>
                <a:ext cx="2583200" cy="39017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/>
                <a:r>
                  <a:rPr lang="ko" altLang="en-US" sz="1300" dirty="0" smtClean="0"/>
                  <a:t>개인정보관리</a:t>
                </a:r>
                <a:endParaRPr sz="1300" dirty="0"/>
              </a:p>
            </p:txBody>
          </p:sp>
          <p:sp>
            <p:nvSpPr>
              <p:cNvPr id="36" name="Google Shape;74;p13"/>
              <p:cNvSpPr/>
              <p:nvPr/>
            </p:nvSpPr>
            <p:spPr>
              <a:xfrm>
                <a:off x="4944467" y="6362363"/>
                <a:ext cx="1336000" cy="305137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/>
                <a:r>
                  <a:rPr lang="ko" altLang="en-US" sz="1300" dirty="0"/>
                  <a:t>실시간 채팅</a:t>
                </a:r>
                <a:endParaRPr sz="1300" dirty="0"/>
              </a:p>
            </p:txBody>
          </p:sp>
          <p:cxnSp>
            <p:nvCxnSpPr>
              <p:cNvPr id="37" name="Google Shape;101;p13"/>
              <p:cNvCxnSpPr>
                <a:stCxn id="25" idx="1"/>
                <a:endCxn id="39" idx="3"/>
              </p:cNvCxnSpPr>
              <p:nvPr/>
            </p:nvCxnSpPr>
            <p:spPr>
              <a:xfrm flipH="1" flipV="1">
                <a:off x="10111979" y="1825295"/>
                <a:ext cx="1055734" cy="124187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8" name="Google Shape;78;p13"/>
              <p:cNvSpPr/>
              <p:nvPr/>
            </p:nvSpPr>
            <p:spPr>
              <a:xfrm>
                <a:off x="2102573" y="4386674"/>
                <a:ext cx="2583200" cy="39017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/>
                <a:r>
                  <a:rPr lang="ko-KR" altLang="en-US" sz="1300" dirty="0"/>
                  <a:t>게시판 확인</a:t>
                </a:r>
                <a:endParaRPr lang="en-US" altLang="ko-KR" sz="1300" dirty="0"/>
              </a:p>
            </p:txBody>
          </p:sp>
          <p:sp>
            <p:nvSpPr>
              <p:cNvPr id="39" name="Google Shape;102;p13"/>
              <p:cNvSpPr/>
              <p:nvPr/>
            </p:nvSpPr>
            <p:spPr>
              <a:xfrm>
                <a:off x="8242379" y="1608909"/>
                <a:ext cx="1869600" cy="432771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/>
                <a:r>
                  <a:rPr lang="ko" altLang="en-US" sz="1300"/>
                  <a:t>메인화면 관리</a:t>
                </a:r>
                <a:endParaRPr sz="1300"/>
              </a:p>
            </p:txBody>
          </p:sp>
          <p:sp>
            <p:nvSpPr>
              <p:cNvPr id="40" name="Google Shape;113;p13"/>
              <p:cNvSpPr/>
              <p:nvPr/>
            </p:nvSpPr>
            <p:spPr>
              <a:xfrm>
                <a:off x="8242379" y="3121106"/>
                <a:ext cx="1869600" cy="432771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/>
                <a:r>
                  <a:rPr lang="ko-KR" altLang="en-US" sz="1300" dirty="0" smtClean="0"/>
                  <a:t>프로젝트 관리</a:t>
                </a:r>
                <a:endParaRPr sz="1300" dirty="0"/>
              </a:p>
            </p:txBody>
          </p:sp>
          <p:sp>
            <p:nvSpPr>
              <p:cNvPr id="41" name="Google Shape;98;p13"/>
              <p:cNvSpPr/>
              <p:nvPr/>
            </p:nvSpPr>
            <p:spPr>
              <a:xfrm>
                <a:off x="8242379" y="2322783"/>
                <a:ext cx="1869600" cy="432771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/>
                <a:r>
                  <a:rPr lang="ko-KR" altLang="en-US" sz="1300" dirty="0" smtClean="0"/>
                  <a:t>결제 관리</a:t>
                </a:r>
                <a:endParaRPr sz="1300" dirty="0"/>
              </a:p>
            </p:txBody>
          </p:sp>
          <p:sp>
            <p:nvSpPr>
              <p:cNvPr id="42" name="Google Shape;114;p13"/>
              <p:cNvSpPr/>
              <p:nvPr/>
            </p:nvSpPr>
            <p:spPr>
              <a:xfrm>
                <a:off x="8242379" y="3877204"/>
                <a:ext cx="1869600" cy="432771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/>
                <a:r>
                  <a:rPr lang="ko-KR" altLang="en-US" sz="1300" dirty="0" smtClean="0"/>
                  <a:t>통계</a:t>
                </a:r>
                <a:endParaRPr sz="1300" dirty="0"/>
              </a:p>
            </p:txBody>
          </p:sp>
          <p:cxnSp>
            <p:nvCxnSpPr>
              <p:cNvPr id="43" name="Google Shape;116;p13"/>
              <p:cNvCxnSpPr>
                <a:stCxn id="25" idx="1"/>
                <a:endCxn id="40" idx="3"/>
              </p:cNvCxnSpPr>
              <p:nvPr/>
            </p:nvCxnSpPr>
            <p:spPr>
              <a:xfrm flipH="1">
                <a:off x="10111979" y="3067172"/>
                <a:ext cx="1055734" cy="27032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4" name="Google Shape;117;p13"/>
              <p:cNvCxnSpPr>
                <a:stCxn id="25" idx="1"/>
                <a:endCxn id="42" idx="3"/>
              </p:cNvCxnSpPr>
              <p:nvPr/>
            </p:nvCxnSpPr>
            <p:spPr>
              <a:xfrm flipH="1">
                <a:off x="10111979" y="3067172"/>
                <a:ext cx="1055734" cy="1026418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5" name="Google Shape;118;p13"/>
              <p:cNvCxnSpPr>
                <a:stCxn id="25" idx="1"/>
                <a:endCxn id="41" idx="3"/>
              </p:cNvCxnSpPr>
              <p:nvPr/>
            </p:nvCxnSpPr>
            <p:spPr>
              <a:xfrm flipH="1" flipV="1">
                <a:off x="10111979" y="2539168"/>
                <a:ext cx="1055734" cy="52800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46" name="Google Shape;123;p13"/>
              <p:cNvSpPr/>
              <p:nvPr/>
            </p:nvSpPr>
            <p:spPr>
              <a:xfrm>
                <a:off x="8242379" y="5277395"/>
                <a:ext cx="1869600" cy="432771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/>
                <a:r>
                  <a:rPr lang="ko-KR" altLang="en-US" sz="1300" dirty="0" smtClean="0"/>
                  <a:t>회원관리</a:t>
                </a:r>
                <a:endParaRPr sz="1300" dirty="0"/>
              </a:p>
            </p:txBody>
          </p:sp>
          <p:cxnSp>
            <p:nvCxnSpPr>
              <p:cNvPr id="47" name="Google Shape;126;p13"/>
              <p:cNvCxnSpPr>
                <a:stCxn id="25" idx="1"/>
                <a:endCxn id="46" idx="3"/>
              </p:cNvCxnSpPr>
              <p:nvPr/>
            </p:nvCxnSpPr>
            <p:spPr>
              <a:xfrm flipH="1">
                <a:off x="10111979" y="3067172"/>
                <a:ext cx="1055734" cy="2426608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1" name="직선 화살표 연결선 50"/>
              <p:cNvCxnSpPr>
                <a:stCxn id="23" idx="3"/>
                <a:endCxn id="28" idx="1"/>
              </p:cNvCxnSpPr>
              <p:nvPr/>
            </p:nvCxnSpPr>
            <p:spPr>
              <a:xfrm flipV="1">
                <a:off x="937091" y="3181777"/>
                <a:ext cx="1165482" cy="80240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/>
              <p:cNvCxnSpPr>
                <a:stCxn id="23" idx="3"/>
                <a:endCxn id="32" idx="1"/>
              </p:cNvCxnSpPr>
              <p:nvPr/>
            </p:nvCxnSpPr>
            <p:spPr>
              <a:xfrm>
                <a:off x="937091" y="3984185"/>
                <a:ext cx="1165482" cy="130913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/>
              <p:cNvCxnSpPr>
                <a:stCxn id="23" idx="3"/>
                <a:endCxn id="38" idx="1"/>
              </p:cNvCxnSpPr>
              <p:nvPr/>
            </p:nvCxnSpPr>
            <p:spPr>
              <a:xfrm>
                <a:off x="937091" y="3984185"/>
                <a:ext cx="1165482" cy="597574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>
                <a:stCxn id="23" idx="3"/>
                <a:endCxn id="33" idx="1"/>
              </p:cNvCxnSpPr>
              <p:nvPr/>
            </p:nvCxnSpPr>
            <p:spPr>
              <a:xfrm>
                <a:off x="937091" y="3984185"/>
                <a:ext cx="1165482" cy="1064235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/>
              <p:cNvCxnSpPr>
                <a:stCxn id="23" idx="3"/>
                <a:endCxn id="26" idx="1"/>
              </p:cNvCxnSpPr>
              <p:nvPr/>
            </p:nvCxnSpPr>
            <p:spPr>
              <a:xfrm>
                <a:off x="937091" y="3984185"/>
                <a:ext cx="1165482" cy="1530896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/>
              <p:cNvCxnSpPr>
                <a:stCxn id="23" idx="3"/>
                <a:endCxn id="35" idx="1"/>
              </p:cNvCxnSpPr>
              <p:nvPr/>
            </p:nvCxnSpPr>
            <p:spPr>
              <a:xfrm>
                <a:off x="937091" y="3984185"/>
                <a:ext cx="1165482" cy="199755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/>
              <p:cNvCxnSpPr>
                <a:stCxn id="69" idx="1"/>
                <a:endCxn id="38" idx="3"/>
              </p:cNvCxnSpPr>
              <p:nvPr/>
            </p:nvCxnSpPr>
            <p:spPr>
              <a:xfrm flipH="1" flipV="1">
                <a:off x="4685773" y="4581759"/>
                <a:ext cx="3556606" cy="184437"/>
              </a:xfrm>
              <a:prstGeom prst="straightConnector1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화살표 연결선 60"/>
              <p:cNvCxnSpPr>
                <a:stCxn id="41" idx="1"/>
                <a:endCxn id="31" idx="3"/>
              </p:cNvCxnSpPr>
              <p:nvPr/>
            </p:nvCxnSpPr>
            <p:spPr>
              <a:xfrm flipH="1" flipV="1">
                <a:off x="4685773" y="1765565"/>
                <a:ext cx="3556606" cy="773603"/>
              </a:xfrm>
              <a:prstGeom prst="straightConnector1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화살표 연결선 61"/>
              <p:cNvCxnSpPr>
                <a:stCxn id="40" idx="1"/>
                <a:endCxn id="27" idx="3"/>
              </p:cNvCxnSpPr>
              <p:nvPr/>
            </p:nvCxnSpPr>
            <p:spPr>
              <a:xfrm flipH="1" flipV="1">
                <a:off x="4685773" y="2715116"/>
                <a:ext cx="3556606" cy="622376"/>
              </a:xfrm>
              <a:prstGeom prst="straightConnector1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/>
              <p:cNvCxnSpPr>
                <a:stCxn id="40" idx="1"/>
                <a:endCxn id="28" idx="3"/>
              </p:cNvCxnSpPr>
              <p:nvPr/>
            </p:nvCxnSpPr>
            <p:spPr>
              <a:xfrm flipH="1" flipV="1">
                <a:off x="4685773" y="3181777"/>
                <a:ext cx="3556606" cy="155715"/>
              </a:xfrm>
              <a:prstGeom prst="straightConnector1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화살표 연결선 63"/>
              <p:cNvCxnSpPr>
                <a:stCxn id="46" idx="1"/>
                <a:endCxn id="26" idx="3"/>
              </p:cNvCxnSpPr>
              <p:nvPr/>
            </p:nvCxnSpPr>
            <p:spPr>
              <a:xfrm flipH="1">
                <a:off x="4685773" y="5493780"/>
                <a:ext cx="3556606" cy="21300"/>
              </a:xfrm>
              <a:prstGeom prst="straightConnector1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화살표 연결선 64"/>
              <p:cNvCxnSpPr>
                <a:stCxn id="46" idx="1"/>
                <a:endCxn id="35" idx="3"/>
              </p:cNvCxnSpPr>
              <p:nvPr/>
            </p:nvCxnSpPr>
            <p:spPr>
              <a:xfrm flipH="1">
                <a:off x="4685773" y="5493780"/>
                <a:ext cx="3556606" cy="487964"/>
              </a:xfrm>
              <a:prstGeom prst="straightConnector1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Google Shape;68;p13"/>
              <p:cNvSpPr/>
              <p:nvPr/>
            </p:nvSpPr>
            <p:spPr>
              <a:xfrm>
                <a:off x="2102573" y="2042551"/>
                <a:ext cx="2583200" cy="40098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r>
                  <a:rPr lang="ko-KR" altLang="en-US" sz="1300" dirty="0" smtClean="0"/>
                  <a:t>프로젝트 의견 교환</a:t>
                </a:r>
                <a:endParaRPr sz="1300" dirty="0"/>
              </a:p>
            </p:txBody>
          </p:sp>
          <p:cxnSp>
            <p:nvCxnSpPr>
              <p:cNvPr id="67" name="직선 화살표 연결선 66"/>
              <p:cNvCxnSpPr>
                <a:stCxn id="23" idx="3"/>
                <a:endCxn id="66" idx="1"/>
              </p:cNvCxnSpPr>
              <p:nvPr/>
            </p:nvCxnSpPr>
            <p:spPr>
              <a:xfrm flipV="1">
                <a:off x="937091" y="2243046"/>
                <a:ext cx="1165482" cy="174113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Google Shape;114;p13"/>
              <p:cNvSpPr/>
              <p:nvPr/>
            </p:nvSpPr>
            <p:spPr>
              <a:xfrm>
                <a:off x="8242379" y="4549811"/>
                <a:ext cx="1869600" cy="432771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/>
                <a:r>
                  <a:rPr lang="ko-KR" altLang="en-US" sz="1300" dirty="0" smtClean="0"/>
                  <a:t>게시판 관리</a:t>
                </a:r>
                <a:endParaRPr sz="1300" dirty="0"/>
              </a:p>
            </p:txBody>
          </p:sp>
          <p:cxnSp>
            <p:nvCxnSpPr>
              <p:cNvPr id="70" name="직선 화살표 연결선 69"/>
              <p:cNvCxnSpPr>
                <a:stCxn id="40" idx="1"/>
                <a:endCxn id="30" idx="3"/>
              </p:cNvCxnSpPr>
              <p:nvPr/>
            </p:nvCxnSpPr>
            <p:spPr>
              <a:xfrm flipH="1" flipV="1">
                <a:off x="4685773" y="1293495"/>
                <a:ext cx="3556606" cy="2043996"/>
              </a:xfrm>
              <a:prstGeom prst="straightConnector1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꺾인 연결선 71"/>
              <p:cNvCxnSpPr>
                <a:stCxn id="49" idx="2"/>
                <a:endCxn id="36" idx="1"/>
              </p:cNvCxnSpPr>
              <p:nvPr/>
            </p:nvCxnSpPr>
            <p:spPr>
              <a:xfrm rot="16200000" flipH="1">
                <a:off x="1934055" y="3504518"/>
                <a:ext cx="1816086" cy="4204739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꺾인 연결선 72"/>
              <p:cNvCxnSpPr>
                <a:stCxn id="34" idx="2"/>
                <a:endCxn id="36" idx="3"/>
              </p:cNvCxnSpPr>
              <p:nvPr/>
            </p:nvCxnSpPr>
            <p:spPr>
              <a:xfrm rot="5400000">
                <a:off x="7584574" y="2577799"/>
                <a:ext cx="2633026" cy="5241238"/>
              </a:xfrm>
              <a:prstGeom prst="bentConnector2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그룹 2"/>
          <p:cNvGrpSpPr/>
          <p:nvPr/>
        </p:nvGrpSpPr>
        <p:grpSpPr>
          <a:xfrm>
            <a:off x="367552" y="1098410"/>
            <a:ext cx="4330921" cy="3600435"/>
            <a:chOff x="367552" y="1098410"/>
            <a:chExt cx="4330921" cy="3600435"/>
          </a:xfrm>
        </p:grpSpPr>
        <p:pic>
          <p:nvPicPr>
            <p:cNvPr id="23" name="Google Shape;5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3091" y="3684964"/>
              <a:ext cx="354000" cy="5984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58;p13"/>
            <p:cNvSpPr txBox="1"/>
            <p:nvPr/>
          </p:nvSpPr>
          <p:spPr>
            <a:xfrm>
              <a:off x="367552" y="1926861"/>
              <a:ext cx="745961" cy="5195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97" tIns="121897" rIns="121897" bIns="121897" anchor="t" anchorCtr="0">
              <a:noAutofit/>
            </a:bodyPr>
            <a:lstStyle/>
            <a:p>
              <a:pPr algn="ctr"/>
              <a:r>
                <a:rPr lang="ko-KR" altLang="en-US" sz="1300" b="1" dirty="0" smtClean="0"/>
                <a:t>메이커</a:t>
              </a:r>
              <a:endParaRPr lang="en-US" altLang="ko" sz="1300" b="1" dirty="0"/>
            </a:p>
            <a:p>
              <a:pPr algn="ctr"/>
              <a:r>
                <a:rPr lang="ko" altLang="en-US" sz="1300" b="1" dirty="0"/>
                <a:t>회원</a:t>
              </a:r>
              <a:endParaRPr sz="1300" b="1" dirty="0"/>
            </a:p>
          </p:txBody>
        </p:sp>
        <p:sp>
          <p:nvSpPr>
            <p:cNvPr id="27" name="Google Shape;64;p13"/>
            <p:cNvSpPr/>
            <p:nvPr/>
          </p:nvSpPr>
          <p:spPr>
            <a:xfrm>
              <a:off x="2102573" y="2520031"/>
              <a:ext cx="2583200" cy="39017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ko-KR" altLang="en-US" sz="1300" dirty="0" smtClean="0"/>
                <a:t>등록된 프로젝트 </a:t>
              </a:r>
              <a:r>
                <a:rPr lang="ko-KR" altLang="en-US" sz="1300" dirty="0"/>
                <a:t>확인</a:t>
              </a:r>
              <a:endParaRPr sz="1300" dirty="0"/>
            </a:p>
          </p:txBody>
        </p:sp>
        <p:sp>
          <p:nvSpPr>
            <p:cNvPr id="29" name="Google Shape;66;p13"/>
            <p:cNvSpPr/>
            <p:nvPr/>
          </p:nvSpPr>
          <p:spPr>
            <a:xfrm>
              <a:off x="2102573" y="3453352"/>
              <a:ext cx="2583200" cy="39017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/>
                <a:t>프로젝트 펀딩</a:t>
              </a:r>
              <a:endParaRPr sz="1300" dirty="0"/>
            </a:p>
          </p:txBody>
        </p:sp>
        <p:sp>
          <p:nvSpPr>
            <p:cNvPr id="30" name="Google Shape;67;p13"/>
            <p:cNvSpPr/>
            <p:nvPr/>
          </p:nvSpPr>
          <p:spPr>
            <a:xfrm>
              <a:off x="2102573" y="1098410"/>
              <a:ext cx="2583200" cy="39017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/>
              <a:r>
                <a:rPr lang="ko-KR" altLang="en-US" sz="1300" dirty="0" smtClean="0"/>
                <a:t>프로젝트 등록</a:t>
              </a:r>
              <a:r>
                <a:rPr lang="en-US" altLang="ko-KR" sz="1300" dirty="0" smtClean="0"/>
                <a:t>(</a:t>
              </a:r>
              <a:r>
                <a:rPr lang="ko-KR" altLang="en-US" sz="1300" dirty="0" smtClean="0"/>
                <a:t>투자</a:t>
              </a:r>
              <a:r>
                <a:rPr lang="en-US" altLang="ko-KR" sz="1300" dirty="0" smtClean="0"/>
                <a:t>, </a:t>
              </a:r>
              <a:r>
                <a:rPr lang="ko-KR" altLang="en-US" sz="1300" dirty="0" err="1" smtClean="0"/>
                <a:t>리워드</a:t>
              </a:r>
              <a:r>
                <a:rPr lang="en-US" altLang="ko-KR" sz="1300" dirty="0" smtClean="0"/>
                <a:t>)</a:t>
              </a:r>
              <a:endParaRPr sz="1300" dirty="0"/>
            </a:p>
          </p:txBody>
        </p:sp>
        <p:sp>
          <p:nvSpPr>
            <p:cNvPr id="31" name="Google Shape;68;p13"/>
            <p:cNvSpPr/>
            <p:nvPr/>
          </p:nvSpPr>
          <p:spPr>
            <a:xfrm>
              <a:off x="2102573" y="1565071"/>
              <a:ext cx="2583200" cy="40098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7" tIns="121897" rIns="121897" bIns="121897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ko-KR" altLang="en-US" sz="1300" dirty="0" smtClean="0"/>
                <a:t>투자 수익 분배</a:t>
              </a:r>
              <a:r>
                <a:rPr lang="en-US" altLang="ko-KR" sz="1300" dirty="0" smtClean="0"/>
                <a:t>, </a:t>
              </a:r>
              <a:r>
                <a:rPr lang="ko-KR" altLang="en-US" sz="1300" dirty="0" err="1" smtClean="0"/>
                <a:t>리워드</a:t>
              </a:r>
              <a:r>
                <a:rPr lang="ko-KR" altLang="en-US" sz="1300" dirty="0" smtClean="0"/>
                <a:t> 제공</a:t>
              </a:r>
              <a:endParaRPr sz="1300" dirty="0"/>
            </a:p>
          </p:txBody>
        </p:sp>
        <p:pic>
          <p:nvPicPr>
            <p:cNvPr id="48" name="Google Shape;5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3091" y="1430477"/>
              <a:ext cx="354000" cy="5984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Google Shape;58;p13"/>
            <p:cNvSpPr txBox="1"/>
            <p:nvPr/>
          </p:nvSpPr>
          <p:spPr>
            <a:xfrm>
              <a:off x="367552" y="4179270"/>
              <a:ext cx="744351" cy="5195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97" tIns="121897" rIns="121897" bIns="121897" anchor="t" anchorCtr="0">
              <a:noAutofit/>
            </a:bodyPr>
            <a:lstStyle/>
            <a:p>
              <a:pPr algn="ctr"/>
              <a:r>
                <a:rPr lang="ko-KR" altLang="en-US" sz="1300" b="1" dirty="0" smtClean="0"/>
                <a:t>서포터</a:t>
              </a:r>
              <a:endParaRPr lang="en-US" altLang="ko" sz="1300" b="1" dirty="0"/>
            </a:p>
            <a:p>
              <a:pPr algn="ctr"/>
              <a:r>
                <a:rPr lang="ko" altLang="en-US" sz="1300" b="1" dirty="0"/>
                <a:t>회원</a:t>
              </a:r>
              <a:endParaRPr sz="1300" b="1" dirty="0"/>
            </a:p>
          </p:txBody>
        </p:sp>
        <p:cxnSp>
          <p:nvCxnSpPr>
            <p:cNvPr id="50" name="직선 화살표 연결선 49"/>
            <p:cNvCxnSpPr>
              <a:stCxn id="23" idx="3"/>
              <a:endCxn id="27" idx="1"/>
            </p:cNvCxnSpPr>
            <p:nvPr/>
          </p:nvCxnSpPr>
          <p:spPr>
            <a:xfrm flipV="1">
              <a:off x="937091" y="2715116"/>
              <a:ext cx="1165482" cy="126906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23" idx="3"/>
              <a:endCxn id="29" idx="1"/>
            </p:cNvCxnSpPr>
            <p:nvPr/>
          </p:nvCxnSpPr>
          <p:spPr>
            <a:xfrm flipV="1">
              <a:off x="937091" y="3648437"/>
              <a:ext cx="1165482" cy="33574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48" idx="3"/>
              <a:endCxn id="30" idx="1"/>
            </p:cNvCxnSpPr>
            <p:nvPr/>
          </p:nvCxnSpPr>
          <p:spPr>
            <a:xfrm flipV="1">
              <a:off x="937091" y="1293495"/>
              <a:ext cx="1165482" cy="436203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>
              <a:stCxn id="48" idx="3"/>
              <a:endCxn id="31" idx="1"/>
            </p:cNvCxnSpPr>
            <p:nvPr/>
          </p:nvCxnSpPr>
          <p:spPr>
            <a:xfrm>
              <a:off x="937091" y="1729698"/>
              <a:ext cx="1165482" cy="35868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29" idx="3"/>
              <a:endCxn id="31" idx="3"/>
            </p:cNvCxnSpPr>
            <p:nvPr/>
          </p:nvCxnSpPr>
          <p:spPr>
            <a:xfrm flipV="1">
              <a:off x="4685773" y="1765565"/>
              <a:ext cx="12700" cy="1882872"/>
            </a:xfrm>
            <a:prstGeom prst="bentConnector3">
              <a:avLst>
                <a:gd name="adj1" fmla="val 4361543"/>
              </a:avLst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>
              <a:stCxn id="31" idx="1"/>
              <a:endCxn id="23" idx="0"/>
            </p:cNvCxnSpPr>
            <p:nvPr/>
          </p:nvCxnSpPr>
          <p:spPr>
            <a:xfrm flipH="1">
              <a:off x="760091" y="1765565"/>
              <a:ext cx="1342482" cy="191939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92745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주요 기능 소개</a:t>
            </a:r>
            <a:endParaRPr lang="ko-KR" altLang="en-US" dirty="0"/>
          </a:p>
        </p:txBody>
      </p:sp>
      <p:grpSp>
        <p:nvGrpSpPr>
          <p:cNvPr id="80" name="그룹 79"/>
          <p:cNvGrpSpPr/>
          <p:nvPr/>
        </p:nvGrpSpPr>
        <p:grpSpPr>
          <a:xfrm>
            <a:off x="4698473" y="1614040"/>
            <a:ext cx="2577831" cy="933400"/>
            <a:chOff x="4326586" y="1315624"/>
            <a:chExt cx="2577831" cy="933400"/>
          </a:xfrm>
        </p:grpSpPr>
        <p:sp>
          <p:nvSpPr>
            <p:cNvPr id="89" name="직사각형 88"/>
            <p:cNvSpPr/>
            <p:nvPr/>
          </p:nvSpPr>
          <p:spPr>
            <a:xfrm>
              <a:off x="5707303" y="1315624"/>
              <a:ext cx="389805" cy="3617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177194" y="1315624"/>
              <a:ext cx="669559" cy="3617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326586" y="1887234"/>
              <a:ext cx="1380717" cy="3617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5790016" y="1887234"/>
              <a:ext cx="1114401" cy="3617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3" name="직선 화살표 연결선 92"/>
            <p:cNvCxnSpPr/>
            <p:nvPr/>
          </p:nvCxnSpPr>
          <p:spPr>
            <a:xfrm flipH="1">
              <a:off x="5320459" y="1660938"/>
              <a:ext cx="313039" cy="2272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90" idx="2"/>
            </p:cNvCxnSpPr>
            <p:nvPr/>
          </p:nvCxnSpPr>
          <p:spPr>
            <a:xfrm flipH="1">
              <a:off x="6481657" y="1677414"/>
              <a:ext cx="30317" cy="2672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686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5.67661E-6 L 0.2043 0.12307 " pathEditMode="relative" ptsTypes="AA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6" name="표 5"/>
          <p:cNvGraphicFramePr/>
          <p:nvPr>
            <p:extLst/>
          </p:nvPr>
        </p:nvGraphicFramePr>
        <p:xfrm>
          <a:off x="131601" y="115758"/>
          <a:ext cx="3313726" cy="112776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projectlist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olidFill>
                            <a:srgbClr val="0070C0"/>
                          </a:solidFill>
                        </a:rPr>
                        <a:t>제작 프로젝트 관리
(리스트)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37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3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3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내가 제작등록한 펀딩프로젝트 목록을 확인할 수 있으며 제목 클릭시 메이커회원 전용 상세페이지로 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40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41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제작 프로젝트 관리</a:t>
            </a:r>
          </a:p>
        </p:txBody>
      </p:sp>
      <p:graphicFrame>
        <p:nvGraphicFramePr>
          <p:cNvPr id="542" name="Google Shape;356;g6d93730c97_0_26"/>
          <p:cNvGraphicFramePr/>
          <p:nvPr/>
        </p:nvGraphicFramePr>
        <p:xfrm>
          <a:off x="592025" y="2207045"/>
          <a:ext cx="7438306" cy="4756340"/>
        </p:xfrm>
        <a:graphic>
          <a:graphicData uri="http://schemas.openxmlformats.org/drawingml/2006/table">
            <a:tbl>
              <a:tblPr/>
              <a:tblGrid>
                <a:gridCol w="4923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94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375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52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773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0632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형태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제목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조회수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펀딩금액(%)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펀딩마감일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투자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[Fun딩 단독] 앰플, 중요한 유해환경 차단제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150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3,589,500(89%)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2020-03-25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리워드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ANKER의 프리미엄 사운드 바. 돌비 애트모스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1025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11,569,000(105%)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2020-02-15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43" name="Google Shape;357;g6d93730c97_0_26"/>
          <p:cNvSpPr/>
          <p:nvPr/>
        </p:nvSpPr>
        <p:spPr>
          <a:xfrm>
            <a:off x="710002" y="2339443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4" name="Google Shape;358;g6d93730c97_0_26"/>
          <p:cNvSpPr/>
          <p:nvPr/>
        </p:nvSpPr>
        <p:spPr>
          <a:xfrm>
            <a:off x="710002" y="2753867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5" name="Google Shape;359;g6d93730c97_0_26"/>
          <p:cNvSpPr/>
          <p:nvPr/>
        </p:nvSpPr>
        <p:spPr>
          <a:xfrm>
            <a:off x="710002" y="3121767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6" name="Google Shape;360;g6d93730c97_0_26"/>
          <p:cNvSpPr/>
          <p:nvPr/>
        </p:nvSpPr>
        <p:spPr>
          <a:xfrm>
            <a:off x="710002" y="348966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7" name="Google Shape;361;g6d93730c97_0_26"/>
          <p:cNvSpPr/>
          <p:nvPr/>
        </p:nvSpPr>
        <p:spPr>
          <a:xfrm>
            <a:off x="710002" y="385756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8" name="Google Shape;362;g6d93730c97_0_26"/>
          <p:cNvSpPr/>
          <p:nvPr/>
        </p:nvSpPr>
        <p:spPr>
          <a:xfrm>
            <a:off x="710002" y="422546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9" name="Google Shape;363;g6d93730c97_0_26"/>
          <p:cNvSpPr/>
          <p:nvPr/>
        </p:nvSpPr>
        <p:spPr>
          <a:xfrm>
            <a:off x="710002" y="4639895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0" name="Google Shape;364;g6d93730c97_0_26"/>
          <p:cNvSpPr/>
          <p:nvPr/>
        </p:nvSpPr>
        <p:spPr>
          <a:xfrm>
            <a:off x="710002" y="5004996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1" name="Google Shape;365;g6d93730c97_0_26"/>
          <p:cNvSpPr/>
          <p:nvPr/>
        </p:nvSpPr>
        <p:spPr>
          <a:xfrm>
            <a:off x="710002" y="5422220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2" name="Google Shape;366;g6d93730c97_0_26"/>
          <p:cNvSpPr/>
          <p:nvPr/>
        </p:nvSpPr>
        <p:spPr>
          <a:xfrm>
            <a:off x="710002" y="5784520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3" name="Google Shape;367;g6d93730c97_0_26"/>
          <p:cNvSpPr/>
          <p:nvPr/>
        </p:nvSpPr>
        <p:spPr>
          <a:xfrm>
            <a:off x="710002" y="6204546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556" name="직사각형 23"/>
          <p:cNvGrpSpPr/>
          <p:nvPr/>
        </p:nvGrpSpPr>
        <p:grpSpPr>
          <a:xfrm>
            <a:off x="1067851" y="1902089"/>
            <a:ext cx="271605" cy="370841"/>
            <a:chOff x="0" y="0"/>
            <a:chExt cx="271603" cy="370840"/>
          </a:xfrm>
        </p:grpSpPr>
        <p:sp>
          <p:nvSpPr>
            <p:cNvPr id="554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5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888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8" name="표 5"/>
          <p:cNvGraphicFramePr/>
          <p:nvPr>
            <p:extLst/>
          </p:nvPr>
        </p:nvGraphicFramePr>
        <p:xfrm>
          <a:off x="131601" y="115758"/>
          <a:ext cx="3313726" cy="112776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project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제작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프로젝트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관리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
(</a:t>
                      </a: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상세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59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60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61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관리자 페이지 모바일 미구현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62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63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제작 프로젝트 관리</a:t>
            </a:r>
          </a:p>
        </p:txBody>
      </p:sp>
      <p:sp>
        <p:nvSpPr>
          <p:cNvPr id="564" name="직사각형"/>
          <p:cNvSpPr/>
          <p:nvPr/>
        </p:nvSpPr>
        <p:spPr>
          <a:xfrm>
            <a:off x="451239" y="1808667"/>
            <a:ext cx="4994026" cy="14593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ko-KR" altLang="en-US" dirty="0" smtClean="0"/>
              <a:t>대표사진</a:t>
            </a:r>
            <a:endParaRPr dirty="0"/>
          </a:p>
        </p:txBody>
      </p:sp>
      <p:sp>
        <p:nvSpPr>
          <p:cNvPr id="565" name="목표 펀딩금액…"/>
          <p:cNvSpPr/>
          <p:nvPr/>
        </p:nvSpPr>
        <p:spPr>
          <a:xfrm>
            <a:off x="5686557" y="1808667"/>
            <a:ext cx="2290718" cy="14593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목표 펀딩금액</a:t>
            </a:r>
          </a:p>
          <a:p>
            <a:pPr algn="ctr"/>
            <a:r>
              <a:t>현재 펀딩금액</a:t>
            </a:r>
          </a:p>
          <a:p>
            <a:pPr algn="ctr"/>
            <a:r>
              <a:t>펀딩 마감일 </a:t>
            </a:r>
          </a:p>
        </p:txBody>
      </p:sp>
      <p:sp>
        <p:nvSpPr>
          <p:cNvPr id="566" name="본문내용…"/>
          <p:cNvSpPr/>
          <p:nvPr/>
        </p:nvSpPr>
        <p:spPr>
          <a:xfrm>
            <a:off x="451239" y="3387661"/>
            <a:ext cx="7533361" cy="1459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본문내용 </a:t>
            </a:r>
          </a:p>
          <a:p>
            <a:pPr algn="ctr"/>
            <a:r>
              <a:t>(수정 후 관리자 승인있어야 수정내용 노출)</a:t>
            </a:r>
          </a:p>
        </p:txBody>
      </p:sp>
      <p:sp>
        <p:nvSpPr>
          <p:cNvPr id="567" name="펀딩 고객 문의사항 답변란"/>
          <p:cNvSpPr/>
          <p:nvPr/>
        </p:nvSpPr>
        <p:spPr>
          <a:xfrm>
            <a:off x="451239" y="4966655"/>
            <a:ext cx="7533361" cy="1459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펀딩 고객 문의사항 답변란</a:t>
            </a:r>
          </a:p>
        </p:txBody>
      </p:sp>
    </p:spTree>
    <p:extLst>
      <p:ext uri="{BB962C8B-B14F-4D97-AF65-F5344CB8AC3E}">
        <p14:creationId xmlns:p14="http://schemas.microsoft.com/office/powerpoint/2010/main" val="10164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9" name="표 5"/>
          <p:cNvGraphicFramePr/>
          <p:nvPr>
            <p:extLst/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myfunding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olidFill>
                            <a:srgbClr val="0070C0"/>
                          </a:solidFill>
                        </a:rPr>
                        <a:t>나의 펀딩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70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7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72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삭제 버튼 클릭시 해당 펀딩상품이 리스트에서 사라짐.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73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74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내가 참여한 펀딩</a:t>
            </a:r>
          </a:p>
        </p:txBody>
      </p:sp>
      <p:graphicFrame>
        <p:nvGraphicFramePr>
          <p:cNvPr id="575" name="Google Shape;356;g6d93730c97_0_26"/>
          <p:cNvGraphicFramePr/>
          <p:nvPr/>
        </p:nvGraphicFramePr>
        <p:xfrm>
          <a:off x="546759" y="1751720"/>
          <a:ext cx="7411469" cy="1862205"/>
        </p:xfrm>
        <a:graphic>
          <a:graphicData uri="http://schemas.openxmlformats.org/drawingml/2006/table">
            <a:tbl>
              <a:tblPr/>
              <a:tblGrid>
                <a:gridCol w="4923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69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936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845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8099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카테고리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제목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조회수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펀딩금액(%)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뷰티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[Fun딩 단독] 앰플, 중요한 유해환경 차단제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150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3,589,500(89%)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IT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ANKER의 프리미엄 사운드 바. 돌비 애트모스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200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11,569,000(105%)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2135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76" name="Google Shape;357;g6d93730c97_0_26"/>
          <p:cNvSpPr/>
          <p:nvPr/>
        </p:nvSpPr>
        <p:spPr>
          <a:xfrm>
            <a:off x="710002" y="2226386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7" name="Google Shape;358;g6d93730c97_0_26"/>
          <p:cNvSpPr/>
          <p:nvPr/>
        </p:nvSpPr>
        <p:spPr>
          <a:xfrm>
            <a:off x="710002" y="2588685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8" name="Google Shape;359;g6d93730c97_0_26"/>
          <p:cNvSpPr/>
          <p:nvPr/>
        </p:nvSpPr>
        <p:spPr>
          <a:xfrm>
            <a:off x="710002" y="294815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9" name="Google Shape;359;g6d93730c97_0_26"/>
          <p:cNvSpPr/>
          <p:nvPr/>
        </p:nvSpPr>
        <p:spPr>
          <a:xfrm>
            <a:off x="710002" y="3307629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0" name="TextBox 26"/>
          <p:cNvSpPr txBox="1"/>
          <p:nvPr/>
        </p:nvSpPr>
        <p:spPr>
          <a:xfrm>
            <a:off x="3156297" y="3896185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내가 관심있는 펀딩</a:t>
            </a:r>
          </a:p>
        </p:txBody>
      </p:sp>
      <p:graphicFrame>
        <p:nvGraphicFramePr>
          <p:cNvPr id="581" name="Google Shape;356;g6d93730c97_0_26"/>
          <p:cNvGraphicFramePr/>
          <p:nvPr/>
        </p:nvGraphicFramePr>
        <p:xfrm>
          <a:off x="546759" y="4364151"/>
          <a:ext cx="7411469" cy="1862205"/>
        </p:xfrm>
        <a:graphic>
          <a:graphicData uri="http://schemas.openxmlformats.org/drawingml/2006/table">
            <a:tbl>
              <a:tblPr/>
              <a:tblGrid>
                <a:gridCol w="4923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69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936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845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8099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카테고리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제목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삭제하기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펀딩금액(%)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패션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안경/선글라스 흘러내림 방지 패드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359,600(13%)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2135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82" name="Google Shape;357;g6d93730c97_0_26"/>
          <p:cNvSpPr/>
          <p:nvPr/>
        </p:nvSpPr>
        <p:spPr>
          <a:xfrm>
            <a:off x="710002" y="4838817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3" name="Google Shape;358;g6d93730c97_0_26"/>
          <p:cNvSpPr/>
          <p:nvPr/>
        </p:nvSpPr>
        <p:spPr>
          <a:xfrm>
            <a:off x="710002" y="520111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4" name="Google Shape;359;g6d93730c97_0_26"/>
          <p:cNvSpPr/>
          <p:nvPr/>
        </p:nvSpPr>
        <p:spPr>
          <a:xfrm>
            <a:off x="710002" y="5560590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5" name="Google Shape;359;g6d93730c97_0_26"/>
          <p:cNvSpPr/>
          <p:nvPr/>
        </p:nvSpPr>
        <p:spPr>
          <a:xfrm>
            <a:off x="710002" y="5920061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588" name="직사각형 2"/>
          <p:cNvGrpSpPr/>
          <p:nvPr/>
        </p:nvGrpSpPr>
        <p:grpSpPr>
          <a:xfrm>
            <a:off x="5640308" y="4781697"/>
            <a:ext cx="642797" cy="281941"/>
            <a:chOff x="0" y="0"/>
            <a:chExt cx="642795" cy="281940"/>
          </a:xfrm>
        </p:grpSpPr>
        <p:sp>
          <p:nvSpPr>
            <p:cNvPr id="586" name="직사각형"/>
            <p:cNvSpPr/>
            <p:nvPr/>
          </p:nvSpPr>
          <p:spPr>
            <a:xfrm>
              <a:off x="0" y="57120"/>
              <a:ext cx="642796" cy="1677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587" name="삭제"/>
            <p:cNvSpPr txBox="1"/>
            <p:nvPr/>
          </p:nvSpPr>
          <p:spPr>
            <a:xfrm>
              <a:off x="45719" y="0"/>
              <a:ext cx="551357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삭제</a:t>
              </a:r>
            </a:p>
          </p:txBody>
        </p:sp>
      </p:grpSp>
      <p:grpSp>
        <p:nvGrpSpPr>
          <p:cNvPr id="591" name="직사각형 33"/>
          <p:cNvGrpSpPr/>
          <p:nvPr/>
        </p:nvGrpSpPr>
        <p:grpSpPr>
          <a:xfrm>
            <a:off x="6250037" y="4583339"/>
            <a:ext cx="271605" cy="370841"/>
            <a:chOff x="0" y="0"/>
            <a:chExt cx="271603" cy="370840"/>
          </a:xfrm>
        </p:grpSpPr>
        <p:sp>
          <p:nvSpPr>
            <p:cNvPr id="589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352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" name="표 5"/>
          <p:cNvGraphicFramePr/>
          <p:nvPr>
            <p:extLst/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adminmoney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olidFill>
                            <a:srgbClr val="0070C0"/>
                          </a:solidFill>
                        </a:rPr>
                        <a:t>예치금 관리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94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95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96" name="표 13"/>
          <p:cNvGraphicFramePr/>
          <p:nvPr>
            <p:extLst/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버튼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예치금 충전 화면으로 전환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97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98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예치금 관리</a:t>
            </a:r>
          </a:p>
        </p:txBody>
      </p:sp>
      <p:sp>
        <p:nvSpPr>
          <p:cNvPr id="600" name="내 계좌정보"/>
          <p:cNvSpPr txBox="1"/>
          <p:nvPr/>
        </p:nvSpPr>
        <p:spPr>
          <a:xfrm>
            <a:off x="324241" y="2122140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rPr dirty="0"/>
              <a:t>내 </a:t>
            </a:r>
            <a:r>
              <a:rPr dirty="0" err="1"/>
              <a:t>계좌정보</a:t>
            </a:r>
            <a:endParaRPr dirty="0"/>
          </a:p>
        </p:txBody>
      </p:sp>
      <p:sp>
        <p:nvSpPr>
          <p:cNvPr id="601" name="계좌 등록일"/>
          <p:cNvSpPr txBox="1"/>
          <p:nvPr/>
        </p:nvSpPr>
        <p:spPr>
          <a:xfrm>
            <a:off x="1772803" y="2122140"/>
            <a:ext cx="1342674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en-US" dirty="0" smtClean="0"/>
              <a:t>2019-06-12</a:t>
            </a:r>
            <a:endParaRPr dirty="0"/>
          </a:p>
        </p:txBody>
      </p:sp>
      <p:sp>
        <p:nvSpPr>
          <p:cNvPr id="603" name="출금내역"/>
          <p:cNvSpPr txBox="1"/>
          <p:nvPr/>
        </p:nvSpPr>
        <p:spPr>
          <a:xfrm>
            <a:off x="403840" y="4067426"/>
            <a:ext cx="2657374" cy="14884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/>
            <a:endParaRPr/>
          </a:p>
          <a:p>
            <a:pPr algn="ctr"/>
            <a:endParaRPr/>
          </a:p>
          <a:p>
            <a:pPr algn="ctr"/>
            <a:r>
              <a:t>출금내역</a:t>
            </a:r>
          </a:p>
          <a:p>
            <a:pPr algn="ctr"/>
            <a:endParaRPr/>
          </a:p>
        </p:txBody>
      </p:sp>
      <p:sp>
        <p:nvSpPr>
          <p:cNvPr id="604" name="예치금 잔액"/>
          <p:cNvSpPr txBox="1"/>
          <p:nvPr/>
        </p:nvSpPr>
        <p:spPr>
          <a:xfrm>
            <a:off x="4578098" y="2122140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예치금 잔액</a:t>
            </a:r>
          </a:p>
        </p:txBody>
      </p:sp>
      <p:sp>
        <p:nvSpPr>
          <p:cNvPr id="605" name="예치금 충전"/>
          <p:cNvSpPr txBox="1"/>
          <p:nvPr/>
        </p:nvSpPr>
        <p:spPr>
          <a:xfrm>
            <a:off x="5393314" y="2641961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dirty="0" err="1"/>
              <a:t>예치금</a:t>
            </a:r>
            <a:r>
              <a:rPr dirty="0"/>
              <a:t> </a:t>
            </a:r>
            <a:r>
              <a:rPr dirty="0" err="1"/>
              <a:t>충전</a:t>
            </a:r>
            <a:endParaRPr dirty="0"/>
          </a:p>
        </p:txBody>
      </p:sp>
      <p:sp>
        <p:nvSpPr>
          <p:cNvPr id="606" name="잔액"/>
          <p:cNvSpPr txBox="1"/>
          <p:nvPr/>
        </p:nvSpPr>
        <p:spPr>
          <a:xfrm>
            <a:off x="6102430" y="2122140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dirty="0" smtClean="0"/>
              <a:t>800,000</a:t>
            </a:r>
            <a:r>
              <a:rPr lang="ko-KR" altLang="en-US" dirty="0" smtClean="0"/>
              <a:t>원</a:t>
            </a:r>
            <a:endParaRPr dirty="0"/>
          </a:p>
        </p:txBody>
      </p:sp>
      <p:sp>
        <p:nvSpPr>
          <p:cNvPr id="607" name="나의 투자액"/>
          <p:cNvSpPr txBox="1"/>
          <p:nvPr/>
        </p:nvSpPr>
        <p:spPr>
          <a:xfrm>
            <a:off x="4578098" y="3183400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나의 투자액</a:t>
            </a:r>
          </a:p>
        </p:txBody>
      </p:sp>
      <p:sp>
        <p:nvSpPr>
          <p:cNvPr id="608" name="투자금액"/>
          <p:cNvSpPr txBox="1"/>
          <p:nvPr/>
        </p:nvSpPr>
        <p:spPr>
          <a:xfrm>
            <a:off x="6102430" y="3183400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altLang="ko-KR" dirty="0"/>
              <a:t>3,596,500</a:t>
            </a:r>
            <a:r>
              <a:rPr lang="ko-KR" altLang="en-US" dirty="0"/>
              <a:t>원</a:t>
            </a:r>
          </a:p>
        </p:txBody>
      </p:sp>
      <p:sp>
        <p:nvSpPr>
          <p:cNvPr id="609" name="투자내역"/>
          <p:cNvSpPr txBox="1"/>
          <p:nvPr/>
        </p:nvSpPr>
        <p:spPr>
          <a:xfrm>
            <a:off x="4767313" y="4067426"/>
            <a:ext cx="2657374" cy="14884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/>
            <a:endParaRPr/>
          </a:p>
          <a:p>
            <a:pPr algn="ctr"/>
            <a:endParaRPr/>
          </a:p>
          <a:p>
            <a:pPr algn="ctr"/>
            <a:r>
              <a:t>투자내역</a:t>
            </a:r>
          </a:p>
          <a:p>
            <a:pPr algn="ctr"/>
            <a:endParaRPr/>
          </a:p>
        </p:txBody>
      </p:sp>
      <p:sp>
        <p:nvSpPr>
          <p:cNvPr id="610" name="텍스트"/>
          <p:cNvSpPr txBox="1"/>
          <p:nvPr/>
        </p:nvSpPr>
        <p:spPr>
          <a:xfrm>
            <a:off x="5747321" y="3249930"/>
            <a:ext cx="697358" cy="358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1772803" y="2652770"/>
            <a:ext cx="1342674" cy="3693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110-334-15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7027" y="2652770"/>
            <a:ext cx="1342674" cy="3693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/>
              <a:t>신한은행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grpSp>
        <p:nvGrpSpPr>
          <p:cNvPr id="22" name="직사각형 23"/>
          <p:cNvGrpSpPr/>
          <p:nvPr/>
        </p:nvGrpSpPr>
        <p:grpSpPr>
          <a:xfrm>
            <a:off x="5178585" y="2491472"/>
            <a:ext cx="271605" cy="370841"/>
            <a:chOff x="0" y="0"/>
            <a:chExt cx="271603" cy="370840"/>
          </a:xfrm>
        </p:grpSpPr>
        <p:sp>
          <p:nvSpPr>
            <p:cNvPr id="23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684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" name="표 5"/>
          <p:cNvGraphicFramePr/>
          <p:nvPr>
            <p:extLst/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 band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charge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예치금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300" dirty="0" smtClean="0">
                          <a:solidFill>
                            <a:srgbClr val="0070C0"/>
                          </a:solidFill>
                        </a:rPr>
                        <a:t>충전</a:t>
                      </a:r>
                      <a:endParaRPr sz="1300" dirty="0">
                        <a:solidFill>
                          <a:srgbClr val="0070C0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94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95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96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버튼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예치금 충전 화면으로 전환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97" name="직사각형 39"/>
          <p:cNvSpPr/>
          <p:nvPr/>
        </p:nvSpPr>
        <p:spPr>
          <a:xfrm>
            <a:off x="287195" y="1281518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98" name="TextBox 46"/>
          <p:cNvSpPr txBox="1"/>
          <p:nvPr/>
        </p:nvSpPr>
        <p:spPr>
          <a:xfrm>
            <a:off x="3156297" y="1283753"/>
            <a:ext cx="2293893" cy="36933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dirty="0" err="1"/>
              <a:t>예치금</a:t>
            </a:r>
            <a:r>
              <a:rPr dirty="0"/>
              <a:t> </a:t>
            </a:r>
            <a:r>
              <a:rPr lang="ko-KR" altLang="en-US" dirty="0" smtClean="0"/>
              <a:t>충전</a:t>
            </a:r>
            <a:endParaRPr dirty="0"/>
          </a:p>
        </p:txBody>
      </p:sp>
      <p:sp>
        <p:nvSpPr>
          <p:cNvPr id="25" name="예치금 잔액"/>
          <p:cNvSpPr txBox="1"/>
          <p:nvPr/>
        </p:nvSpPr>
        <p:spPr>
          <a:xfrm>
            <a:off x="2649709" y="2288231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예치금 잔액</a:t>
            </a:r>
          </a:p>
        </p:txBody>
      </p:sp>
      <p:sp>
        <p:nvSpPr>
          <p:cNvPr id="27" name="잔액"/>
          <p:cNvSpPr txBox="1"/>
          <p:nvPr/>
        </p:nvSpPr>
        <p:spPr>
          <a:xfrm>
            <a:off x="4174041" y="2288231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dirty="0" smtClean="0"/>
              <a:t>800,000</a:t>
            </a:r>
            <a:r>
              <a:rPr lang="ko-KR" altLang="en-US" dirty="0" smtClean="0"/>
              <a:t>원</a:t>
            </a:r>
            <a:endParaRPr dirty="0"/>
          </a:p>
        </p:txBody>
      </p:sp>
      <p:sp>
        <p:nvSpPr>
          <p:cNvPr id="28" name="나의 투자액"/>
          <p:cNvSpPr txBox="1"/>
          <p:nvPr/>
        </p:nvSpPr>
        <p:spPr>
          <a:xfrm>
            <a:off x="2649708" y="2880598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rPr dirty="0" err="1"/>
              <a:t>나의</a:t>
            </a:r>
            <a:r>
              <a:rPr dirty="0"/>
              <a:t> </a:t>
            </a:r>
            <a:r>
              <a:rPr dirty="0" err="1"/>
              <a:t>투자액</a:t>
            </a:r>
            <a:endParaRPr dirty="0"/>
          </a:p>
        </p:txBody>
      </p:sp>
      <p:sp>
        <p:nvSpPr>
          <p:cNvPr id="29" name="투자금액"/>
          <p:cNvSpPr txBox="1"/>
          <p:nvPr/>
        </p:nvSpPr>
        <p:spPr>
          <a:xfrm>
            <a:off x="4167611" y="2879089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dirty="0" smtClean="0"/>
              <a:t>3,596,500</a:t>
            </a:r>
            <a:r>
              <a:rPr lang="ko-KR" altLang="en-US" dirty="0" smtClean="0"/>
              <a:t>원</a:t>
            </a:r>
            <a:endParaRPr dirty="0"/>
          </a:p>
        </p:txBody>
      </p:sp>
      <p:sp>
        <p:nvSpPr>
          <p:cNvPr id="30" name="텍스트"/>
          <p:cNvSpPr txBox="1"/>
          <p:nvPr/>
        </p:nvSpPr>
        <p:spPr>
          <a:xfrm>
            <a:off x="5747321" y="3249930"/>
            <a:ext cx="697358" cy="358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/>
          </a:p>
        </p:txBody>
      </p:sp>
      <p:sp>
        <p:nvSpPr>
          <p:cNvPr id="35" name="예치금 충전"/>
          <p:cNvSpPr txBox="1"/>
          <p:nvPr/>
        </p:nvSpPr>
        <p:spPr>
          <a:xfrm>
            <a:off x="5450190" y="5219851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ko-KR" altLang="en-US" dirty="0" smtClean="0"/>
              <a:t>가상 계좌</a:t>
            </a:r>
            <a:endParaRPr dirty="0"/>
          </a:p>
        </p:txBody>
      </p:sp>
      <p:sp>
        <p:nvSpPr>
          <p:cNvPr id="36" name="예치금 충전"/>
          <p:cNvSpPr txBox="1"/>
          <p:nvPr/>
        </p:nvSpPr>
        <p:spPr>
          <a:xfrm>
            <a:off x="3792105" y="5226617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ko-KR" altLang="en-US" dirty="0" smtClean="0"/>
              <a:t>핸드폰 충전</a:t>
            </a:r>
            <a:endParaRPr dirty="0"/>
          </a:p>
        </p:txBody>
      </p:sp>
      <p:sp>
        <p:nvSpPr>
          <p:cNvPr id="37" name="예치금 충전"/>
          <p:cNvSpPr txBox="1"/>
          <p:nvPr/>
        </p:nvSpPr>
        <p:spPr>
          <a:xfrm>
            <a:off x="2107401" y="5226617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ko-KR" altLang="en-US" dirty="0" smtClean="0"/>
              <a:t>카드 충전</a:t>
            </a: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910" y="3620771"/>
            <a:ext cx="4314825" cy="136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6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" y="0"/>
            <a:ext cx="1218741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화면 설계서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err="1" smtClean="0"/>
              <a:t>권기범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User_</a:t>
            </a:r>
            <a:r>
              <a:rPr lang="ko-KR" altLang="en-US" dirty="0" smtClean="0"/>
              <a:t>공지사항</a:t>
            </a:r>
            <a:endParaRPr lang="en-US" altLang="ko-KR" dirty="0" smtClean="0"/>
          </a:p>
          <a:p>
            <a:r>
              <a:rPr lang="en-US" altLang="ko-KR" dirty="0" err="1" smtClean="0"/>
              <a:t>User_Q&amp;A</a:t>
            </a:r>
            <a:endParaRPr lang="en-US" altLang="ko-KR" dirty="0" smtClean="0"/>
          </a:p>
          <a:p>
            <a:r>
              <a:rPr lang="en-US" altLang="ko-KR" dirty="0"/>
              <a:t>User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펀딩하는</a:t>
            </a:r>
            <a:r>
              <a:rPr lang="ko-KR" altLang="en-US" dirty="0" smtClean="0"/>
              <a:t> 방법 </a:t>
            </a:r>
            <a:r>
              <a:rPr lang="en-US" altLang="ko-KR" dirty="0" smtClean="0"/>
              <a:t>&amp; FAQ</a:t>
            </a:r>
          </a:p>
          <a:p>
            <a:r>
              <a:rPr lang="en-US" altLang="ko-KR" dirty="0" err="1" smtClean="0"/>
              <a:t>Admind</a:t>
            </a:r>
            <a:r>
              <a:rPr lang="en-US" altLang="ko-KR" dirty="0" smtClean="0"/>
              <a:t>_</a:t>
            </a:r>
            <a:r>
              <a:rPr lang="ko-KR" altLang="en-US" dirty="0" smtClean="0"/>
              <a:t>공지사항 관리</a:t>
            </a:r>
            <a:endParaRPr lang="en-US" altLang="ko-KR" dirty="0" smtClean="0"/>
          </a:p>
          <a:p>
            <a:r>
              <a:rPr lang="en-US" altLang="ko-KR" dirty="0" err="1" smtClean="0"/>
              <a:t>Admind_Q&amp;A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r>
              <a:rPr lang="en-US" altLang="ko-KR" dirty="0" err="1"/>
              <a:t>Admind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펀딩하는</a:t>
            </a:r>
            <a:r>
              <a:rPr lang="ko-KR" altLang="en-US" dirty="0" smtClean="0"/>
              <a:t> 방법 </a:t>
            </a:r>
            <a:r>
              <a:rPr lang="en-US" altLang="ko-KR" dirty="0" smtClean="0"/>
              <a:t>&amp; FAQ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8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user_w_kb_NocticeBoard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공지글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클릭하면 해당 공지사항 내용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86" y="1711946"/>
            <a:ext cx="70675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7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user_w_kb_NoticeContent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목록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목록 버튼 누르면 공지사항 게시판으로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79" y="1539855"/>
            <a:ext cx="6716575" cy="455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3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user_m_kb_NocticeBoard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44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공지글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클릭하면 해당 공지사항 내용 페이지로 이동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163" y="1664044"/>
            <a:ext cx="3190493" cy="458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5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user_m_kb_NoticeContent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44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목록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목록 버튼 누르면 공지사항 게시판으로 이동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145" y="1752314"/>
            <a:ext cx="3057820" cy="425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" y="0"/>
            <a:ext cx="1218741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화면 설계서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smtClean="0"/>
              <a:t>김현태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User_</a:t>
            </a:r>
            <a:r>
              <a:rPr lang="ko-KR" altLang="en-US" dirty="0" smtClean="0"/>
              <a:t>프로젝트 카테고리 메뉴</a:t>
            </a:r>
            <a:endParaRPr lang="en-US" altLang="ko-KR" dirty="0" smtClean="0"/>
          </a:p>
          <a:p>
            <a:r>
              <a:rPr lang="en-US" altLang="ko-KR" dirty="0"/>
              <a:t>User</a:t>
            </a:r>
            <a:r>
              <a:rPr lang="en-US" altLang="ko-KR" dirty="0" smtClean="0"/>
              <a:t>_</a:t>
            </a:r>
            <a:r>
              <a:rPr lang="ko-KR" altLang="en-US" dirty="0" smtClean="0"/>
              <a:t>프로젝트 카테고리 메인</a:t>
            </a:r>
            <a:endParaRPr lang="en-US" altLang="ko-KR" dirty="0" smtClean="0"/>
          </a:p>
          <a:p>
            <a:r>
              <a:rPr lang="en-US" altLang="ko-KR" dirty="0"/>
              <a:t>User</a:t>
            </a:r>
            <a:r>
              <a:rPr lang="en-US" altLang="ko-KR" dirty="0" smtClean="0"/>
              <a:t>_</a:t>
            </a:r>
            <a:r>
              <a:rPr lang="ko-KR" altLang="en-US" dirty="0" smtClean="0"/>
              <a:t>프로젝트 상세 페이지</a:t>
            </a:r>
            <a:endParaRPr lang="en-US" altLang="ko-KR" dirty="0" smtClean="0"/>
          </a:p>
          <a:p>
            <a:r>
              <a:rPr lang="en-US" altLang="ko-KR" dirty="0" smtClean="0"/>
              <a:t>Admin_</a:t>
            </a:r>
            <a:r>
              <a:rPr lang="ko-KR" altLang="en-US" dirty="0" smtClean="0"/>
              <a:t>프로젝트 관리</a:t>
            </a:r>
            <a:endParaRPr lang="en-US" altLang="ko-KR" dirty="0" smtClean="0"/>
          </a:p>
          <a:p>
            <a:r>
              <a:rPr lang="en-US" altLang="ko-KR" dirty="0"/>
              <a:t>Admin</a:t>
            </a:r>
            <a:r>
              <a:rPr lang="en-US" altLang="ko-KR" dirty="0" smtClean="0"/>
              <a:t>_</a:t>
            </a:r>
            <a:r>
              <a:rPr lang="ko-KR" altLang="en-US" dirty="0" smtClean="0"/>
              <a:t>프로젝트 신고 페이지</a:t>
            </a:r>
            <a:endParaRPr lang="en-US" altLang="ko-KR" dirty="0" smtClean="0"/>
          </a:p>
          <a:p>
            <a:r>
              <a:rPr lang="en-US" altLang="ko-KR" dirty="0"/>
              <a:t>Admin</a:t>
            </a:r>
            <a:r>
              <a:rPr lang="en-US" altLang="ko-KR" dirty="0" smtClean="0"/>
              <a:t>_</a:t>
            </a:r>
            <a:r>
              <a:rPr lang="ko-KR" altLang="en-US" dirty="0" smtClean="0"/>
              <a:t>통계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84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user_w_kb_Q&amp;Aboard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476735" y="2687602"/>
          <a:ext cx="3532000" cy="21057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내용 보이기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해당 제목을 누르면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질문한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내용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등록버튼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등록 페이지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06" y="1615743"/>
            <a:ext cx="7306190" cy="424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user_w_kb_RegistQ&amp;A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질문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등록버튼을 누르면 해당 질문이 등록이 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47" y="1863025"/>
            <a:ext cx="6899890" cy="418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6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user_w_kb_Q&amp;AContent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답변이 안되어있으면 답변이 안보이고 답변이 등록되어있으면 답변이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91" y="1863025"/>
            <a:ext cx="6612452" cy="41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3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user_m_kb_Q&amp;Aboard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382" y="1773408"/>
            <a:ext cx="3858560" cy="4344301"/>
          </a:xfrm>
          <a:prstGeom prst="rect">
            <a:avLst/>
          </a:prstGeom>
        </p:spPr>
      </p:pic>
      <p:graphicFrame>
        <p:nvGraphicFramePr>
          <p:cNvPr id="16" name="Google Shape;169;g7c553259d1_0_81"/>
          <p:cNvGraphicFramePr/>
          <p:nvPr>
            <p:extLst/>
          </p:nvPr>
        </p:nvGraphicFramePr>
        <p:xfrm>
          <a:off x="8476735" y="2687602"/>
          <a:ext cx="3532000" cy="21057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내용 보이기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해당 제목을 누르면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질문한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내용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등록버튼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등록 페이지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60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user_m_kb_RegistQ&amp;A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질문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등록버튼을 누르면 해당 질문이 등록이 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562" y="1798126"/>
            <a:ext cx="3377387" cy="429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0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user_m_kb_Q&amp;AContent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답변이 안되어있으면 답변이 안보이고 답변이 등록되어있으면 답변이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670" y="1796554"/>
            <a:ext cx="3512279" cy="429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manager_w_kb_NocticeBoard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등록페이지로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공지사항을 수정페이지로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삭제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해당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공지사항 삭제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60" y="1750798"/>
            <a:ext cx="7467588" cy="438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1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manager_w_kb_RegistNoctice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05" y="1374973"/>
            <a:ext cx="7125744" cy="473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9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manager_w_kb_Q&amp;Aboard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수정버튼을 누르면 답변 수정 및 답변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50" y="1705526"/>
            <a:ext cx="7674407" cy="448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2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Manager_w_kb_RegistQ&amp;A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 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답변을 등록하면 사용자에게 답변 여부를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2" y="1493208"/>
            <a:ext cx="5392418" cy="451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user_w_ht_category_menu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프로젝트 </a:t>
                      </a:r>
                      <a:r>
                        <a:rPr 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메뉴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5051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02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맑은 고딕"/>
                        </a:rPr>
                        <a:t>좌측 카테고리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호출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-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슬라이드 배너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IT,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가전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가구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패션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뷰티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 err="1">
                          <a:latin typeface="Malgun Gothic"/>
                          <a:ea typeface="Malgun Gothic"/>
                        </a:rPr>
                        <a:t>푸드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여행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레저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스포츠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반려동물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음악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저작권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영화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각 카테고리별 프로젝트 호출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주화면으로 </a:t>
                      </a:r>
                      <a:r>
                        <a:rPr lang="ko-KR" altLang="en-US" sz="1500" b="0" i="0" u="none" strike="noStrike" cap="none" noProof="0" dirty="0" err="1">
                          <a:latin typeface="Malgun Gothic"/>
                          <a:ea typeface="Malgun Gothic"/>
                        </a:rPr>
                        <a:t>컨텐츠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표시</a:t>
                      </a:r>
                      <a:endParaRPr lang="en-US" altLang="ko-KR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선택한 카테고리는 다르게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우측 카테고리 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7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카테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고리 내 표시할 프로젝트 종류를 선택하기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에서 선택한 프로젝트 종류의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차 세부 구분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 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92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2</a:t>
                      </a:r>
                      <a:r>
                        <a:rPr lang="ko-KR" altLang="en-US" sz="1500" dirty="0" smtClean="0"/>
                        <a:t>차 세부 구분 </a:t>
                      </a:r>
                      <a:r>
                        <a:rPr lang="ko-KR" altLang="en-US" sz="1500" dirty="0" err="1" smtClean="0"/>
                        <a:t>셀렉트</a:t>
                      </a:r>
                      <a:r>
                        <a:rPr lang="ko-KR" altLang="en-US" sz="1500" dirty="0" smtClean="0"/>
                        <a:t> 박스에서 선택된 내용에 해당하는 프로젝트들을 주 화면에 호출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4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21023" y="1271965"/>
            <a:ext cx="8069131" cy="5349900"/>
            <a:chOff x="121023" y="1271965"/>
            <a:chExt cx="8069131" cy="534990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1F85C6AD-0751-4B6C-A5F4-516AC12DF4CE}"/>
                </a:ext>
              </a:extLst>
            </p:cNvPr>
            <p:cNvGrpSpPr/>
            <p:nvPr/>
          </p:nvGrpSpPr>
          <p:grpSpPr>
            <a:xfrm>
              <a:off x="121023" y="1271965"/>
              <a:ext cx="8069131" cy="5349900"/>
              <a:chOff x="121023" y="1271965"/>
              <a:chExt cx="8069131" cy="5349900"/>
            </a:xfrm>
          </p:grpSpPr>
          <p:sp>
            <p:nvSpPr>
              <p:cNvPr id="168" name="Google Shape;168;g7c553259d1_0_81"/>
              <p:cNvSpPr/>
              <p:nvPr/>
            </p:nvSpPr>
            <p:spPr>
              <a:xfrm>
                <a:off x="157954" y="1271965"/>
                <a:ext cx="8032200" cy="53499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xmlns="" id="{CCEC4258-E719-40F7-A7AD-240A09AA73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586" y="2447789"/>
                <a:ext cx="7610475" cy="0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Google Shape;209;g7c553259d1_0_81">
                <a:extLst>
                  <a:ext uri="{FF2B5EF4-FFF2-40B4-BE49-F238E27FC236}">
                    <a16:creationId xmlns:a16="http://schemas.microsoft.com/office/drawing/2014/main" xmlns="" id="{F3871749-3F10-4D5D-96D4-17708C10FB40}"/>
                  </a:ext>
                </a:extLst>
              </p:cNvPr>
              <p:cNvSpPr/>
              <p:nvPr/>
            </p:nvSpPr>
            <p:spPr>
              <a:xfrm rot="16080000">
                <a:off x="321801" y="1843660"/>
                <a:ext cx="201000" cy="1737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09;g7c553259d1_0_81">
                <a:extLst>
                  <a:ext uri="{FF2B5EF4-FFF2-40B4-BE49-F238E27FC236}">
                    <a16:creationId xmlns:a16="http://schemas.microsoft.com/office/drawing/2014/main" xmlns="" id="{B60571CA-13FA-4AA2-9369-C6414EF858EC}"/>
                  </a:ext>
                </a:extLst>
              </p:cNvPr>
              <p:cNvSpPr/>
              <p:nvPr/>
            </p:nvSpPr>
            <p:spPr>
              <a:xfrm rot="5400000">
                <a:off x="7760825" y="1843659"/>
                <a:ext cx="201000" cy="1737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xmlns="" id="{F94C7356-D7A1-42AC-A4E1-2DCD8803BE02}"/>
                  </a:ext>
                </a:extLst>
              </p:cNvPr>
              <p:cNvSpPr/>
              <p:nvPr/>
            </p:nvSpPr>
            <p:spPr>
              <a:xfrm>
                <a:off x="628650" y="1514475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IT</a:t>
                </a:r>
                <a:endParaRPr lang="ko-KR" altLang="en-US" sz="1500" dirty="0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xmlns="" id="{115563C6-886D-44D9-B984-839C5DACBEFC}"/>
                  </a:ext>
                </a:extLst>
              </p:cNvPr>
              <p:cNvSpPr/>
              <p:nvPr/>
            </p:nvSpPr>
            <p:spPr>
              <a:xfrm>
                <a:off x="166370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가전</a:t>
                </a:r>
                <a:endParaRPr lang="ko-KR" altLang="en-US" sz="1500" dirty="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xmlns="" id="{1B6D3888-4CA7-46A5-8E1D-81B73F59FF1F}"/>
                  </a:ext>
                </a:extLst>
              </p:cNvPr>
              <p:cNvSpPr/>
              <p:nvPr/>
            </p:nvSpPr>
            <p:spPr>
              <a:xfrm>
                <a:off x="683895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여행</a:t>
                </a:r>
                <a:endParaRPr lang="ko-KR" altLang="en-US" sz="1500" dirty="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xmlns="" id="{7C815D61-07C6-4627-90E1-2EB4D0CED5A3}"/>
                  </a:ext>
                </a:extLst>
              </p:cNvPr>
              <p:cNvSpPr/>
              <p:nvPr/>
            </p:nvSpPr>
            <p:spPr>
              <a:xfrm>
                <a:off x="580390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err="1">
                    <a:ea typeface="맑은 고딕"/>
                  </a:rPr>
                  <a:t>푸드</a:t>
                </a:r>
                <a:endParaRPr lang="ko-KR" altLang="en-US" sz="1500" dirty="0" err="1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xmlns="" id="{72E9870F-ABFB-494D-8023-215084EBA05C}"/>
                  </a:ext>
                </a:extLst>
              </p:cNvPr>
              <p:cNvSpPr/>
              <p:nvPr/>
            </p:nvSpPr>
            <p:spPr>
              <a:xfrm>
                <a:off x="476885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뷰티</a:t>
                </a:r>
                <a:endParaRPr lang="ko-KR" altLang="en-US" sz="1500" dirty="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xmlns="" id="{E616952D-60CD-4373-A2D0-B4FD5659943A}"/>
                  </a:ext>
                </a:extLst>
              </p:cNvPr>
              <p:cNvSpPr/>
              <p:nvPr/>
            </p:nvSpPr>
            <p:spPr>
              <a:xfrm>
                <a:off x="3733800" y="1504950"/>
                <a:ext cx="819150" cy="819150"/>
              </a:xfrm>
              <a:prstGeom prst="ellipse">
                <a:avLst/>
              </a:prstGeom>
              <a:solidFill>
                <a:srgbClr val="DC7F0D"/>
              </a:solidFill>
              <a:ln>
                <a:solidFill>
                  <a:srgbClr val="DC7F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패션</a:t>
                </a:r>
                <a:endParaRPr lang="ko-KR" altLang="en-US" sz="1500" dirty="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xmlns="" id="{ED2B5723-8454-4313-A09E-3752D4CD42EF}"/>
                  </a:ext>
                </a:extLst>
              </p:cNvPr>
              <p:cNvSpPr/>
              <p:nvPr/>
            </p:nvSpPr>
            <p:spPr>
              <a:xfrm>
                <a:off x="269875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가구</a:t>
                </a:r>
                <a:endParaRPr lang="ko-KR" altLang="en-US" sz="1500" dirty="0"/>
              </a:p>
            </p:txBody>
          </p: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xmlns="" id="{9539B510-6A62-45AD-BF69-1B253709C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586" y="1369030"/>
                <a:ext cx="7610475" cy="1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Google Shape;196;g7c553259d1_0_81"/>
              <p:cNvSpPr/>
              <p:nvPr/>
            </p:nvSpPr>
            <p:spPr>
              <a:xfrm>
                <a:off x="7826430" y="1558752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4" name="Google Shape;174;g7c553259d1_0_81"/>
              <p:cNvSpPr/>
              <p:nvPr/>
            </p:nvSpPr>
            <p:spPr>
              <a:xfrm>
                <a:off x="565963" y="1385492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3" name="Google Shape;173;g7c553259d1_0_81"/>
              <p:cNvSpPr/>
              <p:nvPr/>
            </p:nvSpPr>
            <p:spPr>
              <a:xfrm>
                <a:off x="121023" y="1545913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3755317" y="2556943"/>
              <a:ext cx="1974166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 b="1" dirty="0" smtClean="0"/>
                <a:t>베스트 프로젝트</a:t>
              </a:r>
              <a:endParaRPr lang="ko-KR" altLang="en-US" sz="1300" b="1" dirty="0"/>
            </a:p>
          </p:txBody>
        </p:sp>
        <p:sp>
          <p:nvSpPr>
            <p:cNvPr id="39" name="갈매기형 수장 38"/>
            <p:cNvSpPr/>
            <p:nvPr/>
          </p:nvSpPr>
          <p:spPr>
            <a:xfrm rot="5400000">
              <a:off x="5375411" y="2652620"/>
              <a:ext cx="227031" cy="246185"/>
            </a:xfrm>
            <a:prstGeom prst="chevron">
              <a:avLst>
                <a:gd name="adj" fmla="val 6428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7" name="Google Shape;207;g7c553259d1_0_81"/>
            <p:cNvSpPr/>
            <p:nvPr/>
          </p:nvSpPr>
          <p:spPr>
            <a:xfrm>
              <a:off x="3517900" y="261341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003614" y="2556941"/>
            <a:ext cx="1974166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dirty="0" smtClean="0"/>
              <a:t>투자 </a:t>
            </a:r>
            <a:r>
              <a:rPr lang="ko-KR" altLang="en-US" sz="1300" b="1" dirty="0" err="1" smtClean="0"/>
              <a:t>금액순</a:t>
            </a:r>
            <a:endParaRPr lang="ko-KR" altLang="en-US" sz="1300" b="1" dirty="0"/>
          </a:p>
        </p:txBody>
      </p:sp>
      <p:sp>
        <p:nvSpPr>
          <p:cNvPr id="41" name="Google Shape;207;g7c553259d1_0_81"/>
          <p:cNvSpPr/>
          <p:nvPr/>
        </p:nvSpPr>
        <p:spPr>
          <a:xfrm>
            <a:off x="5803900" y="261341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갈매기형 수장 41"/>
          <p:cNvSpPr/>
          <p:nvPr/>
        </p:nvSpPr>
        <p:spPr>
          <a:xfrm rot="5400000">
            <a:off x="7675156" y="2652620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3394333" y="3460615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005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1" name="아래쪽 화살표 10"/>
          <p:cNvSpPr/>
          <p:nvPr/>
        </p:nvSpPr>
        <p:spPr>
          <a:xfrm rot="10800000">
            <a:off x="4453152" y="3002722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아래쪽 화살표 42"/>
          <p:cNvSpPr/>
          <p:nvPr/>
        </p:nvSpPr>
        <p:spPr>
          <a:xfrm rot="10800000">
            <a:off x="6772103" y="3006873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User_w_kb_GuideList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가이드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검색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원하는 키워드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입력후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해당 내용이 있는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글을 검색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10" y="1374973"/>
            <a:ext cx="7279511" cy="51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3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User_w_kb_GuideContent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가이드 상세내용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 숨기기 및 보이기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주제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을 클릭하면 주제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 대한 답변이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60" y="1342369"/>
            <a:ext cx="7575916" cy="501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1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User_m_kb_GuideList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가이드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검색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원하는 키워드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입력후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해당 내용이 있는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글을 검색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402" y="1780433"/>
            <a:ext cx="3558730" cy="433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1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User_m_kb_GuideContent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가이드 상세내용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 숨기기 및 보이기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주제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을 클릭하면 주제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 대한 답변이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71" y="1942734"/>
            <a:ext cx="3273366" cy="400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5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Manager_w_kb_GuideList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가이드 리스트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해당 이용 가이드 내용을 수정하는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등록하는 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38" y="1304569"/>
            <a:ext cx="6975216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5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Manager_w_kb_RegistGuide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가이드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이용 가이드를 등록해서 사용자에게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98" y="1543044"/>
            <a:ext cx="6426238" cy="480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2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user_m_ht_category_menu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프로젝트 </a:t>
                      </a:r>
                      <a:r>
                        <a:rPr lang="ko-KR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</a:t>
                      </a:r>
                      <a:r>
                        <a:rPr lang="ko-KR" altLang="en-US" sz="1500" b="0" i="0" u="none" strike="noStrike" cap="none" noProof="0" dirty="0">
                          <a:solidFill>
                            <a:schemeClr val="dk1"/>
                          </a:solidFill>
                          <a:latin typeface="맑은 고딕"/>
                        </a:rPr>
                        <a:t> 메뉴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1"/>
          <a:ext cx="3532000" cy="533190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0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22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카테고리를 선택하기 위한 사이드 바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IT,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가구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패션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뷰티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푸드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여행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레저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스포츠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반려동물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음악 저작권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영화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8380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현재 선택한 프로젝트 카테고리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615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카테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고리 내 표시할 프로젝트 종류를 선택하기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22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에서 선택한 프로젝트 종류의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차 세부 구분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 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515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2</a:t>
                      </a:r>
                      <a:r>
                        <a:rPr lang="ko-KR" altLang="en-US" sz="1500" dirty="0" smtClean="0"/>
                        <a:t>차 세부 구분 </a:t>
                      </a:r>
                      <a:r>
                        <a:rPr lang="ko-KR" altLang="en-US" sz="1500" dirty="0" err="1" smtClean="0"/>
                        <a:t>셀렉트</a:t>
                      </a:r>
                      <a:r>
                        <a:rPr lang="ko-KR" altLang="en-US" sz="1500" dirty="0" smtClean="0"/>
                        <a:t> 박스에서 선택된 내용에 해당하는 프로젝트들을 주 화면에 호출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560679" y="70159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43832" y="1359838"/>
            <a:ext cx="3546150" cy="51647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5;g7c553259d1_0_81"/>
          <p:cNvSpPr/>
          <p:nvPr/>
        </p:nvSpPr>
        <p:spPr>
          <a:xfrm>
            <a:off x="4221411" y="1364552"/>
            <a:ext cx="3546150" cy="51647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2606" y="1451443"/>
            <a:ext cx="1660525" cy="4959748"/>
          </a:xfrm>
          <a:prstGeom prst="rect">
            <a:avLst/>
          </a:prstGeom>
          <a:solidFill>
            <a:srgbClr val="DC7F0D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 anchorCtr="0"/>
          <a:lstStyle/>
          <a:p>
            <a:pPr marL="180000" lvl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Malgun Gothic"/>
              </a:rPr>
              <a:t>IT</a:t>
            </a: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가전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가구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패션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bg1"/>
                </a:solidFill>
                <a:latin typeface="Malgun Gothic"/>
                <a:ea typeface="Malgun Gothic"/>
              </a:rPr>
              <a:t>뷰티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bg1"/>
                </a:solidFill>
                <a:latin typeface="Malgun Gothic"/>
                <a:ea typeface="Malgun Gothic"/>
              </a:rPr>
              <a:t>푸드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여행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레저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스포츠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반려동물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음악</a:t>
            </a:r>
            <a:r>
              <a:rPr lang="en-US" altLang="ko-KR" sz="1400" b="1" dirty="0">
                <a:solidFill>
                  <a:schemeClr val="bg1"/>
                </a:solidFill>
                <a:latin typeface="Malgun Gothic"/>
              </a:rPr>
              <a:t> </a:t>
            </a: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저작권</a:t>
            </a:r>
            <a:endParaRPr lang="en-US" altLang="ko-KR" sz="1400" b="1" dirty="0" smtClean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lvl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Malgun Gothic"/>
                <a:ea typeface="Malgun Gothic"/>
              </a:rPr>
              <a:t>영화</a:t>
            </a:r>
            <a:endParaRPr lang="ko-KR" altLang="en-US" sz="1400" b="1" dirty="0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180000" algn="ctr"/>
            <a:endParaRPr lang="ko-KR" altLang="en-US" sz="1300" b="1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361256" y="13645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06640" y="2045378"/>
            <a:ext cx="1391655" cy="37817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베스트 프로젝트</a:t>
            </a:r>
            <a:endParaRPr lang="ko-KR" altLang="en-US" sz="1000" b="1" dirty="0"/>
          </a:p>
        </p:txBody>
      </p:sp>
      <p:sp>
        <p:nvSpPr>
          <p:cNvPr id="27" name="Google Shape;175;g7c553259d1_0_81">
            <a:extLst>
              <a:ext uri="{FF2B5EF4-FFF2-40B4-BE49-F238E27FC236}">
                <a16:creationId xmlns:a16="http://schemas.microsoft.com/office/drawing/2014/main" xmlns="" id="{475F074B-7345-4834-A482-FC376599FAD3}"/>
              </a:ext>
            </a:extLst>
          </p:cNvPr>
          <p:cNvSpPr/>
          <p:nvPr/>
        </p:nvSpPr>
        <p:spPr>
          <a:xfrm>
            <a:off x="4405161" y="1518156"/>
            <a:ext cx="1152160" cy="4317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</a:pPr>
            <a:r>
              <a:rPr lang="ko-KR" altLang="en-US" sz="15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반려동물</a:t>
            </a:r>
            <a:endParaRPr lang="ko-KR" altLang="en-US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8" name="갈매기형 수장 27"/>
          <p:cNvSpPr/>
          <p:nvPr/>
        </p:nvSpPr>
        <p:spPr>
          <a:xfrm rot="5400000">
            <a:off x="5691284" y="2166751"/>
            <a:ext cx="113516" cy="123092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4174054" y="157172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74;g7c553259d1_0_81"/>
          <p:cNvSpPr/>
          <p:nvPr/>
        </p:nvSpPr>
        <p:spPr>
          <a:xfrm>
            <a:off x="4287304" y="206599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85104" y="2039211"/>
            <a:ext cx="1391655" cy="37817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투자 </a:t>
            </a:r>
            <a:r>
              <a:rPr lang="ko-KR" altLang="en-US" sz="1000" b="1" dirty="0" err="1" smtClean="0"/>
              <a:t>금액순</a:t>
            </a:r>
            <a:endParaRPr lang="ko-KR" altLang="en-US" sz="1000" b="1" dirty="0"/>
          </a:p>
        </p:txBody>
      </p:sp>
      <p:sp>
        <p:nvSpPr>
          <p:cNvPr id="31" name="갈매기형 수장 30"/>
          <p:cNvSpPr/>
          <p:nvPr/>
        </p:nvSpPr>
        <p:spPr>
          <a:xfrm rot="5400000">
            <a:off x="7269748" y="2160584"/>
            <a:ext cx="113516" cy="123092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Google Shape;174;g7c553259d1_0_81"/>
          <p:cNvSpPr/>
          <p:nvPr/>
        </p:nvSpPr>
        <p:spPr>
          <a:xfrm>
            <a:off x="5851374" y="205983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3584573" y="3002722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005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4" name="아래쪽 화살표 33"/>
          <p:cNvSpPr/>
          <p:nvPr/>
        </p:nvSpPr>
        <p:spPr>
          <a:xfrm rot="10800000">
            <a:off x="4676344" y="2544829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아래쪽 화살표 34"/>
          <p:cNvSpPr/>
          <p:nvPr/>
        </p:nvSpPr>
        <p:spPr>
          <a:xfrm rot="10800000">
            <a:off x="6690489" y="2548980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1540476" y="1734028"/>
            <a:ext cx="2553729" cy="29203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98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461488" y="1377046"/>
            <a:ext cx="1449187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/>
              <a:t>IT</a:t>
            </a:r>
            <a:endParaRPr lang="ko-KR" altLang="en-US" sz="1300" b="1" dirty="0"/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프로젝트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카테고리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2257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32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750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카테고리 이름을 표현한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해당 카테고리 상세 페이지로 이동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ko-KR" altLang="en-US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user_w_ht_category_menu의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 메뉴를 클릭한 것과 동일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59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프로젝트 대표 이미지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652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제목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90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카테고리 및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펀딩률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주황색 선은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100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분위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표시에 맞게 길이 변동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79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161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A90BDA5-5D3A-473B-AF87-4F7CC3316209}"/>
              </a:ext>
            </a:extLst>
          </p:cNvPr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xmlns="" id="{437C5DDF-377A-4B32-9F22-36E5A6640A68}"/>
                </a:ext>
              </a:extLst>
            </p:cNvPr>
            <p:cNvCxnSpPr>
              <a:cxnSpLocks/>
            </p:cNvCxnSpPr>
            <p:nvPr/>
          </p:nvCxnSpPr>
          <p:spPr>
            <a:xfrm>
              <a:off x="2018270" y="1752600"/>
              <a:ext cx="6030214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859" y="368617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784133" y="312935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xmlns="" id="{DF8ABB58-DCD9-41DA-A337-A022D9B77275}"/>
                </a:ext>
              </a:extLst>
            </p:cNvPr>
            <p:cNvCxnSpPr>
              <a:cxnSpLocks/>
            </p:cNvCxnSpPr>
            <p:nvPr/>
          </p:nvCxnSpPr>
          <p:spPr>
            <a:xfrm>
              <a:off x="2104884" y="4400549"/>
              <a:ext cx="6000750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575" y="1892617"/>
              <a:ext cx="2190750" cy="1186815"/>
            </a:xfrm>
            <a:prstGeom prst="rect">
              <a:avLst/>
            </a:prstGeom>
          </p:spPr>
        </p:pic>
        <p:sp>
          <p:nvSpPr>
            <p:cNvPr id="49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793657" y="344368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2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793657" y="373895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xmlns="" id="{AA546C06-79B5-4494-A583-C0813C617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5484" y="368617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Google Shape;176;g7c553259d1_0_81">
              <a:extLst>
                <a:ext uri="{FF2B5EF4-FFF2-40B4-BE49-F238E27FC236}">
                  <a16:creationId xmlns:a16="http://schemas.microsoft.com/office/drawing/2014/main" xmlns="" id="{73B2F3FD-41F1-4A50-84B4-E6A1B3DA79F0}"/>
                </a:ext>
              </a:extLst>
            </p:cNvPr>
            <p:cNvSpPr/>
            <p:nvPr/>
          </p:nvSpPr>
          <p:spPr>
            <a:xfrm>
              <a:off x="3117757" y="312935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09B96F9A-F3A8-4905-9E78-AEC1AD1AC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4200" y="1892617"/>
              <a:ext cx="2190750" cy="1186815"/>
            </a:xfrm>
            <a:prstGeom prst="rect">
              <a:avLst/>
            </a:prstGeom>
          </p:spPr>
        </p:pic>
        <p:sp>
          <p:nvSpPr>
            <p:cNvPr id="56" name="Google Shape;176;g7c553259d1_0_81">
              <a:extLst>
                <a:ext uri="{FF2B5EF4-FFF2-40B4-BE49-F238E27FC236}">
                  <a16:creationId xmlns:a16="http://schemas.microsoft.com/office/drawing/2014/main" xmlns="" id="{2469B373-EAAD-4903-BBEB-993447BED706}"/>
                </a:ext>
              </a:extLst>
            </p:cNvPr>
            <p:cNvSpPr/>
            <p:nvPr/>
          </p:nvSpPr>
          <p:spPr>
            <a:xfrm>
              <a:off x="3127282" y="344368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7" name="Google Shape;176;g7c553259d1_0_81">
              <a:extLst>
                <a:ext uri="{FF2B5EF4-FFF2-40B4-BE49-F238E27FC236}">
                  <a16:creationId xmlns:a16="http://schemas.microsoft.com/office/drawing/2014/main" xmlns="" id="{9CD58C4D-8411-4143-B033-099F60D5F076}"/>
                </a:ext>
              </a:extLst>
            </p:cNvPr>
            <p:cNvSpPr/>
            <p:nvPr/>
          </p:nvSpPr>
          <p:spPr>
            <a:xfrm>
              <a:off x="3127282" y="373895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xmlns="" id="{A901B9F1-2DA6-4FA3-9543-1C07DAB60B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059" y="3676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Google Shape;176;g7c553259d1_0_81">
              <a:extLst>
                <a:ext uri="{FF2B5EF4-FFF2-40B4-BE49-F238E27FC236}">
                  <a16:creationId xmlns:a16="http://schemas.microsoft.com/office/drawing/2014/main" xmlns="" id="{4A7B5156-0938-49AF-9A46-E63E8B697603}"/>
                </a:ext>
              </a:extLst>
            </p:cNvPr>
            <p:cNvSpPr/>
            <p:nvPr/>
          </p:nvSpPr>
          <p:spPr>
            <a:xfrm>
              <a:off x="5432333" y="3119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0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B3B1CE78-4647-4207-8212-532641EA6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8775" y="1883092"/>
              <a:ext cx="2190750" cy="1186815"/>
            </a:xfrm>
            <a:prstGeom prst="rect">
              <a:avLst/>
            </a:prstGeom>
          </p:spPr>
        </p:pic>
        <p:sp>
          <p:nvSpPr>
            <p:cNvPr id="61" name="Google Shape;176;g7c553259d1_0_81">
              <a:extLst>
                <a:ext uri="{FF2B5EF4-FFF2-40B4-BE49-F238E27FC236}">
                  <a16:creationId xmlns:a16="http://schemas.microsoft.com/office/drawing/2014/main" xmlns="" id="{8865BD1E-6AA9-41C3-9622-C44E7279B462}"/>
                </a:ext>
              </a:extLst>
            </p:cNvPr>
            <p:cNvSpPr/>
            <p:nvPr/>
          </p:nvSpPr>
          <p:spPr>
            <a:xfrm>
              <a:off x="5441857" y="3434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2" name="Google Shape;176;g7c553259d1_0_81">
              <a:extLst>
                <a:ext uri="{FF2B5EF4-FFF2-40B4-BE49-F238E27FC236}">
                  <a16:creationId xmlns:a16="http://schemas.microsoft.com/office/drawing/2014/main" xmlns="" id="{3E586FE4-D7EF-4FFC-BD49-93FB3E6079E9}"/>
                </a:ext>
              </a:extLst>
            </p:cNvPr>
            <p:cNvSpPr/>
            <p:nvPr/>
          </p:nvSpPr>
          <p:spPr>
            <a:xfrm>
              <a:off x="5441857" y="3729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xmlns="" id="{00B4AC62-B506-41CF-8D33-4A053320AE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384" y="6343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Google Shape;176;g7c553259d1_0_81">
              <a:extLst>
                <a:ext uri="{FF2B5EF4-FFF2-40B4-BE49-F238E27FC236}">
                  <a16:creationId xmlns:a16="http://schemas.microsoft.com/office/drawing/2014/main" xmlns="" id="{9926C671-E689-432C-9049-60D7B9500C43}"/>
                </a:ext>
              </a:extLst>
            </p:cNvPr>
            <p:cNvSpPr/>
            <p:nvPr/>
          </p:nvSpPr>
          <p:spPr>
            <a:xfrm>
              <a:off x="793657" y="5786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3159D942-44CE-4B71-8F28-02D96139A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100" y="4550092"/>
              <a:ext cx="2190750" cy="1186815"/>
            </a:xfrm>
            <a:prstGeom prst="rect">
              <a:avLst/>
            </a:prstGeom>
          </p:spPr>
        </p:pic>
        <p:sp>
          <p:nvSpPr>
            <p:cNvPr id="66" name="Google Shape;176;g7c553259d1_0_81">
              <a:extLst>
                <a:ext uri="{FF2B5EF4-FFF2-40B4-BE49-F238E27FC236}">
                  <a16:creationId xmlns:a16="http://schemas.microsoft.com/office/drawing/2014/main" xmlns="" id="{E9F883B0-6433-490B-AF50-6022586D9268}"/>
                </a:ext>
              </a:extLst>
            </p:cNvPr>
            <p:cNvSpPr/>
            <p:nvPr/>
          </p:nvSpPr>
          <p:spPr>
            <a:xfrm>
              <a:off x="803182" y="6101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7" name="Google Shape;176;g7c553259d1_0_81">
              <a:extLst>
                <a:ext uri="{FF2B5EF4-FFF2-40B4-BE49-F238E27FC236}">
                  <a16:creationId xmlns:a16="http://schemas.microsoft.com/office/drawing/2014/main" xmlns="" id="{8DB45A58-9724-4E4E-8FF6-132F9C55C385}"/>
                </a:ext>
              </a:extLst>
            </p:cNvPr>
            <p:cNvSpPr/>
            <p:nvPr/>
          </p:nvSpPr>
          <p:spPr>
            <a:xfrm>
              <a:off x="803182" y="6396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xmlns="" id="{8897D567-E469-4803-B4E0-CC1243EB6E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5009" y="634364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Google Shape;176;g7c553259d1_0_81">
              <a:extLst>
                <a:ext uri="{FF2B5EF4-FFF2-40B4-BE49-F238E27FC236}">
                  <a16:creationId xmlns:a16="http://schemas.microsoft.com/office/drawing/2014/main" xmlns="" id="{686319BE-E853-436C-81EE-B02AEC4E01B1}"/>
                </a:ext>
              </a:extLst>
            </p:cNvPr>
            <p:cNvSpPr/>
            <p:nvPr/>
          </p:nvSpPr>
          <p:spPr>
            <a:xfrm>
              <a:off x="3127282" y="578683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0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4D54B1D7-A932-42DB-9CDA-6CF7514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3724" y="4550092"/>
              <a:ext cx="2190750" cy="1186815"/>
            </a:xfrm>
            <a:prstGeom prst="rect">
              <a:avLst/>
            </a:prstGeom>
          </p:spPr>
        </p:pic>
        <p:sp>
          <p:nvSpPr>
            <p:cNvPr id="71" name="Google Shape;176;g7c553259d1_0_81">
              <a:extLst>
                <a:ext uri="{FF2B5EF4-FFF2-40B4-BE49-F238E27FC236}">
                  <a16:creationId xmlns:a16="http://schemas.microsoft.com/office/drawing/2014/main" xmlns="" id="{CE98BC93-FC56-43A7-A599-6FB468D8BA24}"/>
                </a:ext>
              </a:extLst>
            </p:cNvPr>
            <p:cNvSpPr/>
            <p:nvPr/>
          </p:nvSpPr>
          <p:spPr>
            <a:xfrm>
              <a:off x="3136807" y="610115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2" name="Google Shape;176;g7c553259d1_0_81">
              <a:extLst>
                <a:ext uri="{FF2B5EF4-FFF2-40B4-BE49-F238E27FC236}">
                  <a16:creationId xmlns:a16="http://schemas.microsoft.com/office/drawing/2014/main" xmlns="" id="{E5B6B194-EAE4-4CE8-8A47-4DD16CA7D9D6}"/>
                </a:ext>
              </a:extLst>
            </p:cNvPr>
            <p:cNvSpPr/>
            <p:nvPr/>
          </p:nvSpPr>
          <p:spPr>
            <a:xfrm>
              <a:off x="3136807" y="6396430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xmlns="" id="{D35646BE-B83E-4C7A-B0BE-E1F3F3748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9584" y="6334124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76;g7c553259d1_0_81">
              <a:extLst>
                <a:ext uri="{FF2B5EF4-FFF2-40B4-BE49-F238E27FC236}">
                  <a16:creationId xmlns:a16="http://schemas.microsoft.com/office/drawing/2014/main" xmlns="" id="{ED659C76-8797-4197-94E2-F6AB422B0286}"/>
                </a:ext>
              </a:extLst>
            </p:cNvPr>
            <p:cNvSpPr/>
            <p:nvPr/>
          </p:nvSpPr>
          <p:spPr>
            <a:xfrm>
              <a:off x="5441857" y="5777305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9F565427-420F-45FC-847C-0967B8C29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8299" y="4540567"/>
              <a:ext cx="2190750" cy="1186815"/>
            </a:xfrm>
            <a:prstGeom prst="rect">
              <a:avLst/>
            </a:prstGeom>
          </p:spPr>
        </p:pic>
        <p:sp>
          <p:nvSpPr>
            <p:cNvPr id="76" name="Google Shape;176;g7c553259d1_0_81">
              <a:extLst>
                <a:ext uri="{FF2B5EF4-FFF2-40B4-BE49-F238E27FC236}">
                  <a16:creationId xmlns:a16="http://schemas.microsoft.com/office/drawing/2014/main" xmlns="" id="{2AD92258-4C64-46B1-B67F-70DDC0C301B3}"/>
                </a:ext>
              </a:extLst>
            </p:cNvPr>
            <p:cNvSpPr/>
            <p:nvPr/>
          </p:nvSpPr>
          <p:spPr>
            <a:xfrm>
              <a:off x="5451382" y="6091630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7" name="Google Shape;176;g7c553259d1_0_81">
              <a:extLst>
                <a:ext uri="{FF2B5EF4-FFF2-40B4-BE49-F238E27FC236}">
                  <a16:creationId xmlns:a16="http://schemas.microsoft.com/office/drawing/2014/main" xmlns="" id="{11549D29-F895-4609-B3F3-7DB5C648865A}"/>
                </a:ext>
              </a:extLst>
            </p:cNvPr>
            <p:cNvSpPr/>
            <p:nvPr/>
          </p:nvSpPr>
          <p:spPr>
            <a:xfrm>
              <a:off x="5451382" y="6386905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196220" y="1345888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651688" y="1803088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g7c553259d1_0_81"/>
            <p:cNvSpPr/>
            <p:nvPr/>
          </p:nvSpPr>
          <p:spPr>
            <a:xfrm>
              <a:off x="649956" y="3127063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g7c553259d1_0_81"/>
            <p:cNvSpPr/>
            <p:nvPr/>
          </p:nvSpPr>
          <p:spPr>
            <a:xfrm>
              <a:off x="552974" y="3536638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920" y="3963008"/>
            <a:ext cx="1449187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가</a:t>
            </a:r>
            <a:r>
              <a:rPr lang="ko-KR" altLang="en-US" sz="1300" b="1" dirty="0"/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val="116633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user_m_ht_category_main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카테고리 메인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58"/>
          <a:ext cx="3532000" cy="53662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85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254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카테고리 이름을 표현한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해당 카테고리 상세 페이지로 이동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_ht_category_menu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의 메뉴를 클릭한 것과 동일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96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프로젝트 대표 이미지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74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제목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및 달성 투자율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lang="ko-KR" sz="15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70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06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90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89293" y="1272885"/>
            <a:ext cx="8032200" cy="5349900"/>
            <a:chOff x="189293" y="1272885"/>
            <a:chExt cx="8032200" cy="5349900"/>
          </a:xfrm>
        </p:grpSpPr>
        <p:grpSp>
          <p:nvGrpSpPr>
            <p:cNvPr id="4" name="그룹 3"/>
            <p:cNvGrpSpPr/>
            <p:nvPr/>
          </p:nvGrpSpPr>
          <p:grpSpPr>
            <a:xfrm>
              <a:off x="189293" y="1272885"/>
              <a:ext cx="8032200" cy="5349900"/>
              <a:chOff x="189293" y="1272885"/>
              <a:chExt cx="8032200" cy="5349900"/>
            </a:xfrm>
          </p:grpSpPr>
          <p:sp>
            <p:nvSpPr>
              <p:cNvPr id="168" name="Google Shape;168;g7c553259d1_0_81"/>
              <p:cNvSpPr/>
              <p:nvPr/>
            </p:nvSpPr>
            <p:spPr>
              <a:xfrm>
                <a:off x="189293" y="1272885"/>
                <a:ext cx="8032200" cy="53499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" name="Google Shape;175;g7c553259d1_0_81">
                <a:extLst>
                  <a:ext uri="{FF2B5EF4-FFF2-40B4-BE49-F238E27FC236}">
                    <a16:creationId xmlns:a16="http://schemas.microsoft.com/office/drawing/2014/main" xmlns="" id="{1ADEA767-5A7B-497B-BB3E-8EAA95D8D4E1}"/>
                  </a:ext>
                </a:extLst>
              </p:cNvPr>
              <p:cNvSpPr/>
              <p:nvPr/>
            </p:nvSpPr>
            <p:spPr>
              <a:xfrm>
                <a:off x="2359506" y="1359838"/>
                <a:ext cx="3546150" cy="5164725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xmlns="" id="{437C5DDF-377A-4B32-9F22-36E5A6640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891" y="1859870"/>
                <a:ext cx="1859794" cy="0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그룹 1"/>
              <p:cNvGrpSpPr/>
              <p:nvPr/>
            </p:nvGrpSpPr>
            <p:grpSpPr>
              <a:xfrm>
                <a:off x="2606886" y="2027304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24" name="직선 화살표 연결선 23">
                  <a:extLst>
                    <a:ext uri="{FF2B5EF4-FFF2-40B4-BE49-F238E27FC236}">
                      <a16:creationId xmlns:a16="http://schemas.microsoft.com/office/drawing/2014/main" xmlns="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Google Shape;176;g7c553259d1_0_81">
                  <a:extLst>
                    <a:ext uri="{FF2B5EF4-FFF2-40B4-BE49-F238E27FC236}">
                      <a16:creationId xmlns:a16="http://schemas.microsoft.com/office/drawing/2014/main" xmlns="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26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xmlns="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27" name="Google Shape;176;g7c553259d1_0_81">
                  <a:extLst>
                    <a:ext uri="{FF2B5EF4-FFF2-40B4-BE49-F238E27FC236}">
                      <a16:creationId xmlns:a16="http://schemas.microsoft.com/office/drawing/2014/main" xmlns="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28" name="Google Shape;176;g7c553259d1_0_81">
                  <a:extLst>
                    <a:ext uri="{FF2B5EF4-FFF2-40B4-BE49-F238E27FC236}">
                      <a16:creationId xmlns:a16="http://schemas.microsoft.com/office/drawing/2014/main" xmlns="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xmlns="" id="{DF8ABB58-DCD9-41DA-A337-A022D9B772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9345" y="5068054"/>
                <a:ext cx="1856054" cy="0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>
              <a:xfrm>
                <a:off x="4098637" y="2027304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37" name="직선 화살표 연결선 36">
                  <a:extLst>
                    <a:ext uri="{FF2B5EF4-FFF2-40B4-BE49-F238E27FC236}">
                      <a16:creationId xmlns:a16="http://schemas.microsoft.com/office/drawing/2014/main" xmlns="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Google Shape;176;g7c553259d1_0_81">
                  <a:extLst>
                    <a:ext uri="{FF2B5EF4-FFF2-40B4-BE49-F238E27FC236}">
                      <a16:creationId xmlns:a16="http://schemas.microsoft.com/office/drawing/2014/main" xmlns="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39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xmlns="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40" name="Google Shape;176;g7c553259d1_0_81">
                  <a:extLst>
                    <a:ext uri="{FF2B5EF4-FFF2-40B4-BE49-F238E27FC236}">
                      <a16:creationId xmlns:a16="http://schemas.microsoft.com/office/drawing/2014/main" xmlns="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41" name="Google Shape;176;g7c553259d1_0_81">
                  <a:extLst>
                    <a:ext uri="{FF2B5EF4-FFF2-40B4-BE49-F238E27FC236}">
                      <a16:creationId xmlns:a16="http://schemas.microsoft.com/office/drawing/2014/main" xmlns="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42" name="그룹 41"/>
              <p:cNvGrpSpPr/>
              <p:nvPr/>
            </p:nvGrpSpPr>
            <p:grpSpPr>
              <a:xfrm>
                <a:off x="2590640" y="3323831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43" name="직선 화살표 연결선 42">
                  <a:extLst>
                    <a:ext uri="{FF2B5EF4-FFF2-40B4-BE49-F238E27FC236}">
                      <a16:creationId xmlns:a16="http://schemas.microsoft.com/office/drawing/2014/main" xmlns="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Google Shape;176;g7c553259d1_0_81">
                  <a:extLst>
                    <a:ext uri="{FF2B5EF4-FFF2-40B4-BE49-F238E27FC236}">
                      <a16:creationId xmlns:a16="http://schemas.microsoft.com/office/drawing/2014/main" xmlns="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45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xmlns="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46" name="Google Shape;176;g7c553259d1_0_81">
                  <a:extLst>
                    <a:ext uri="{FF2B5EF4-FFF2-40B4-BE49-F238E27FC236}">
                      <a16:creationId xmlns:a16="http://schemas.microsoft.com/office/drawing/2014/main" xmlns="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47" name="Google Shape;176;g7c553259d1_0_81">
                  <a:extLst>
                    <a:ext uri="{FF2B5EF4-FFF2-40B4-BE49-F238E27FC236}">
                      <a16:creationId xmlns:a16="http://schemas.microsoft.com/office/drawing/2014/main" xmlns="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48" name="그룹 47"/>
              <p:cNvGrpSpPr/>
              <p:nvPr/>
            </p:nvGrpSpPr>
            <p:grpSpPr>
              <a:xfrm>
                <a:off x="4096448" y="3329466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49" name="직선 화살표 연결선 48">
                  <a:extLst>
                    <a:ext uri="{FF2B5EF4-FFF2-40B4-BE49-F238E27FC236}">
                      <a16:creationId xmlns:a16="http://schemas.microsoft.com/office/drawing/2014/main" xmlns="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Google Shape;176;g7c553259d1_0_81">
                  <a:extLst>
                    <a:ext uri="{FF2B5EF4-FFF2-40B4-BE49-F238E27FC236}">
                      <a16:creationId xmlns:a16="http://schemas.microsoft.com/office/drawing/2014/main" xmlns="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51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xmlns="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52" name="Google Shape;176;g7c553259d1_0_81">
                  <a:extLst>
                    <a:ext uri="{FF2B5EF4-FFF2-40B4-BE49-F238E27FC236}">
                      <a16:creationId xmlns:a16="http://schemas.microsoft.com/office/drawing/2014/main" xmlns="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53" name="Google Shape;176;g7c553259d1_0_81">
                  <a:extLst>
                    <a:ext uri="{FF2B5EF4-FFF2-40B4-BE49-F238E27FC236}">
                      <a16:creationId xmlns:a16="http://schemas.microsoft.com/office/drawing/2014/main" xmlns="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54" name="그룹 53"/>
              <p:cNvGrpSpPr/>
              <p:nvPr/>
            </p:nvGrpSpPr>
            <p:grpSpPr>
              <a:xfrm>
                <a:off x="2620459" y="5145017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55" name="직선 화살표 연결선 54">
                  <a:extLst>
                    <a:ext uri="{FF2B5EF4-FFF2-40B4-BE49-F238E27FC236}">
                      <a16:creationId xmlns:a16="http://schemas.microsoft.com/office/drawing/2014/main" xmlns="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Google Shape;176;g7c553259d1_0_81">
                  <a:extLst>
                    <a:ext uri="{FF2B5EF4-FFF2-40B4-BE49-F238E27FC236}">
                      <a16:creationId xmlns:a16="http://schemas.microsoft.com/office/drawing/2014/main" xmlns="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57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xmlns="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58" name="Google Shape;176;g7c553259d1_0_81">
                  <a:extLst>
                    <a:ext uri="{FF2B5EF4-FFF2-40B4-BE49-F238E27FC236}">
                      <a16:creationId xmlns:a16="http://schemas.microsoft.com/office/drawing/2014/main" xmlns="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59" name="Google Shape;176;g7c553259d1_0_81">
                  <a:extLst>
                    <a:ext uri="{FF2B5EF4-FFF2-40B4-BE49-F238E27FC236}">
                      <a16:creationId xmlns:a16="http://schemas.microsoft.com/office/drawing/2014/main" xmlns="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grpSp>
            <p:nvGrpSpPr>
              <p:cNvPr id="60" name="그룹 59"/>
              <p:cNvGrpSpPr/>
              <p:nvPr/>
            </p:nvGrpSpPr>
            <p:grpSpPr>
              <a:xfrm>
                <a:off x="4148066" y="5145017"/>
                <a:ext cx="1352508" cy="1236738"/>
                <a:chOff x="2890266" y="1978252"/>
                <a:chExt cx="2219466" cy="2029488"/>
              </a:xfrm>
            </p:grpSpPr>
            <p:cxnSp>
              <p:nvCxnSpPr>
                <p:cNvPr id="61" name="직선 화살표 연결선 60">
                  <a:extLst>
                    <a:ext uri="{FF2B5EF4-FFF2-40B4-BE49-F238E27FC236}">
                      <a16:creationId xmlns:a16="http://schemas.microsoft.com/office/drawing/2014/main" xmlns="" id="{B5835ADD-7D32-474C-A3BF-3A3CCD28E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266" y="3771809"/>
                  <a:ext cx="1343025" cy="0"/>
                </a:xfrm>
                <a:prstGeom prst="straightConnector1">
                  <a:avLst/>
                </a:prstGeom>
                <a:ln w="28575">
                  <a:solidFill>
                    <a:srgbClr val="DC7F0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Google Shape;176;g7c553259d1_0_81">
                  <a:extLst>
                    <a:ext uri="{FF2B5EF4-FFF2-40B4-BE49-F238E27FC236}">
                      <a16:creationId xmlns:a16="http://schemas.microsoft.com/office/drawing/2014/main" xmlns="" id="{06A0E1D3-7AAF-44E0-905C-7ACC69B6D60E}"/>
                    </a:ext>
                  </a:extLst>
                </p:cNvPr>
                <p:cNvSpPr/>
                <p:nvPr/>
              </p:nvSpPr>
              <p:spPr>
                <a:xfrm>
                  <a:off x="2912540" y="3214990"/>
                  <a:ext cx="2193600" cy="268875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데이터 </a:t>
                  </a: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케이블</a:t>
                  </a:r>
                  <a:endParaRPr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63" name="그림 4" descr="실내, 테이블, 앉아있는, 쥐고있는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xmlns="" id="{180437EC-2552-4BF4-A389-F1FCAC9712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8982" y="1978252"/>
                  <a:ext cx="2190750" cy="1186815"/>
                </a:xfrm>
                <a:prstGeom prst="rect">
                  <a:avLst/>
                </a:prstGeom>
              </p:spPr>
            </p:pic>
            <p:sp>
              <p:nvSpPr>
                <p:cNvPr id="64" name="Google Shape;176;g7c553259d1_0_81">
                  <a:extLst>
                    <a:ext uri="{FF2B5EF4-FFF2-40B4-BE49-F238E27FC236}">
                      <a16:creationId xmlns:a16="http://schemas.microsoft.com/office/drawing/2014/main" xmlns="" id="{C6FCDB85-C4AB-407C-A1A1-231526CB153D}"/>
                    </a:ext>
                  </a:extLst>
                </p:cNvPr>
                <p:cNvSpPr/>
                <p:nvPr/>
              </p:nvSpPr>
              <p:spPr>
                <a:xfrm>
                  <a:off x="2922064" y="3529315"/>
                  <a:ext cx="5934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IT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65" name="Google Shape;176;g7c553259d1_0_81">
                  <a:extLst>
                    <a:ext uri="{FF2B5EF4-FFF2-40B4-BE49-F238E27FC236}">
                      <a16:creationId xmlns:a16="http://schemas.microsoft.com/office/drawing/2014/main" xmlns="" id="{DCC01A34-2B47-48F3-BA00-F7016982BDF9}"/>
                    </a:ext>
                  </a:extLst>
                </p:cNvPr>
                <p:cNvSpPr/>
                <p:nvPr/>
              </p:nvSpPr>
              <p:spPr>
                <a:xfrm>
                  <a:off x="2922064" y="3824590"/>
                  <a:ext cx="882100" cy="18315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altLang="en-US" sz="10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57%</a:t>
                  </a:r>
                  <a:endParaRPr lang="ko-KR" altLang="en-US" sz="10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</p:grpSp>
        <p:sp>
          <p:nvSpPr>
            <p:cNvPr id="66" name="직사각형 65"/>
            <p:cNvSpPr/>
            <p:nvPr/>
          </p:nvSpPr>
          <p:spPr>
            <a:xfrm>
              <a:off x="2608173" y="1448548"/>
              <a:ext cx="1181231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 smtClean="0"/>
                <a:t>IT</a:t>
              </a:r>
              <a:endParaRPr lang="ko-KR" altLang="en-US" sz="1300" b="1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634032" y="4630513"/>
              <a:ext cx="1184753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/>
                <a:t>가</a:t>
              </a:r>
              <a:r>
                <a:rPr lang="ko-KR" altLang="en-US" sz="1300" b="1" dirty="0"/>
                <a:t>전</a:t>
              </a: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2318935" y="1496781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2511322" y="193721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g7c553259d1_0_81"/>
            <p:cNvSpPr/>
            <p:nvPr/>
          </p:nvSpPr>
          <p:spPr>
            <a:xfrm>
              <a:off x="2412567" y="286287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2660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user_w_ht_projects_list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리스트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2388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09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20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선택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-&gt;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베스트 프로젝트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149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베스트 카테고리 내 세부 카테고리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금액순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조회수순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98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827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973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60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10354" y="1263944"/>
            <a:ext cx="8032200" cy="5349900"/>
            <a:chOff x="310354" y="1263944"/>
            <a:chExt cx="8032200" cy="5349900"/>
          </a:xfrm>
        </p:grpSpPr>
        <p:sp>
          <p:nvSpPr>
            <p:cNvPr id="63" name="Google Shape;168;g7c553259d1_0_81">
              <a:extLst>
                <a:ext uri="{FF2B5EF4-FFF2-40B4-BE49-F238E27FC236}">
                  <a16:creationId xmlns:a16="http://schemas.microsoft.com/office/drawing/2014/main" xmlns="" id="{17F328D9-F007-4F17-B8D3-F5BF172C39E0}"/>
                </a:ext>
              </a:extLst>
            </p:cNvPr>
            <p:cNvSpPr/>
            <p:nvPr/>
          </p:nvSpPr>
          <p:spPr>
            <a:xfrm>
              <a:off x="310354" y="1263944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xmlns="" id="{79A1FAE9-8D8C-4652-9C5B-BE5298C6E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2175" y="1965386"/>
              <a:ext cx="5945190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xmlns="" id="{42FE64DF-D8D3-4F10-9773-BDC060E89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259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Google Shape;176;g7c553259d1_0_81">
              <a:extLst>
                <a:ext uri="{FF2B5EF4-FFF2-40B4-BE49-F238E27FC236}">
                  <a16:creationId xmlns:a16="http://schemas.microsoft.com/office/drawing/2014/main" xmlns="" id="{E7AA7096-9FC6-45CB-87E7-FD3B983D7A81}"/>
                </a:ext>
              </a:extLst>
            </p:cNvPr>
            <p:cNvSpPr/>
            <p:nvPr/>
          </p:nvSpPr>
          <p:spPr>
            <a:xfrm>
              <a:off x="936533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0" name="그림 69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69A8FAA6-15F6-4590-82EA-FFF026276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975" y="2160821"/>
              <a:ext cx="2190750" cy="1186815"/>
            </a:xfrm>
            <a:prstGeom prst="rect">
              <a:avLst/>
            </a:prstGeom>
          </p:spPr>
        </p:pic>
        <p:sp>
          <p:nvSpPr>
            <p:cNvPr id="71" name="Google Shape;176;g7c553259d1_0_81">
              <a:extLst>
                <a:ext uri="{FF2B5EF4-FFF2-40B4-BE49-F238E27FC236}">
                  <a16:creationId xmlns:a16="http://schemas.microsoft.com/office/drawing/2014/main" xmlns="" id="{9C0E1ED6-46E4-4731-AB75-D0F000180D85}"/>
                </a:ext>
              </a:extLst>
            </p:cNvPr>
            <p:cNvSpPr/>
            <p:nvPr/>
          </p:nvSpPr>
          <p:spPr>
            <a:xfrm>
              <a:off x="946057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2" name="Google Shape;176;g7c553259d1_0_81">
              <a:extLst>
                <a:ext uri="{FF2B5EF4-FFF2-40B4-BE49-F238E27FC236}">
                  <a16:creationId xmlns:a16="http://schemas.microsoft.com/office/drawing/2014/main" xmlns="" id="{5BC45C6B-096C-49BF-B274-93396B802DFE}"/>
                </a:ext>
              </a:extLst>
            </p:cNvPr>
            <p:cNvSpPr/>
            <p:nvPr/>
          </p:nvSpPr>
          <p:spPr>
            <a:xfrm>
              <a:off x="946057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xmlns="" id="{8E79EA51-0D33-4ADA-90BC-126F69C33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7884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76;g7c553259d1_0_81">
              <a:extLst>
                <a:ext uri="{FF2B5EF4-FFF2-40B4-BE49-F238E27FC236}">
                  <a16:creationId xmlns:a16="http://schemas.microsoft.com/office/drawing/2014/main" xmlns="" id="{3426AC8F-3EA7-4E7C-8D14-6DB7577AE98F}"/>
                </a:ext>
              </a:extLst>
            </p:cNvPr>
            <p:cNvSpPr/>
            <p:nvPr/>
          </p:nvSpPr>
          <p:spPr>
            <a:xfrm>
              <a:off x="3270157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5" name="그림 7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9475E286-AAE6-45C2-99CC-D104C7A59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6600" y="2160821"/>
              <a:ext cx="2190750" cy="1186815"/>
            </a:xfrm>
            <a:prstGeom prst="rect">
              <a:avLst/>
            </a:prstGeom>
          </p:spPr>
        </p:pic>
        <p:sp>
          <p:nvSpPr>
            <p:cNvPr id="76" name="Google Shape;176;g7c553259d1_0_81">
              <a:extLst>
                <a:ext uri="{FF2B5EF4-FFF2-40B4-BE49-F238E27FC236}">
                  <a16:creationId xmlns:a16="http://schemas.microsoft.com/office/drawing/2014/main" xmlns="" id="{9676C32B-66F3-4E6B-9642-024899C319CE}"/>
                </a:ext>
              </a:extLst>
            </p:cNvPr>
            <p:cNvSpPr/>
            <p:nvPr/>
          </p:nvSpPr>
          <p:spPr>
            <a:xfrm>
              <a:off x="3279682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7" name="Google Shape;176;g7c553259d1_0_81">
              <a:extLst>
                <a:ext uri="{FF2B5EF4-FFF2-40B4-BE49-F238E27FC236}">
                  <a16:creationId xmlns:a16="http://schemas.microsoft.com/office/drawing/2014/main" xmlns="" id="{CD47024B-051C-4D7E-B24E-7C3207C7D1FE}"/>
                </a:ext>
              </a:extLst>
            </p:cNvPr>
            <p:cNvSpPr/>
            <p:nvPr/>
          </p:nvSpPr>
          <p:spPr>
            <a:xfrm>
              <a:off x="3279682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xmlns="" id="{4975B0EE-4DCF-4326-97A2-1BBDC31F8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2459" y="39448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Google Shape;176;g7c553259d1_0_81">
              <a:extLst>
                <a:ext uri="{FF2B5EF4-FFF2-40B4-BE49-F238E27FC236}">
                  <a16:creationId xmlns:a16="http://schemas.microsoft.com/office/drawing/2014/main" xmlns="" id="{FB19651E-FC1F-40C1-A739-AC10731A7BF5}"/>
                </a:ext>
              </a:extLst>
            </p:cNvPr>
            <p:cNvSpPr/>
            <p:nvPr/>
          </p:nvSpPr>
          <p:spPr>
            <a:xfrm>
              <a:off x="5584733" y="33880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0" name="그림 79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39D45062-9B77-44C7-8CD2-A6C9791F4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1175" y="2151296"/>
              <a:ext cx="2190750" cy="1186815"/>
            </a:xfrm>
            <a:prstGeom prst="rect">
              <a:avLst/>
            </a:prstGeom>
          </p:spPr>
        </p:pic>
        <p:sp>
          <p:nvSpPr>
            <p:cNvPr id="81" name="Google Shape;176;g7c553259d1_0_81">
              <a:extLst>
                <a:ext uri="{FF2B5EF4-FFF2-40B4-BE49-F238E27FC236}">
                  <a16:creationId xmlns:a16="http://schemas.microsoft.com/office/drawing/2014/main" xmlns="" id="{3270DC79-AC9C-417A-A6B6-7D5AF86A2D71}"/>
                </a:ext>
              </a:extLst>
            </p:cNvPr>
            <p:cNvSpPr/>
            <p:nvPr/>
          </p:nvSpPr>
          <p:spPr>
            <a:xfrm>
              <a:off x="5594257" y="37023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2" name="Google Shape;176;g7c553259d1_0_81">
              <a:extLst>
                <a:ext uri="{FF2B5EF4-FFF2-40B4-BE49-F238E27FC236}">
                  <a16:creationId xmlns:a16="http://schemas.microsoft.com/office/drawing/2014/main" xmlns="" id="{43A3930F-E833-4807-AB4B-FD5B0390457E}"/>
                </a:ext>
              </a:extLst>
            </p:cNvPr>
            <p:cNvSpPr/>
            <p:nvPr/>
          </p:nvSpPr>
          <p:spPr>
            <a:xfrm>
              <a:off x="5594257" y="39976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xmlns="" id="{D9BAF179-2C4B-4E29-8EDF-DAF76CD141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84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Google Shape;176;g7c553259d1_0_81">
              <a:extLst>
                <a:ext uri="{FF2B5EF4-FFF2-40B4-BE49-F238E27FC236}">
                  <a16:creationId xmlns:a16="http://schemas.microsoft.com/office/drawing/2014/main" xmlns="" id="{B1D5351C-0D7D-4A9B-9071-F323F07FA80F}"/>
                </a:ext>
              </a:extLst>
            </p:cNvPr>
            <p:cNvSpPr/>
            <p:nvPr/>
          </p:nvSpPr>
          <p:spPr>
            <a:xfrm>
              <a:off x="946057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5" name="그림 8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AA888A3F-576C-4CFD-B1E8-A140F004C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500" y="4361096"/>
              <a:ext cx="2190750" cy="1186815"/>
            </a:xfrm>
            <a:prstGeom prst="rect">
              <a:avLst/>
            </a:prstGeom>
          </p:spPr>
        </p:pic>
        <p:sp>
          <p:nvSpPr>
            <p:cNvPr id="86" name="Google Shape;176;g7c553259d1_0_81">
              <a:extLst>
                <a:ext uri="{FF2B5EF4-FFF2-40B4-BE49-F238E27FC236}">
                  <a16:creationId xmlns:a16="http://schemas.microsoft.com/office/drawing/2014/main" xmlns="" id="{F11FC628-32C3-46FF-9AB3-C9240CB1674C}"/>
                </a:ext>
              </a:extLst>
            </p:cNvPr>
            <p:cNvSpPr/>
            <p:nvPr/>
          </p:nvSpPr>
          <p:spPr>
            <a:xfrm>
              <a:off x="955582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7" name="Google Shape;176;g7c553259d1_0_81">
              <a:extLst>
                <a:ext uri="{FF2B5EF4-FFF2-40B4-BE49-F238E27FC236}">
                  <a16:creationId xmlns:a16="http://schemas.microsoft.com/office/drawing/2014/main" xmlns="" id="{69FB7A31-E794-4388-9956-4C7C13595314}"/>
                </a:ext>
              </a:extLst>
            </p:cNvPr>
            <p:cNvSpPr/>
            <p:nvPr/>
          </p:nvSpPr>
          <p:spPr>
            <a:xfrm>
              <a:off x="955582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xmlns="" id="{D3090D1C-9DD6-400F-BCC4-33DF29B11D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7409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Google Shape;176;g7c553259d1_0_81">
              <a:extLst>
                <a:ext uri="{FF2B5EF4-FFF2-40B4-BE49-F238E27FC236}">
                  <a16:creationId xmlns:a16="http://schemas.microsoft.com/office/drawing/2014/main" xmlns="" id="{C1DE3DAB-A7FC-42EB-9623-9AB1D846DB5D}"/>
                </a:ext>
              </a:extLst>
            </p:cNvPr>
            <p:cNvSpPr/>
            <p:nvPr/>
          </p:nvSpPr>
          <p:spPr>
            <a:xfrm>
              <a:off x="3279682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0" name="그림 89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809216CC-B4EC-4D4D-9015-C68641462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6124" y="4361096"/>
              <a:ext cx="2190750" cy="1186815"/>
            </a:xfrm>
            <a:prstGeom prst="rect">
              <a:avLst/>
            </a:prstGeom>
          </p:spPr>
        </p:pic>
        <p:sp>
          <p:nvSpPr>
            <p:cNvPr id="91" name="Google Shape;176;g7c553259d1_0_81">
              <a:extLst>
                <a:ext uri="{FF2B5EF4-FFF2-40B4-BE49-F238E27FC236}">
                  <a16:creationId xmlns:a16="http://schemas.microsoft.com/office/drawing/2014/main" xmlns="" id="{3CF548CB-498E-4541-9020-420CD83A87BB}"/>
                </a:ext>
              </a:extLst>
            </p:cNvPr>
            <p:cNvSpPr/>
            <p:nvPr/>
          </p:nvSpPr>
          <p:spPr>
            <a:xfrm>
              <a:off x="3289207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2" name="Google Shape;176;g7c553259d1_0_81">
              <a:extLst>
                <a:ext uri="{FF2B5EF4-FFF2-40B4-BE49-F238E27FC236}">
                  <a16:creationId xmlns:a16="http://schemas.microsoft.com/office/drawing/2014/main" xmlns="" id="{2C726862-A768-45C1-AFFF-215978207E7A}"/>
                </a:ext>
              </a:extLst>
            </p:cNvPr>
            <p:cNvSpPr/>
            <p:nvPr/>
          </p:nvSpPr>
          <p:spPr>
            <a:xfrm>
              <a:off x="3289207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xmlns="" id="{051D5826-F627-460F-9682-6A13971B4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1984" y="614512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Google Shape;176;g7c553259d1_0_81">
              <a:extLst>
                <a:ext uri="{FF2B5EF4-FFF2-40B4-BE49-F238E27FC236}">
                  <a16:creationId xmlns:a16="http://schemas.microsoft.com/office/drawing/2014/main" xmlns="" id="{13F5768A-E942-4AD8-93FA-238D8DC0E0DA}"/>
                </a:ext>
              </a:extLst>
            </p:cNvPr>
            <p:cNvSpPr/>
            <p:nvPr/>
          </p:nvSpPr>
          <p:spPr>
            <a:xfrm>
              <a:off x="5594257" y="558830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5" name="그림 9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8683EADF-31E7-4021-9F1A-27063D207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0699" y="4351571"/>
              <a:ext cx="2190750" cy="1186815"/>
            </a:xfrm>
            <a:prstGeom prst="rect">
              <a:avLst/>
            </a:prstGeom>
          </p:spPr>
        </p:pic>
        <p:sp>
          <p:nvSpPr>
            <p:cNvPr id="96" name="Google Shape;176;g7c553259d1_0_81">
              <a:extLst>
                <a:ext uri="{FF2B5EF4-FFF2-40B4-BE49-F238E27FC236}">
                  <a16:creationId xmlns:a16="http://schemas.microsoft.com/office/drawing/2014/main" xmlns="" id="{4456304C-017E-49AB-9129-04BC68501DD1}"/>
                </a:ext>
              </a:extLst>
            </p:cNvPr>
            <p:cNvSpPr/>
            <p:nvPr/>
          </p:nvSpPr>
          <p:spPr>
            <a:xfrm>
              <a:off x="5603782" y="590263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7" name="Google Shape;176;g7c553259d1_0_81">
              <a:extLst>
                <a:ext uri="{FF2B5EF4-FFF2-40B4-BE49-F238E27FC236}">
                  <a16:creationId xmlns:a16="http://schemas.microsoft.com/office/drawing/2014/main" xmlns="" id="{DE8BC422-8CF7-444B-BF43-45BF788C322D}"/>
                </a:ext>
              </a:extLst>
            </p:cNvPr>
            <p:cNvSpPr/>
            <p:nvPr/>
          </p:nvSpPr>
          <p:spPr>
            <a:xfrm>
              <a:off x="5603782" y="619790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98687" y="1527845"/>
              <a:ext cx="1449187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 b="1" dirty="0" smtClean="0"/>
                <a:t>투자 </a:t>
              </a:r>
              <a:r>
                <a:rPr lang="ko-KR" altLang="en-US" sz="1300" b="1" dirty="0" err="1" smtClean="0"/>
                <a:t>금액순</a:t>
              </a:r>
              <a:endParaRPr lang="ko-KR" altLang="en-US" sz="1300" b="1" dirty="0"/>
            </a:p>
          </p:txBody>
        </p:sp>
        <p:sp>
          <p:nvSpPr>
            <p:cNvPr id="53" name="갈매기형 수장 52"/>
            <p:cNvSpPr/>
            <p:nvPr/>
          </p:nvSpPr>
          <p:spPr>
            <a:xfrm rot="5400000">
              <a:off x="1704451" y="1597309"/>
              <a:ext cx="227031" cy="246185"/>
            </a:xfrm>
            <a:prstGeom prst="chevron">
              <a:avLst>
                <a:gd name="adj" fmla="val 6428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Google Shape;173;g7c553259d1_0_81">
              <a:extLst>
                <a:ext uri="{FF2B5EF4-FFF2-40B4-BE49-F238E27FC236}">
                  <a16:creationId xmlns:a16="http://schemas.microsoft.com/office/drawing/2014/main" xmlns="" id="{8DFFBFEB-9144-49A7-9156-EC6B6ACD85E3}"/>
                </a:ext>
              </a:extLst>
            </p:cNvPr>
            <p:cNvSpPr/>
            <p:nvPr/>
          </p:nvSpPr>
          <p:spPr>
            <a:xfrm>
              <a:off x="353044" y="158431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0" name="아래쪽 화살표 59"/>
          <p:cNvSpPr/>
          <p:nvPr/>
        </p:nvSpPr>
        <p:spPr>
          <a:xfrm rot="7017429">
            <a:off x="2347934" y="1400503"/>
            <a:ext cx="315698" cy="1269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/>
          </p:nvPr>
        </p:nvGraphicFramePr>
        <p:xfrm>
          <a:off x="133708" y="2518084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005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2505783" y="2380735"/>
            <a:ext cx="2783530" cy="266082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331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user_m_ht_projects_list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리스트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58"/>
          <a:ext cx="3532000" cy="53662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85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254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차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박스에 따른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선택한 내용에 맞게 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96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프로젝트 대표 이미지 표시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74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프로젝트 제목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및 달성 투자율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lang="ko-KR" sz="15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500" u="none" strike="noStrike" cap="none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 프로젝트 상세 페이지로 </a:t>
                      </a: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이동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모든 페이지 동일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70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06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90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89293" y="127288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75;g7c553259d1_0_81">
            <a:extLst>
              <a:ext uri="{FF2B5EF4-FFF2-40B4-BE49-F238E27FC236}">
                <a16:creationId xmlns:a16="http://schemas.microsoft.com/office/drawing/2014/main" xmlns="" id="{1ADEA767-5A7B-497B-BB3E-8EAA95D8D4E1}"/>
              </a:ext>
            </a:extLst>
          </p:cNvPr>
          <p:cNvSpPr/>
          <p:nvPr/>
        </p:nvSpPr>
        <p:spPr>
          <a:xfrm>
            <a:off x="2359506" y="1359838"/>
            <a:ext cx="3546150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437C5DDF-377A-4B32-9F22-36E5A6640A68}"/>
              </a:ext>
            </a:extLst>
          </p:cNvPr>
          <p:cNvCxnSpPr>
            <a:cxnSpLocks/>
          </p:cNvCxnSpPr>
          <p:nvPr/>
        </p:nvCxnSpPr>
        <p:spPr>
          <a:xfrm>
            <a:off x="4088210" y="1901060"/>
            <a:ext cx="1705427" cy="0"/>
          </a:xfrm>
          <a:prstGeom prst="straightConnector1">
            <a:avLst/>
          </a:prstGeom>
          <a:ln w="28575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648306" y="2134398"/>
            <a:ext cx="1352508" cy="1236738"/>
            <a:chOff x="2890266" y="1978252"/>
            <a:chExt cx="2219466" cy="2029488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6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27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28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189486" y="2134398"/>
            <a:ext cx="1352508" cy="1236738"/>
            <a:chOff x="2890266" y="1978252"/>
            <a:chExt cx="2219466" cy="2029488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9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40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41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648306" y="3554495"/>
            <a:ext cx="1352508" cy="1236738"/>
            <a:chOff x="2890266" y="1978252"/>
            <a:chExt cx="2219466" cy="2029488"/>
          </a:xfrm>
        </p:grpSpPr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5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46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47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189486" y="3560130"/>
            <a:ext cx="1352508" cy="1236738"/>
            <a:chOff x="2890266" y="1978252"/>
            <a:chExt cx="2219466" cy="2029488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1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52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3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648306" y="4942020"/>
            <a:ext cx="1352508" cy="1236738"/>
            <a:chOff x="2890266" y="1978252"/>
            <a:chExt cx="2219466" cy="2029488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7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58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9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4189486" y="4942020"/>
            <a:ext cx="1352508" cy="1236738"/>
            <a:chOff x="2890266" y="1978252"/>
            <a:chExt cx="2219466" cy="2029488"/>
          </a:xfrm>
        </p:grpSpPr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266" y="3771809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Google Shape;176;g7c553259d1_0_81">
              <a:extLst>
                <a:ext uri="{FF2B5EF4-FFF2-40B4-BE49-F238E27FC236}">
                  <a16:creationId xmlns:a16="http://schemas.microsoft.com/office/drawing/2014/main" xmlns="" id="{06A0E1D3-7AAF-44E0-905C-7ACC69B6D60E}"/>
                </a:ext>
              </a:extLst>
            </p:cNvPr>
            <p:cNvSpPr/>
            <p:nvPr/>
          </p:nvSpPr>
          <p:spPr>
            <a:xfrm>
              <a:off x="2912540" y="3214990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3" name="그림 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180437EC-2552-4BF4-A389-F1FCAC97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982" y="1978252"/>
              <a:ext cx="2190750" cy="1186815"/>
            </a:xfrm>
            <a:prstGeom prst="rect">
              <a:avLst/>
            </a:prstGeom>
          </p:spPr>
        </p:pic>
        <p:sp>
          <p:nvSpPr>
            <p:cNvPr id="64" name="Google Shape;176;g7c553259d1_0_81">
              <a:extLst>
                <a:ext uri="{FF2B5EF4-FFF2-40B4-BE49-F238E27FC236}">
                  <a16:creationId xmlns:a16="http://schemas.microsoft.com/office/drawing/2014/main" xmlns="" id="{C6FCDB85-C4AB-407C-A1A1-231526CB153D}"/>
                </a:ext>
              </a:extLst>
            </p:cNvPr>
            <p:cNvSpPr/>
            <p:nvPr/>
          </p:nvSpPr>
          <p:spPr>
            <a:xfrm>
              <a:off x="2922064" y="3529315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65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2922064" y="3824590"/>
              <a:ext cx="8821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0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2319673" y="15650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539203" y="1489738"/>
            <a:ext cx="1449187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dirty="0" smtClean="0"/>
              <a:t>투자 </a:t>
            </a:r>
            <a:r>
              <a:rPr lang="ko-KR" altLang="en-US" sz="1300" b="1" dirty="0" err="1" smtClean="0"/>
              <a:t>금액순</a:t>
            </a:r>
            <a:endParaRPr lang="ko-KR" altLang="en-US" sz="1300" b="1" dirty="0"/>
          </a:p>
        </p:txBody>
      </p:sp>
      <p:sp>
        <p:nvSpPr>
          <p:cNvPr id="68" name="갈매기형 수장 67"/>
          <p:cNvSpPr/>
          <p:nvPr/>
        </p:nvSpPr>
        <p:spPr>
          <a:xfrm rot="5400000">
            <a:off x="3644967" y="1559202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아래쪽 화살표 98"/>
          <p:cNvSpPr/>
          <p:nvPr/>
        </p:nvSpPr>
        <p:spPr>
          <a:xfrm rot="10160741">
            <a:off x="2996570" y="1942558"/>
            <a:ext cx="315698" cy="1612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/>
          </p:nvPr>
        </p:nvGraphicFramePr>
        <p:xfrm>
          <a:off x="121842" y="3791158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005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02" name="직사각형 101"/>
          <p:cNvSpPr/>
          <p:nvPr/>
        </p:nvSpPr>
        <p:spPr>
          <a:xfrm>
            <a:off x="2493917" y="3653809"/>
            <a:ext cx="2783530" cy="266082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417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user_w_ht_projects_detail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(1)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1249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41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25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현재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받은 금액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투자율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바와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투자율 함께 표시함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29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작성할 때 입력한 프로젝트의 고유 주소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해당 주소 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48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관심 프로젝트로 등록하는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28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신고하기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신고하기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결재 창으로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32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6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xmlns="" id="{B5835ADD-7D32-474C-A3BF-3A3CCD28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794" y="3683575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Google Shape;176;g7c553259d1_0_81">
              <a:extLst>
                <a:ext uri="{FF2B5EF4-FFF2-40B4-BE49-F238E27FC236}">
                  <a16:creationId xmlns:a16="http://schemas.microsoft.com/office/drawing/2014/main" xmlns="" id="{DCC01A34-2B47-48F3-BA00-F7016982BDF9}"/>
                </a:ext>
              </a:extLst>
            </p:cNvPr>
            <p:cNvSpPr/>
            <p:nvPr/>
          </p:nvSpPr>
          <p:spPr>
            <a:xfrm>
              <a:off x="4687592" y="3736356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2" name="Google Shape;176;g7c553259d1_0_81">
              <a:extLst>
                <a:ext uri="{FF2B5EF4-FFF2-40B4-BE49-F238E27FC236}">
                  <a16:creationId xmlns:a16="http://schemas.microsoft.com/office/drawing/2014/main" xmlns="" id="{AD2C95EC-582D-4DE5-A38F-F4D321E2655F}"/>
                </a:ext>
              </a:extLst>
            </p:cNvPr>
            <p:cNvSpPr/>
            <p:nvPr/>
          </p:nvSpPr>
          <p:spPr>
            <a:xfrm>
              <a:off x="3505422" y="6142069"/>
              <a:ext cx="1650966" cy="278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관심 프로젝트 등록</a:t>
              </a:r>
              <a:endParaRPr lang="ko-KR"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4" name="Google Shape;176;g7c553259d1_0_81">
              <a:extLst>
                <a:ext uri="{FF2B5EF4-FFF2-40B4-BE49-F238E27FC236}">
                  <a16:creationId xmlns:a16="http://schemas.microsoft.com/office/drawing/2014/main" xmlns="" id="{AD2C95EC-582D-4DE5-A38F-F4D321E2655F}"/>
                </a:ext>
              </a:extLst>
            </p:cNvPr>
            <p:cNvSpPr/>
            <p:nvPr/>
          </p:nvSpPr>
          <p:spPr>
            <a:xfrm>
              <a:off x="5236528" y="6142069"/>
              <a:ext cx="1650966" cy="278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500"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 신고 하기</a:t>
              </a:r>
              <a:endParaRPr lang="ko-KR"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57954" y="1271965"/>
              <a:ext cx="8032200" cy="5349900"/>
              <a:chOff x="157954" y="1271965"/>
              <a:chExt cx="8032200" cy="534990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xmlns="" id="{F3572F5E-6487-43A0-AA1A-2EF5BBB223CA}"/>
                  </a:ext>
                </a:extLst>
              </p:cNvPr>
              <p:cNvGrpSpPr/>
              <p:nvPr/>
            </p:nvGrpSpPr>
            <p:grpSpPr>
              <a:xfrm>
                <a:off x="157954" y="1271965"/>
                <a:ext cx="8032200" cy="5349900"/>
                <a:chOff x="157954" y="1271965"/>
                <a:chExt cx="8032200" cy="5349900"/>
              </a:xfrm>
            </p:grpSpPr>
            <p:sp>
              <p:nvSpPr>
                <p:cNvPr id="168" name="Google Shape;168;g7c553259d1_0_81"/>
                <p:cNvSpPr/>
                <p:nvPr/>
              </p:nvSpPr>
              <p:spPr>
                <a:xfrm>
                  <a:off x="157954" y="1271965"/>
                  <a:ext cx="8032200" cy="53499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endParaRPr sz="1500" b="0" i="0" u="none" strike="noStrike" cap="non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75" name="Google Shape;175;g7c553259d1_0_81"/>
                <p:cNvSpPr/>
                <p:nvPr/>
              </p:nvSpPr>
              <p:spPr>
                <a:xfrm>
                  <a:off x="1308510" y="1564876"/>
                  <a:ext cx="3077419" cy="2390944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 프로젝트 대표 이미지</a:t>
                  </a:r>
                </a:p>
              </p:txBody>
            </p:sp>
            <p:sp>
              <p:nvSpPr>
                <p:cNvPr id="176" name="Google Shape;176;g7c553259d1_0_81"/>
                <p:cNvSpPr/>
                <p:nvPr/>
              </p:nvSpPr>
              <p:spPr>
                <a:xfrm>
                  <a:off x="4655794" y="1562743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이름</a:t>
                  </a:r>
                  <a:endParaRPr lang="ko-KR"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21" name="Google Shape;176;g7c553259d1_0_81">
                  <a:extLst>
                    <a:ext uri="{FF2B5EF4-FFF2-40B4-BE49-F238E27FC236}">
                      <a16:creationId xmlns:a16="http://schemas.microsoft.com/office/drawing/2014/main" xmlns="" id="{B30BE16B-8D65-4384-B0DA-A50D09A577B8}"/>
                    </a:ext>
                  </a:extLst>
                </p:cNvPr>
                <p:cNvSpPr/>
                <p:nvPr/>
              </p:nvSpPr>
              <p:spPr>
                <a:xfrm>
                  <a:off x="4655794" y="1999445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500"/>
                    <a:buFont typeface="Arial"/>
                    <a:buNone/>
                  </a:pP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업체명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2" name="Google Shape;176;g7c553259d1_0_81">
                  <a:extLst>
                    <a:ext uri="{FF2B5EF4-FFF2-40B4-BE49-F238E27FC236}">
                      <a16:creationId xmlns:a16="http://schemas.microsoft.com/office/drawing/2014/main" xmlns="" id="{700B75C6-9A07-40F2-AB91-29E7A8F8E421}"/>
                    </a:ext>
                  </a:extLst>
                </p:cNvPr>
                <p:cNvSpPr/>
                <p:nvPr/>
              </p:nvSpPr>
              <p:spPr>
                <a:xfrm>
                  <a:off x="4655794" y="2436147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  <a:buFont typeface="Arial"/>
                  </a:pPr>
                  <a:r>
                    <a:rPr lang="ko-KR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펀딩</a:t>
                  </a: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 받을 목표 금액</a:t>
                  </a:r>
                  <a:endPara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</a:endParaRPr>
                </a:p>
              </p:txBody>
            </p:sp>
            <p:sp>
              <p:nvSpPr>
                <p:cNvPr id="23" name="Google Shape;176;g7c553259d1_0_81">
                  <a:extLst>
                    <a:ext uri="{FF2B5EF4-FFF2-40B4-BE49-F238E27FC236}">
                      <a16:creationId xmlns:a16="http://schemas.microsoft.com/office/drawing/2014/main" xmlns="" id="{DD89504F-3007-448C-A6FE-19B35B2D37DF}"/>
                    </a:ext>
                  </a:extLst>
                </p:cNvPr>
                <p:cNvSpPr/>
                <p:nvPr/>
              </p:nvSpPr>
              <p:spPr>
                <a:xfrm>
                  <a:off x="4655794" y="2872848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진행 기간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4" name="Google Shape;176;g7c553259d1_0_81">
                  <a:extLst>
                    <a:ext uri="{FF2B5EF4-FFF2-40B4-BE49-F238E27FC236}">
                      <a16:creationId xmlns:a16="http://schemas.microsoft.com/office/drawing/2014/main" xmlns="" id="{1678392C-86C9-4C7B-8253-883D70B64401}"/>
                    </a:ext>
                  </a:extLst>
                </p:cNvPr>
                <p:cNvSpPr/>
                <p:nvPr/>
              </p:nvSpPr>
              <p:spPr>
                <a:xfrm>
                  <a:off x="4655794" y="3309550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현재 </a:t>
                  </a:r>
                  <a:r>
                    <a:rPr lang="ko-KR" altLang="en-US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펀딩</a:t>
                  </a: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받은</a:t>
                  </a: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금액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5" name="Google Shape;176;g7c553259d1_0_81">
                  <a:extLst>
                    <a:ext uri="{FF2B5EF4-FFF2-40B4-BE49-F238E27FC236}">
                      <a16:creationId xmlns:a16="http://schemas.microsoft.com/office/drawing/2014/main" xmlns="" id="{CE6D0F43-8CE7-4454-9E3B-7AA022C3B35D}"/>
                    </a:ext>
                  </a:extLst>
                </p:cNvPr>
                <p:cNvSpPr/>
                <p:nvPr/>
              </p:nvSpPr>
              <p:spPr>
                <a:xfrm>
                  <a:off x="4655794" y="3964463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고유 주소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6" name="Google Shape;176;g7c553259d1_0_81">
                  <a:extLst>
                    <a:ext uri="{FF2B5EF4-FFF2-40B4-BE49-F238E27FC236}">
                      <a16:creationId xmlns:a16="http://schemas.microsoft.com/office/drawing/2014/main" xmlns="" id="{8B9D43A3-D080-4785-B76B-4DD9477341D6}"/>
                    </a:ext>
                  </a:extLst>
                </p:cNvPr>
                <p:cNvSpPr/>
                <p:nvPr/>
              </p:nvSpPr>
              <p:spPr>
                <a:xfrm>
                  <a:off x="4655794" y="4401164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키워드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9" name="Google Shape;176;g7c553259d1_0_81">
                  <a:extLst>
                    <a:ext uri="{FF2B5EF4-FFF2-40B4-BE49-F238E27FC236}">
                      <a16:creationId xmlns:a16="http://schemas.microsoft.com/office/drawing/2014/main" xmlns="" id="{F899F5BB-2CA2-49B1-8BC6-DD4D5BBC5954}"/>
                    </a:ext>
                  </a:extLst>
                </p:cNvPr>
                <p:cNvSpPr/>
                <p:nvPr/>
              </p:nvSpPr>
              <p:spPr>
                <a:xfrm>
                  <a:off x="4655794" y="4837866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프로젝트 카테고리</a:t>
                  </a:r>
                  <a:endParaRPr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0" name="Google Shape;176;g7c553259d1_0_81">
                  <a:extLst>
                    <a:ext uri="{FF2B5EF4-FFF2-40B4-BE49-F238E27FC236}">
                      <a16:creationId xmlns:a16="http://schemas.microsoft.com/office/drawing/2014/main" xmlns="" id="{67F6FB9B-C1D8-4622-99B3-F40F5ECC13C5}"/>
                    </a:ext>
                  </a:extLst>
                </p:cNvPr>
                <p:cNvSpPr/>
                <p:nvPr/>
              </p:nvSpPr>
              <p:spPr>
                <a:xfrm>
                  <a:off x="4655794" y="5274568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문의</a:t>
                  </a: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</a:t>
                  </a:r>
                  <a:r>
                    <a:rPr lang="ko-KR" sz="1500" dirty="0" err="1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가능</a:t>
                  </a:r>
                  <a:r>
                    <a:rPr lang="ko-KR" sz="15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 번호</a:t>
                  </a:r>
                  <a:endParaRPr lang="ko-KR"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  <p:sp>
              <p:nvSpPr>
                <p:cNvPr id="31" name="Google Shape;176;g7c553259d1_0_81">
                  <a:extLst>
                    <a:ext uri="{FF2B5EF4-FFF2-40B4-BE49-F238E27FC236}">
                      <a16:creationId xmlns:a16="http://schemas.microsoft.com/office/drawing/2014/main" xmlns="" id="{AD2C95EC-582D-4DE5-A38F-F4D321E2655F}"/>
                    </a:ext>
                  </a:extLst>
                </p:cNvPr>
                <p:cNvSpPr/>
                <p:nvPr/>
              </p:nvSpPr>
              <p:spPr>
                <a:xfrm>
                  <a:off x="4655794" y="5711269"/>
                  <a:ext cx="2231700" cy="278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500"/>
                  </a:pPr>
                  <a:r>
                    <a:rPr lang="ko-KR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사업자 등록 </a:t>
                  </a:r>
                  <a:r>
                    <a:rPr lang="ko-KR" altLang="en-US" sz="1500" dirty="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</a:rPr>
                    <a:t>번호</a:t>
                  </a:r>
                  <a:endParaRPr lang="ko-KR" sz="15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endParaRPr>
                </a:p>
              </p:txBody>
            </p:sp>
          </p:grpSp>
          <p:sp>
            <p:nvSpPr>
              <p:cNvPr id="196" name="Google Shape;196;g7c553259d1_0_81"/>
              <p:cNvSpPr/>
              <p:nvPr/>
            </p:nvSpPr>
            <p:spPr>
              <a:xfrm>
                <a:off x="3275459" y="6118969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7" name="Google Shape;207;g7c553259d1_0_81"/>
              <p:cNvSpPr/>
              <p:nvPr/>
            </p:nvSpPr>
            <p:spPr>
              <a:xfrm>
                <a:off x="5085178" y="6118969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4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74" name="Google Shape;174;g7c553259d1_0_81"/>
            <p:cNvSpPr/>
            <p:nvPr/>
          </p:nvSpPr>
          <p:spPr>
            <a:xfrm>
              <a:off x="4421316" y="396214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0;g7c553259d1_0_81"/>
            <p:cNvSpPr/>
            <p:nvPr/>
          </p:nvSpPr>
          <p:spPr>
            <a:xfrm>
              <a:off x="2155723" y="4104645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altLang="en-US" sz="18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투자하기</a:t>
              </a:r>
              <a:endParaRPr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08;g7c553259d1_0_81"/>
            <p:cNvSpPr/>
            <p:nvPr/>
          </p:nvSpPr>
          <p:spPr>
            <a:xfrm>
              <a:off x="2004373" y="414424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4421316" y="3291766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009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" y="8238"/>
            <a:ext cx="1218741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주제 선정 이유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기능 흐름도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요구 사항 분석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주요 기능 소개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화면 설계서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7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user_w_ht_projects_detail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에서 이어짐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1"/>
          <a:ext cx="3532000" cy="53319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187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작성시 메이커가 작성한 환불 정책 표시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작성자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ID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63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작성한 의견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등록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작성된 의견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94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의견에 달린 메이커의 답변 표시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152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721115" y="1371238"/>
            <a:ext cx="5218283" cy="5052315"/>
            <a:chOff x="1721115" y="1371238"/>
            <a:chExt cx="5218283" cy="5052315"/>
          </a:xfrm>
        </p:grpSpPr>
        <p:sp>
          <p:nvSpPr>
            <p:cNvPr id="30" name="Google Shape;176;g7c553259d1_0_81">
              <a:extLst>
                <a:ext uri="{FF2B5EF4-FFF2-40B4-BE49-F238E27FC236}">
                  <a16:creationId xmlns:a16="http://schemas.microsoft.com/office/drawing/2014/main" xmlns="" id="{CBA66B1C-BC87-4F39-A0EF-904FBF90FC1E}"/>
                </a:ext>
              </a:extLst>
            </p:cNvPr>
            <p:cNvSpPr/>
            <p:nvPr/>
          </p:nvSpPr>
          <p:spPr>
            <a:xfrm>
              <a:off x="1872991" y="1371238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  <a:buFont typeface="Arial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altLang="en-US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동영상</a:t>
              </a:r>
              <a:endParaRPr lang="ko-KR" sz="1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2" name="Google Shape;176;g7c553259d1_0_81">
              <a:extLst>
                <a:ext uri="{FF2B5EF4-FFF2-40B4-BE49-F238E27FC236}">
                  <a16:creationId xmlns:a16="http://schemas.microsoft.com/office/drawing/2014/main" xmlns="" id="{CA7B6956-F91B-4FA3-9BDE-FB9F73D25A79}"/>
                </a:ext>
              </a:extLst>
            </p:cNvPr>
            <p:cNvSpPr/>
            <p:nvPr/>
          </p:nvSpPr>
          <p:spPr>
            <a:xfrm>
              <a:off x="1897541" y="1978247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  <a:buFont typeface="Arial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이미지</a:t>
              </a:r>
              <a:endParaRPr lang="ko-KR" dirty="0" err="1">
                <a:solidFill>
                  <a:schemeClr val="dk1"/>
                </a:solidFill>
              </a:endParaRPr>
            </a:p>
          </p:txBody>
        </p:sp>
        <p:sp>
          <p:nvSpPr>
            <p:cNvPr id="33" name="Google Shape;176;g7c553259d1_0_81">
              <a:extLst>
                <a:ext uri="{FF2B5EF4-FFF2-40B4-BE49-F238E27FC236}">
                  <a16:creationId xmlns:a16="http://schemas.microsoft.com/office/drawing/2014/main" xmlns="" id="{29FE8594-EA7A-4B62-B46A-D4F6BAC1C327}"/>
                </a:ext>
              </a:extLst>
            </p:cNvPr>
            <p:cNvSpPr/>
            <p:nvPr/>
          </p:nvSpPr>
          <p:spPr>
            <a:xfrm>
              <a:off x="1900330" y="2640443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프로젝트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세부</a:t>
              </a: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lang="ko-KR" sz="15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내용</a:t>
              </a:r>
              <a:endParaRPr sz="1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6;g7c553259d1_0_81">
              <a:extLst>
                <a:ext uri="{FF2B5EF4-FFF2-40B4-BE49-F238E27FC236}">
                  <a16:creationId xmlns:a16="http://schemas.microsoft.com/office/drawing/2014/main" xmlns="" id="{0878846A-8BAA-43A0-91D2-982A7B03E937}"/>
                </a:ext>
              </a:extLst>
            </p:cNvPr>
            <p:cNvSpPr/>
            <p:nvPr/>
          </p:nvSpPr>
          <p:spPr>
            <a:xfrm>
              <a:off x="1872990" y="3263404"/>
              <a:ext cx="5039068" cy="444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환불 정책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1721115" y="3101104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894752" y="4989745"/>
              <a:ext cx="5039068" cy="1433808"/>
              <a:chOff x="1872991" y="5102074"/>
              <a:chExt cx="5039068" cy="1433808"/>
            </a:xfrm>
          </p:grpSpPr>
          <p:sp>
            <p:nvSpPr>
              <p:cNvPr id="24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1872991" y="5102074"/>
                <a:ext cx="5039068" cy="1433808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1987399" y="5192128"/>
                <a:ext cx="4810251" cy="716904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2187683" y="6033791"/>
                <a:ext cx="4609968" cy="35845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en-US" alt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 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물론이져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무조건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대박남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7" name="Google Shape;176;g7c553259d1_0_81">
              <a:extLst>
                <a:ext uri="{FF2B5EF4-FFF2-40B4-BE49-F238E27FC236}">
                  <a16:creationId xmlns:a16="http://schemas.microsoft.com/office/drawing/2014/main" xmlns="" id="{0878846A-8BAA-43A0-91D2-982A7B03E937}"/>
                </a:ext>
              </a:extLst>
            </p:cNvPr>
            <p:cNvSpPr/>
            <p:nvPr/>
          </p:nvSpPr>
          <p:spPr>
            <a:xfrm>
              <a:off x="1897541" y="3933197"/>
              <a:ext cx="5036279" cy="88818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2059671" y="4042538"/>
              <a:ext cx="690599" cy="690599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ID</a:t>
              </a:r>
              <a:endParaRPr lang="ko-KR" altLang="en-US" dirty="0"/>
            </a:p>
          </p:txBody>
        </p:sp>
        <p:sp>
          <p:nvSpPr>
            <p:cNvPr id="31" name="Google Shape;176;g7c553259d1_0_81">
              <a:extLst>
                <a:ext uri="{FF2B5EF4-FFF2-40B4-BE49-F238E27FC236}">
                  <a16:creationId xmlns:a16="http://schemas.microsoft.com/office/drawing/2014/main" xmlns="" id="{0878846A-8BAA-43A0-91D2-982A7B03E937}"/>
                </a:ext>
              </a:extLst>
            </p:cNvPr>
            <p:cNvSpPr/>
            <p:nvPr/>
          </p:nvSpPr>
          <p:spPr>
            <a:xfrm>
              <a:off x="2843124" y="4029385"/>
              <a:ext cx="3183261" cy="71690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의견 입력</a:t>
              </a:r>
              <a:endParaRPr lang="en-US" altLang="ko-KR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6;g7c553259d1_0_81">
              <a:extLst>
                <a:ext uri="{FF2B5EF4-FFF2-40B4-BE49-F238E27FC236}">
                  <a16:creationId xmlns:a16="http://schemas.microsoft.com/office/drawing/2014/main" xmlns="" id="{0878846A-8BAA-43A0-91D2-982A7B03E937}"/>
                </a:ext>
              </a:extLst>
            </p:cNvPr>
            <p:cNvSpPr/>
            <p:nvPr/>
          </p:nvSpPr>
          <p:spPr>
            <a:xfrm>
              <a:off x="6114734" y="4029385"/>
              <a:ext cx="676404" cy="716904"/>
            </a:xfrm>
            <a:prstGeom prst="rect">
              <a:avLst/>
            </a:prstGeom>
            <a:solidFill>
              <a:srgbClr val="DC7F0D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 smtClean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등</a:t>
              </a:r>
              <a:r>
                <a:rPr lang="ko-KR" altLang="en-US" sz="1500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록</a:t>
              </a:r>
              <a:endParaRPr sz="15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2101236" y="5150691"/>
              <a:ext cx="655390" cy="599380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/>
                <a:t>HT</a:t>
              </a:r>
              <a:endParaRPr lang="ko-KR" altLang="en-US" sz="1500" dirty="0"/>
            </a:p>
          </p:txBody>
        </p:sp>
        <p:sp>
          <p:nvSpPr>
            <p:cNvPr id="37" name="Google Shape;176;g7c553259d1_0_81">
              <a:extLst>
                <a:ext uri="{FF2B5EF4-FFF2-40B4-BE49-F238E27FC236}">
                  <a16:creationId xmlns:a16="http://schemas.microsoft.com/office/drawing/2014/main" xmlns="" id="{0878846A-8BAA-43A0-91D2-982A7B03E937}"/>
                </a:ext>
              </a:extLst>
            </p:cNvPr>
            <p:cNvSpPr/>
            <p:nvPr/>
          </p:nvSpPr>
          <p:spPr>
            <a:xfrm>
              <a:off x="2884688" y="5137537"/>
              <a:ext cx="3799603" cy="62221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ts val="1500"/>
              </a:pPr>
              <a:r>
                <a:rPr lang="ko-KR" altLang="en-US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얘들 </a:t>
              </a:r>
              <a:r>
                <a:rPr lang="en-US" altLang="ko-KR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BTS</a:t>
              </a:r>
              <a:r>
                <a:rPr lang="ko-KR" altLang="en-US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급 </a:t>
              </a:r>
              <a:r>
                <a:rPr lang="ko-KR" altLang="en-US" sz="1500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맞나염</a:t>
              </a:r>
              <a:r>
                <a:rPr lang="en-US" altLang="ko-KR" sz="1500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?</a:t>
              </a:r>
              <a:endParaRPr lang="en-US" altLang="ko-KR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1949886" y="4000976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g7c553259d1_0_81"/>
            <p:cNvSpPr/>
            <p:nvPr/>
          </p:nvSpPr>
          <p:spPr>
            <a:xfrm>
              <a:off x="2756626" y="4013476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g7c553259d1_0_81"/>
            <p:cNvSpPr/>
            <p:nvPr/>
          </p:nvSpPr>
          <p:spPr>
            <a:xfrm>
              <a:off x="6060004" y="3991809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08;g7c553259d1_0_81"/>
            <p:cNvSpPr/>
            <p:nvPr/>
          </p:nvSpPr>
          <p:spPr>
            <a:xfrm>
              <a:off x="1960813" y="504926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4" name="Google Shape;204;g7c553259d1_0_81"/>
            <p:cNvSpPr/>
            <p:nvPr/>
          </p:nvSpPr>
          <p:spPr>
            <a:xfrm>
              <a:off x="1977880" y="593893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" name="꺾인 연결선 9"/>
            <p:cNvCxnSpPr/>
            <p:nvPr/>
          </p:nvCxnSpPr>
          <p:spPr>
            <a:xfrm>
              <a:off x="2490496" y="6002801"/>
              <a:ext cx="290947" cy="140755"/>
            </a:xfrm>
            <a:prstGeom prst="bentConnector3">
              <a:avLst>
                <a:gd name="adj1" fmla="val 0"/>
              </a:avLst>
            </a:prstGeom>
            <a:ln w="28575">
              <a:solidFill>
                <a:srgbClr val="DC7F0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3233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user_m_ht_projects_detail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투자하기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결제 화면으로 이동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2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현재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받은 금액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투자율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바와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투자율 함께 표시함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작성할 때 입력한 프로젝트의 고유 주소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해당 주소 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관심 프로젝트로 등록하는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신고하기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신고하기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47903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75;g7c553259d1_0_81">
            <a:extLst>
              <a:ext uri="{FF2B5EF4-FFF2-40B4-BE49-F238E27FC236}">
                <a16:creationId xmlns:a16="http://schemas.microsoft.com/office/drawing/2014/main" xmlns="" id="{5233C2A4-8E74-4C04-B60D-9830C0368ED1}"/>
              </a:ext>
            </a:extLst>
          </p:cNvPr>
          <p:cNvSpPr/>
          <p:nvPr/>
        </p:nvSpPr>
        <p:spPr>
          <a:xfrm>
            <a:off x="298358" y="1359838"/>
            <a:ext cx="3702142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5;g7c553259d1_0_81"/>
          <p:cNvSpPr/>
          <p:nvPr/>
        </p:nvSpPr>
        <p:spPr>
          <a:xfrm>
            <a:off x="488632" y="1488384"/>
            <a:ext cx="3264163" cy="1056272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 프로젝트 대표 이미지</a:t>
            </a:r>
          </a:p>
        </p:txBody>
      </p:sp>
      <p:sp>
        <p:nvSpPr>
          <p:cNvPr id="23" name="Google Shape;170;g7c553259d1_0_81"/>
          <p:cNvSpPr/>
          <p:nvPr/>
        </p:nvSpPr>
        <p:spPr>
          <a:xfrm>
            <a:off x="1211329" y="2683856"/>
            <a:ext cx="1720208" cy="33990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투자하기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B5835ADD-7D32-474C-A3BF-3A3CCD28E21A}"/>
              </a:ext>
            </a:extLst>
          </p:cNvPr>
          <p:cNvCxnSpPr>
            <a:cxnSpLocks/>
          </p:cNvCxnSpPr>
          <p:nvPr/>
        </p:nvCxnSpPr>
        <p:spPr>
          <a:xfrm flipV="1">
            <a:off x="498379" y="5291182"/>
            <a:ext cx="1343025" cy="0"/>
          </a:xfrm>
          <a:prstGeom prst="straightConnector1">
            <a:avLst/>
          </a:prstGeom>
          <a:ln w="28575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176;g7c553259d1_0_81">
            <a:extLst>
              <a:ext uri="{FF2B5EF4-FFF2-40B4-BE49-F238E27FC236}">
                <a16:creationId xmlns:a16="http://schemas.microsoft.com/office/drawing/2014/main" xmlns="" id="{DCC01A34-2B47-48F3-BA00-F7016982BDF9}"/>
              </a:ext>
            </a:extLst>
          </p:cNvPr>
          <p:cNvSpPr/>
          <p:nvPr/>
        </p:nvSpPr>
        <p:spPr>
          <a:xfrm>
            <a:off x="530177" y="5343963"/>
            <a:ext cx="583875" cy="18315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57%</a:t>
            </a:r>
            <a:endParaRPr lang="ko-KR" altLang="en-US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6" name="Google Shape;176;g7c553259d1_0_81"/>
          <p:cNvSpPr/>
          <p:nvPr/>
        </p:nvSpPr>
        <p:spPr>
          <a:xfrm>
            <a:off x="498378" y="3170350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이름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7" name="Google Shape;176;g7c553259d1_0_81">
            <a:extLst>
              <a:ext uri="{FF2B5EF4-FFF2-40B4-BE49-F238E27FC236}">
                <a16:creationId xmlns:a16="http://schemas.microsoft.com/office/drawing/2014/main" xmlns="" id="{B30BE16B-8D65-4384-B0DA-A50D09A577B8}"/>
              </a:ext>
            </a:extLst>
          </p:cNvPr>
          <p:cNvSpPr/>
          <p:nvPr/>
        </p:nvSpPr>
        <p:spPr>
          <a:xfrm>
            <a:off x="498378" y="3607052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업체명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76;g7c553259d1_0_81">
            <a:extLst>
              <a:ext uri="{FF2B5EF4-FFF2-40B4-BE49-F238E27FC236}">
                <a16:creationId xmlns:a16="http://schemas.microsoft.com/office/drawing/2014/main" xmlns="" id="{700B75C6-9A07-40F2-AB91-29E7A8F8E421}"/>
              </a:ext>
            </a:extLst>
          </p:cNvPr>
          <p:cNvSpPr/>
          <p:nvPr/>
        </p:nvSpPr>
        <p:spPr>
          <a:xfrm>
            <a:off x="498378" y="4043754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펀딩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 받을 목표 금액</a:t>
            </a:r>
            <a:endParaRPr lang="ko-KR" sz="15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29" name="Google Shape;176;g7c553259d1_0_81">
            <a:extLst>
              <a:ext uri="{FF2B5EF4-FFF2-40B4-BE49-F238E27FC236}">
                <a16:creationId xmlns:a16="http://schemas.microsoft.com/office/drawing/2014/main" xmlns="" id="{DD89504F-3007-448C-A6FE-19B35B2D37DF}"/>
              </a:ext>
            </a:extLst>
          </p:cNvPr>
          <p:cNvSpPr/>
          <p:nvPr/>
        </p:nvSpPr>
        <p:spPr>
          <a:xfrm>
            <a:off x="498378" y="4480455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진행 기간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76;g7c553259d1_0_81">
            <a:extLst>
              <a:ext uri="{FF2B5EF4-FFF2-40B4-BE49-F238E27FC236}">
                <a16:creationId xmlns:a16="http://schemas.microsoft.com/office/drawing/2014/main" xmlns="" id="{1678392C-86C9-4C7B-8253-883D70B64401}"/>
              </a:ext>
            </a:extLst>
          </p:cNvPr>
          <p:cNvSpPr/>
          <p:nvPr/>
        </p:nvSpPr>
        <p:spPr>
          <a:xfrm>
            <a:off x="498378" y="4917157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현재 </a:t>
            </a:r>
            <a:r>
              <a:rPr lang="ko-KR" altLang="en-US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펀딩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받은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금액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76;g7c553259d1_0_81">
            <a:extLst>
              <a:ext uri="{FF2B5EF4-FFF2-40B4-BE49-F238E27FC236}">
                <a16:creationId xmlns:a16="http://schemas.microsoft.com/office/drawing/2014/main" xmlns="" id="{CE6D0F43-8CE7-4454-9E3B-7AA022C3B35D}"/>
              </a:ext>
            </a:extLst>
          </p:cNvPr>
          <p:cNvSpPr/>
          <p:nvPr/>
        </p:nvSpPr>
        <p:spPr>
          <a:xfrm>
            <a:off x="498378" y="5572070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고유 주소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76;g7c553259d1_0_81">
            <a:extLst>
              <a:ext uri="{FF2B5EF4-FFF2-40B4-BE49-F238E27FC236}">
                <a16:creationId xmlns:a16="http://schemas.microsoft.com/office/drawing/2014/main" xmlns="" id="{8B9D43A3-D080-4785-B76B-4DD9477341D6}"/>
              </a:ext>
            </a:extLst>
          </p:cNvPr>
          <p:cNvSpPr/>
          <p:nvPr/>
        </p:nvSpPr>
        <p:spPr>
          <a:xfrm>
            <a:off x="498378" y="6008771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키워드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75;g7c553259d1_0_81">
            <a:extLst>
              <a:ext uri="{FF2B5EF4-FFF2-40B4-BE49-F238E27FC236}">
                <a16:creationId xmlns:a16="http://schemas.microsoft.com/office/drawing/2014/main" xmlns="" id="{5233C2A4-8E74-4C04-B60D-9830C0368ED1}"/>
              </a:ext>
            </a:extLst>
          </p:cNvPr>
          <p:cNvSpPr/>
          <p:nvPr/>
        </p:nvSpPr>
        <p:spPr>
          <a:xfrm>
            <a:off x="4174054" y="1359837"/>
            <a:ext cx="3702142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76;g7c553259d1_0_81">
            <a:extLst>
              <a:ext uri="{FF2B5EF4-FFF2-40B4-BE49-F238E27FC236}">
                <a16:creationId xmlns:a16="http://schemas.microsoft.com/office/drawing/2014/main" xmlns="" id="{AD2C95EC-582D-4DE5-A38F-F4D321E2655F}"/>
              </a:ext>
            </a:extLst>
          </p:cNvPr>
          <p:cNvSpPr/>
          <p:nvPr/>
        </p:nvSpPr>
        <p:spPr>
          <a:xfrm>
            <a:off x="4858218" y="2863773"/>
            <a:ext cx="1165198" cy="54406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관심 프로젝트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등록</a:t>
            </a:r>
            <a:endParaRPr lang="ko-KR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6" name="Google Shape;176;g7c553259d1_0_81">
            <a:extLst>
              <a:ext uri="{FF2B5EF4-FFF2-40B4-BE49-F238E27FC236}">
                <a16:creationId xmlns:a16="http://schemas.microsoft.com/office/drawing/2014/main" xmlns="" id="{AD2C95EC-582D-4DE5-A38F-F4D321E2655F}"/>
              </a:ext>
            </a:extLst>
          </p:cNvPr>
          <p:cNvSpPr/>
          <p:nvPr/>
        </p:nvSpPr>
        <p:spPr>
          <a:xfrm>
            <a:off x="6151023" y="2863773"/>
            <a:ext cx="1165198" cy="54406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신고 하기</a:t>
            </a:r>
            <a:endParaRPr lang="ko-KR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7" name="Google Shape;176;g7c553259d1_0_81">
            <a:extLst>
              <a:ext uri="{FF2B5EF4-FFF2-40B4-BE49-F238E27FC236}">
                <a16:creationId xmlns:a16="http://schemas.microsoft.com/office/drawing/2014/main" xmlns="" id="{F899F5BB-2CA2-49B1-8BC6-DD4D5BBC5954}"/>
              </a:ext>
            </a:extLst>
          </p:cNvPr>
          <p:cNvSpPr/>
          <p:nvPr/>
        </p:nvSpPr>
        <p:spPr>
          <a:xfrm>
            <a:off x="4368533" y="1507756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카테고리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76;g7c553259d1_0_81">
            <a:extLst>
              <a:ext uri="{FF2B5EF4-FFF2-40B4-BE49-F238E27FC236}">
                <a16:creationId xmlns:a16="http://schemas.microsoft.com/office/drawing/2014/main" xmlns="" id="{67F6FB9B-C1D8-4622-99B3-F40F5ECC13C5}"/>
              </a:ext>
            </a:extLst>
          </p:cNvPr>
          <p:cNvSpPr/>
          <p:nvPr/>
        </p:nvSpPr>
        <p:spPr>
          <a:xfrm>
            <a:off x="4368533" y="1944458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문의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가능</a:t>
            </a: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번호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9" name="Google Shape;176;g7c553259d1_0_81">
            <a:extLst>
              <a:ext uri="{FF2B5EF4-FFF2-40B4-BE49-F238E27FC236}">
                <a16:creationId xmlns:a16="http://schemas.microsoft.com/office/drawing/2014/main" xmlns="" id="{AD2C95EC-582D-4DE5-A38F-F4D321E2655F}"/>
              </a:ext>
            </a:extLst>
          </p:cNvPr>
          <p:cNvSpPr/>
          <p:nvPr/>
        </p:nvSpPr>
        <p:spPr>
          <a:xfrm>
            <a:off x="4368533" y="2381159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사업자 등록 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번호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40" name="Google Shape;176;g7c553259d1_0_81">
            <a:extLst>
              <a:ext uri="{FF2B5EF4-FFF2-40B4-BE49-F238E27FC236}">
                <a16:creationId xmlns:a16="http://schemas.microsoft.com/office/drawing/2014/main" xmlns="" id="{CBA66B1C-BC87-4F39-A0EF-904FBF90FC1E}"/>
              </a:ext>
            </a:extLst>
          </p:cNvPr>
          <p:cNvSpPr/>
          <p:nvPr/>
        </p:nvSpPr>
        <p:spPr>
          <a:xfrm>
            <a:off x="4367975" y="3576491"/>
            <a:ext cx="3350939" cy="1340666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세부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동영상</a:t>
            </a:r>
            <a:endParaRPr lang="ko-KR" sz="1500" b="0" i="0" u="none" strike="noStrike" cap="none" dirty="0" err="1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41" name="Google Shape;176;g7c553259d1_0_81">
            <a:extLst>
              <a:ext uri="{FF2B5EF4-FFF2-40B4-BE49-F238E27FC236}">
                <a16:creationId xmlns:a16="http://schemas.microsoft.com/office/drawing/2014/main" xmlns="" id="{CA7B6956-F91B-4FA3-9BDE-FB9F73D25A79}"/>
              </a:ext>
            </a:extLst>
          </p:cNvPr>
          <p:cNvSpPr/>
          <p:nvPr/>
        </p:nvSpPr>
        <p:spPr>
          <a:xfrm>
            <a:off x="4368533" y="5056358"/>
            <a:ext cx="3350939" cy="1233296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세부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이미지</a:t>
            </a:r>
            <a:endParaRPr lang="ko-KR" dirty="0" err="1">
              <a:solidFill>
                <a:schemeClr val="dk1"/>
              </a:solidFill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962702" y="269915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98358" y="50563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298358" y="557207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4594065" y="297350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5949612" y="297350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7139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user_m_ht_projects_detail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에서 이어짐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작성시 메이커가 작성한 환불 정책 표시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작성자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ID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작성한 의견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등록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작성된 의견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의견에 달린 메이커의 답변 표시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35900" y="1359837"/>
              <a:ext cx="3702142" cy="5164725"/>
              <a:chOff x="235900" y="1359837"/>
              <a:chExt cx="3702142" cy="5164725"/>
            </a:xfrm>
          </p:grpSpPr>
          <p:sp>
            <p:nvSpPr>
              <p:cNvPr id="35" name="Google Shape;175;g7c553259d1_0_81">
                <a:extLst>
                  <a:ext uri="{FF2B5EF4-FFF2-40B4-BE49-F238E27FC236}">
                    <a16:creationId xmlns:a16="http://schemas.microsoft.com/office/drawing/2014/main" xmlns="" id="{5233C2A4-8E74-4C04-B60D-9830C0368ED1}"/>
                  </a:ext>
                </a:extLst>
              </p:cNvPr>
              <p:cNvSpPr/>
              <p:nvPr/>
            </p:nvSpPr>
            <p:spPr>
              <a:xfrm>
                <a:off x="235900" y="1359837"/>
                <a:ext cx="3702142" cy="5164725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" name="Google Shape;176;g7c553259d1_0_81">
                <a:extLst>
                  <a:ext uri="{FF2B5EF4-FFF2-40B4-BE49-F238E27FC236}">
                    <a16:creationId xmlns:a16="http://schemas.microsoft.com/office/drawing/2014/main" xmlns="" id="{29FE8594-EA7A-4B62-B46A-D4F6BAC1C327}"/>
                  </a:ext>
                </a:extLst>
              </p:cNvPr>
              <p:cNvSpPr/>
              <p:nvPr/>
            </p:nvSpPr>
            <p:spPr>
              <a:xfrm>
                <a:off x="323590" y="1445487"/>
                <a:ext cx="3469092" cy="663867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프로젝트</a:t>
                </a: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</a:t>
                </a: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세부</a:t>
                </a: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</a:t>
                </a: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내용</a:t>
                </a:r>
                <a:endParaRPr sz="1500" b="0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323590" y="2203531"/>
                <a:ext cx="3469092" cy="737095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환불 정책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324985" y="3089903"/>
                <a:ext cx="3467698" cy="1191152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455941" y="3206874"/>
                <a:ext cx="572759" cy="499388"/>
              </a:xfrm>
              <a:prstGeom prst="ellipse">
                <a:avLst/>
              </a:prstGeom>
              <a:solidFill>
                <a:srgbClr val="DC7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ID</a:t>
                </a:r>
                <a:endParaRPr lang="ko-KR" altLang="en-US" sz="1400" dirty="0"/>
              </a:p>
            </p:txBody>
          </p:sp>
          <p:sp>
            <p:nvSpPr>
              <p:cNvPr id="40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1088788" y="3154919"/>
                <a:ext cx="2599985" cy="62737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altLang="en-US" sz="1500" b="0" i="0" u="none" strike="noStrike" cap="none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의견 입력</a:t>
                </a:r>
                <a:endParaRPr lang="en-US" altLang="ko-KR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2651031" y="3882213"/>
                <a:ext cx="1037741" cy="358452"/>
              </a:xfrm>
              <a:prstGeom prst="rect">
                <a:avLst/>
              </a:prstGeom>
              <a:solidFill>
                <a:srgbClr val="DC7F0D"/>
              </a:solidFill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altLang="en-US" sz="1400" dirty="0" smtClean="0">
                    <a:solidFill>
                      <a:schemeClr val="bg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등</a:t>
                </a:r>
                <a:r>
                  <a:rPr lang="ko-KR" altLang="en-US" sz="1400" dirty="0">
                    <a:solidFill>
                      <a:schemeClr val="bg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록</a:t>
                </a:r>
                <a:endParaRPr sz="1400" b="0" i="0" u="none" strike="noStrike" cap="none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324985" y="4362894"/>
                <a:ext cx="3467697" cy="1456015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439393" y="4452948"/>
                <a:ext cx="3249379" cy="804851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439393" y="5337480"/>
                <a:ext cx="3249380" cy="35845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en-US" alt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 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물론이져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무조건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대박남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466333" y="4606968"/>
                <a:ext cx="572758" cy="484577"/>
              </a:xfrm>
              <a:prstGeom prst="ellipse">
                <a:avLst/>
              </a:prstGeom>
              <a:solidFill>
                <a:srgbClr val="DC7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HT</a:t>
                </a:r>
                <a:endParaRPr lang="ko-KR" altLang="en-US" sz="1200" dirty="0"/>
              </a:p>
            </p:txBody>
          </p:sp>
          <p:sp>
            <p:nvSpPr>
              <p:cNvPr id="51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1088788" y="4523841"/>
                <a:ext cx="2496075" cy="62221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얘들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BTS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급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맞나염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?</a:t>
                </a:r>
                <a:endParaRPr lang="en-US" altLang="ko-KR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52" name="꺾인 연결선 51"/>
              <p:cNvCxnSpPr/>
              <p:nvPr/>
            </p:nvCxnSpPr>
            <p:spPr>
              <a:xfrm>
                <a:off x="745886" y="5425546"/>
                <a:ext cx="290947" cy="140755"/>
              </a:xfrm>
              <a:prstGeom prst="bentConnector3">
                <a:avLst>
                  <a:gd name="adj1" fmla="val 0"/>
                </a:avLst>
              </a:prstGeom>
              <a:ln w="28575">
                <a:solidFill>
                  <a:srgbClr val="DC7F0D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3" name="Google Shape;173;g7c553259d1_0_81"/>
          <p:cNvSpPr/>
          <p:nvPr/>
        </p:nvSpPr>
        <p:spPr>
          <a:xfrm>
            <a:off x="108084" y="24097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88043" y="3294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1028700" y="3294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373716" y="535485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2499681" y="39001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378169" y="44034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76456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user_w_ht_report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신고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 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59"/>
          <a:ext cx="3532000" cy="533190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7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744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신고 분류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허위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과대 광고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현실성 없는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불순한 내용 포함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제목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491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 내용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자세한 신고 내용 기입을 위한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9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스크린샷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파일 첨부를 위한 파일 첨부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704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신고에 관한 주의사항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52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작성 완료 버튼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1982182" y="5920668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 완료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2235329" y="1937162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234319" y="1501728"/>
            <a:ext cx="1641489" cy="278400"/>
            <a:chOff x="2234319" y="2010887"/>
            <a:chExt cx="1641489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2234319" y="2010887"/>
              <a:ext cx="1641489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3596236" y="2063231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75;g7c553259d1_0_81"/>
          <p:cNvSpPr/>
          <p:nvPr/>
        </p:nvSpPr>
        <p:spPr>
          <a:xfrm>
            <a:off x="1119277" y="1937162"/>
            <a:ext cx="992259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5;g7c553259d1_0_81"/>
          <p:cNvSpPr/>
          <p:nvPr/>
        </p:nvSpPr>
        <p:spPr>
          <a:xfrm>
            <a:off x="1119277" y="2410686"/>
            <a:ext cx="3347752" cy="205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 내용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5;g7c553259d1_0_81"/>
          <p:cNvSpPr/>
          <p:nvPr/>
        </p:nvSpPr>
        <p:spPr>
          <a:xfrm>
            <a:off x="1119277" y="4625768"/>
            <a:ext cx="201877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스크린샷</a:t>
            </a: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파일 첨부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5;g7c553259d1_0_81"/>
          <p:cNvSpPr/>
          <p:nvPr/>
        </p:nvSpPr>
        <p:spPr>
          <a:xfrm>
            <a:off x="1119277" y="1506840"/>
            <a:ext cx="99225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신고분류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75;g7c553259d1_0_81"/>
          <p:cNvSpPr/>
          <p:nvPr/>
        </p:nvSpPr>
        <p:spPr>
          <a:xfrm>
            <a:off x="1119277" y="5056881"/>
            <a:ext cx="3347752" cy="62694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허위 신고로 인한 피해가 발생할 경우 민사 또는 형사상의 책임이 발생할 수 있습니다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2083979" y="14837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111536" y="191406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967927" y="236332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1781279" y="5960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915631" y="46026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915631" y="520805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2556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user_m_ht_report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 신고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59"/>
          <a:ext cx="3532000" cy="533190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7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744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신고 분류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허위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과대 광고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현실성 없는 프로젝트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불순한 내용 포함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제목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491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 내용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자세한 신고 내용 기입을 위한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9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스크린샷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파일 첨부를 위한 파일 첨부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704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신고에 관한 주의사항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52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작성 완료 버튼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1982182" y="5920668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 완료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2235329" y="1937162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234319" y="1501728"/>
            <a:ext cx="1641489" cy="278400"/>
            <a:chOff x="2234319" y="2010887"/>
            <a:chExt cx="1641489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2234319" y="2010887"/>
              <a:ext cx="1641489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3596236" y="2063231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75;g7c553259d1_0_81"/>
          <p:cNvSpPr/>
          <p:nvPr/>
        </p:nvSpPr>
        <p:spPr>
          <a:xfrm>
            <a:off x="1119277" y="1937162"/>
            <a:ext cx="992259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5;g7c553259d1_0_81"/>
          <p:cNvSpPr/>
          <p:nvPr/>
        </p:nvSpPr>
        <p:spPr>
          <a:xfrm>
            <a:off x="1119277" y="2410686"/>
            <a:ext cx="3347752" cy="205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 내용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5;g7c553259d1_0_81"/>
          <p:cNvSpPr/>
          <p:nvPr/>
        </p:nvSpPr>
        <p:spPr>
          <a:xfrm>
            <a:off x="1119277" y="4625768"/>
            <a:ext cx="201877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스크린샷</a:t>
            </a: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파일 첨부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5;g7c553259d1_0_81"/>
          <p:cNvSpPr/>
          <p:nvPr/>
        </p:nvSpPr>
        <p:spPr>
          <a:xfrm>
            <a:off x="1119277" y="1506840"/>
            <a:ext cx="992258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신고분류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75;g7c553259d1_0_81"/>
          <p:cNvSpPr/>
          <p:nvPr/>
        </p:nvSpPr>
        <p:spPr>
          <a:xfrm>
            <a:off x="1119277" y="5056881"/>
            <a:ext cx="3347752" cy="62694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허위 신고로 인한 피해가 발생할 경우 민사 또는 형사상의 책임이 발생할 수 있습니다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2083979" y="14837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111536" y="191406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967927" y="236332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1781279" y="5960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915631" y="46026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915631" y="520805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75;g7c553259d1_0_81">
            <a:extLst>
              <a:ext uri="{FF2B5EF4-FFF2-40B4-BE49-F238E27FC236}">
                <a16:creationId xmlns:a16="http://schemas.microsoft.com/office/drawing/2014/main" xmlns="" id="{A7720FE1-A5FC-4FFF-8BAD-D1D9A78E528D}"/>
              </a:ext>
            </a:extLst>
          </p:cNvPr>
          <p:cNvSpPr/>
          <p:nvPr/>
        </p:nvSpPr>
        <p:spPr>
          <a:xfrm>
            <a:off x="829578" y="1364552"/>
            <a:ext cx="3761472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41636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admin_ht_statistics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통계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1325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18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10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2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4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요일별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방문자수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카테고리별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상품 개수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카테고리별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투자 금액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가장 많이 검색 된 키워드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64" name="Google Shape;164;g7c553259d1_0_81"/>
            <p:cNvSpPr/>
            <p:nvPr/>
          </p:nvSpPr>
          <p:spPr>
            <a:xfrm>
              <a:off x="4174054" y="5718862"/>
              <a:ext cx="3433800" cy="292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Google Shape;175;g7c553259d1_0_81"/>
            <p:cNvSpPr/>
            <p:nvPr/>
          </p:nvSpPr>
          <p:spPr>
            <a:xfrm>
              <a:off x="498610" y="1361189"/>
              <a:ext cx="1321398" cy="46923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500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통계</a:t>
              </a:r>
              <a:r>
                <a:rPr lang="ko-KR" altLang="en-US" sz="1500" b="0" i="0" u="none" strike="noStrike" cap="none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관리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498610" y="1922585"/>
              <a:ext cx="7460673" cy="0"/>
            </a:xfrm>
            <a:prstGeom prst="line">
              <a:avLst/>
            </a:prstGeom>
            <a:ln w="38100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9854" y="2209131"/>
              <a:ext cx="6248400" cy="17386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9854" y="4175171"/>
              <a:ext cx="6248400" cy="17790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3" name="Google Shape;173;g7c553259d1_0_81"/>
            <p:cNvSpPr/>
            <p:nvPr/>
          </p:nvSpPr>
          <p:spPr>
            <a:xfrm>
              <a:off x="898504" y="200863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898504" y="401776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96" name="Google Shape;196;g7c553259d1_0_81"/>
          <p:cNvSpPr/>
          <p:nvPr/>
        </p:nvSpPr>
        <p:spPr>
          <a:xfrm>
            <a:off x="916656" y="615030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1381649" y="615030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6809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admin_ht_payment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현황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451380" y="686928"/>
          <a:ext cx="3532000" cy="604123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78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47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현재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상태별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조회를 위한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진행중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진행완료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결제대기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5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일괄 처리를 위한 체크박스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제목 행의 체크박스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선택시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모든 항목에 체크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9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제목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클릭 시 프로젝트 팝업으로 상세 페이지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76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달성 여부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실패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or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성공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목표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달성률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154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처리 방법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버튼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결제완료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결제보류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재심사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3636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처리 방법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일괄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버튼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결제완료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결제보류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재심사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체크박스에 체크된 항목 일괄 처리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212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처리 완료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-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체크박스에 선택된 항목을 지정된 처리 방법으로 처리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2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0;g7c553259d1_0_81"/>
          <p:cNvSpPr/>
          <p:nvPr/>
        </p:nvSpPr>
        <p:spPr>
          <a:xfrm>
            <a:off x="6395704" y="6011662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75;g7c553259d1_0_81"/>
          <p:cNvSpPr/>
          <p:nvPr/>
        </p:nvSpPr>
        <p:spPr>
          <a:xfrm>
            <a:off x="498610" y="1361189"/>
            <a:ext cx="1321398" cy="4692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98610" y="1984129"/>
            <a:ext cx="7460673" cy="0"/>
          </a:xfrm>
          <a:prstGeom prst="line">
            <a:avLst/>
          </a:prstGeom>
          <a:ln w="38100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498610" y="2736283"/>
          <a:ext cx="7460676" cy="292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828">
                  <a:extLst>
                    <a:ext uri="{9D8B030D-6E8A-4147-A177-3AD203B41FA5}">
                      <a16:colId xmlns:a16="http://schemas.microsoft.com/office/drawing/2014/main" xmlns="" val="1846144153"/>
                    </a:ext>
                  </a:extLst>
                </a:gridCol>
                <a:gridCol w="1283677">
                  <a:extLst>
                    <a:ext uri="{9D8B030D-6E8A-4147-A177-3AD203B41FA5}">
                      <a16:colId xmlns:a16="http://schemas.microsoft.com/office/drawing/2014/main" xmlns="" val="4013614432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xmlns="" val="4244914350"/>
                    </a:ext>
                  </a:extLst>
                </a:gridCol>
                <a:gridCol w="2549769">
                  <a:extLst>
                    <a:ext uri="{9D8B030D-6E8A-4147-A177-3AD203B41FA5}">
                      <a16:colId xmlns:a16="http://schemas.microsoft.com/office/drawing/2014/main" xmlns="" val="2609605791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xmlns="" val="3920008869"/>
                    </a:ext>
                  </a:extLst>
                </a:gridCol>
                <a:gridCol w="1145248">
                  <a:extLst>
                    <a:ext uri="{9D8B030D-6E8A-4147-A177-3AD203B41FA5}">
                      <a16:colId xmlns:a16="http://schemas.microsoft.com/office/drawing/2014/main" xmlns="" val="1312141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프로젝트번호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메이커</a:t>
                      </a:r>
                      <a:r>
                        <a:rPr lang="en-US" altLang="ko-KR" sz="1300" dirty="0" smtClean="0"/>
                        <a:t>ID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프로젝트 제목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달성여부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처리방법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947411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X0201001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대박 </a:t>
                      </a:r>
                      <a:r>
                        <a:rPr lang="ko-KR" altLang="en-US" sz="1500" dirty="0" err="1" smtClean="0"/>
                        <a:t>아이돌</a:t>
                      </a:r>
                      <a:r>
                        <a:rPr lang="ko-KR" altLang="en-US" sz="1500" dirty="0" smtClean="0"/>
                        <a:t> 앨범 투자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1064636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S0204036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ezenKB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코로나 바이러스 </a:t>
                      </a:r>
                      <a:r>
                        <a:rPr lang="ko-KR" altLang="en-US" sz="1500" dirty="0" err="1" smtClean="0"/>
                        <a:t>완전박멸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8586462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4413781"/>
                  </a:ext>
                </a:extLst>
              </a:tr>
              <a:tr h="1185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3441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466748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552804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1490019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6870810" y="3153506"/>
            <a:ext cx="1037400" cy="278400"/>
            <a:chOff x="6870810" y="3153506"/>
            <a:chExt cx="1037400" cy="278400"/>
          </a:xfrm>
        </p:grpSpPr>
        <p:sp>
          <p:nvSpPr>
            <p:cNvPr id="28" name="Google Shape;181;g7c553259d1_0_81"/>
            <p:cNvSpPr/>
            <p:nvPr/>
          </p:nvSpPr>
          <p:spPr>
            <a:xfrm>
              <a:off x="6870810" y="3153506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처리방법</a:t>
              </a:r>
              <a:endParaRPr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209;g7c553259d1_0_81"/>
            <p:cNvSpPr/>
            <p:nvPr/>
          </p:nvSpPr>
          <p:spPr>
            <a:xfrm rot="10800000">
              <a:off x="7640439" y="320585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562708" y="2778102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62707" y="3159872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62706" y="3509641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62706" y="3877125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62705" y="4241180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62705" y="4612368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65252" y="4970649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62705" y="5352025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Google Shape;170;g7c553259d1_0_81"/>
          <p:cNvSpPr/>
          <p:nvPr/>
        </p:nvSpPr>
        <p:spPr>
          <a:xfrm>
            <a:off x="5737164" y="3159872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203% </a:t>
            </a:r>
            <a:r>
              <a:rPr lang="ko-KR" altLang="en-US" sz="13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성공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70;g7c553259d1_0_81"/>
          <p:cNvSpPr/>
          <p:nvPr/>
        </p:nvSpPr>
        <p:spPr>
          <a:xfrm>
            <a:off x="5746255" y="3497323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3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67% </a:t>
            </a:r>
            <a:r>
              <a:rPr lang="ko-KR" altLang="en-US" sz="13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실패</a:t>
            </a:r>
            <a:endParaRPr sz="13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갈매기형 수장 47"/>
          <p:cNvSpPr/>
          <p:nvPr/>
        </p:nvSpPr>
        <p:spPr>
          <a:xfrm rot="5400000">
            <a:off x="572282" y="2789567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Google Shape;174;g7c553259d1_0_81"/>
          <p:cNvSpPr/>
          <p:nvPr/>
        </p:nvSpPr>
        <p:spPr>
          <a:xfrm>
            <a:off x="347260" y="25813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96;g7c553259d1_0_81"/>
          <p:cNvSpPr/>
          <p:nvPr/>
        </p:nvSpPr>
        <p:spPr>
          <a:xfrm>
            <a:off x="2970328" y="31214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07;g7c553259d1_0_81"/>
          <p:cNvSpPr/>
          <p:nvPr/>
        </p:nvSpPr>
        <p:spPr>
          <a:xfrm>
            <a:off x="5530036" y="314085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08;g7c553259d1_0_81"/>
          <p:cNvSpPr/>
          <p:nvPr/>
        </p:nvSpPr>
        <p:spPr>
          <a:xfrm>
            <a:off x="6639942" y="31209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81;g7c553259d1_0_81"/>
          <p:cNvSpPr/>
          <p:nvPr/>
        </p:nvSpPr>
        <p:spPr>
          <a:xfrm>
            <a:off x="1055077" y="2217023"/>
            <a:ext cx="1204546" cy="3232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현재상태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09;g7c553259d1_0_81"/>
          <p:cNvSpPr/>
          <p:nvPr/>
        </p:nvSpPr>
        <p:spPr>
          <a:xfrm rot="10800000">
            <a:off x="1991852" y="2295744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73;g7c553259d1_0_81"/>
          <p:cNvSpPr/>
          <p:nvPr/>
        </p:nvSpPr>
        <p:spPr>
          <a:xfrm>
            <a:off x="803247" y="221702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6868460" y="3502805"/>
            <a:ext cx="1037400" cy="278400"/>
            <a:chOff x="6870810" y="3153506"/>
            <a:chExt cx="1037400" cy="278400"/>
          </a:xfrm>
        </p:grpSpPr>
        <p:sp>
          <p:nvSpPr>
            <p:cNvPr id="59" name="Google Shape;181;g7c553259d1_0_81"/>
            <p:cNvSpPr/>
            <p:nvPr/>
          </p:nvSpPr>
          <p:spPr>
            <a:xfrm>
              <a:off x="6870810" y="3153506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처리방법</a:t>
              </a:r>
              <a:endParaRPr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209;g7c553259d1_0_81"/>
            <p:cNvSpPr/>
            <p:nvPr/>
          </p:nvSpPr>
          <p:spPr>
            <a:xfrm rot="10800000">
              <a:off x="7640439" y="320585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5029773" y="6077791"/>
            <a:ext cx="1037400" cy="278400"/>
            <a:chOff x="6870810" y="3153506"/>
            <a:chExt cx="1037400" cy="278400"/>
          </a:xfrm>
        </p:grpSpPr>
        <p:sp>
          <p:nvSpPr>
            <p:cNvPr id="62" name="Google Shape;181;g7c553259d1_0_81"/>
            <p:cNvSpPr/>
            <p:nvPr/>
          </p:nvSpPr>
          <p:spPr>
            <a:xfrm>
              <a:off x="6870810" y="3153506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altLang="en-US" sz="13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처리방법</a:t>
              </a:r>
              <a:endParaRPr sz="13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209;g7c553259d1_0_81"/>
            <p:cNvSpPr/>
            <p:nvPr/>
          </p:nvSpPr>
          <p:spPr>
            <a:xfrm rot="10800000">
              <a:off x="7640439" y="320585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4703237" y="78354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4790558" y="606962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04;g7c553259d1_0_81"/>
          <p:cNvSpPr/>
          <p:nvPr/>
        </p:nvSpPr>
        <p:spPr>
          <a:xfrm>
            <a:off x="6203200" y="605633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8033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admin_ht_report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신고 프로젝트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1"/>
          <a:ext cx="3532000" cy="53615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030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일괄 처리를 위한 체크박스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제목 행의 체크박스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선택시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모든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신고글에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체크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신고자가 등록한 제목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신고글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팝업창으로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첨부파일의 등록 유무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첨부파일이 있는 경우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첨부파일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팝업창에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내용 호출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380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신고글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처리 방법을 선택하는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반려처리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삭제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제제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380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체크 된 항목의 일괄 처리 방법을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서낵하는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반려처리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삭제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제제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90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체크 된 신고 프로젝트를 선택된 처리 방법으로 처리완료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9254372"/>
                  </a:ext>
                </a:extLst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6395704" y="6011662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98610" y="1361189"/>
            <a:ext cx="1321398" cy="4692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신고관리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98610" y="1984129"/>
            <a:ext cx="7460673" cy="0"/>
          </a:xfrm>
          <a:prstGeom prst="line">
            <a:avLst/>
          </a:prstGeom>
          <a:ln w="38100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498610" y="2191151"/>
          <a:ext cx="7460676" cy="3657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828">
                  <a:extLst>
                    <a:ext uri="{9D8B030D-6E8A-4147-A177-3AD203B41FA5}">
                      <a16:colId xmlns:a16="http://schemas.microsoft.com/office/drawing/2014/main" xmlns="" val="1846144153"/>
                    </a:ext>
                  </a:extLst>
                </a:gridCol>
                <a:gridCol w="1283677">
                  <a:extLst>
                    <a:ext uri="{9D8B030D-6E8A-4147-A177-3AD203B41FA5}">
                      <a16:colId xmlns:a16="http://schemas.microsoft.com/office/drawing/2014/main" xmlns="" val="4013614432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xmlns="" val="4244914350"/>
                    </a:ext>
                  </a:extLst>
                </a:gridCol>
                <a:gridCol w="2549769">
                  <a:extLst>
                    <a:ext uri="{9D8B030D-6E8A-4147-A177-3AD203B41FA5}">
                      <a16:colId xmlns:a16="http://schemas.microsoft.com/office/drawing/2014/main" xmlns="" val="2609605791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xmlns="" val="3920008869"/>
                    </a:ext>
                  </a:extLst>
                </a:gridCol>
                <a:gridCol w="1145248">
                  <a:extLst>
                    <a:ext uri="{9D8B030D-6E8A-4147-A177-3AD203B41FA5}">
                      <a16:colId xmlns:a16="http://schemas.microsoft.com/office/drawing/2014/main" xmlns="" val="1312141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등록일자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신고자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첨부파일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처리방법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947411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20200204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ezenHT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너무 비싸서 투자 못함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1064636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20200201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ezenYS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메이커가 못생김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8586462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4413781"/>
                  </a:ext>
                </a:extLst>
              </a:tr>
              <a:tr h="1185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3441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466748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552804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149001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7276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1684512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6870810" y="2608374"/>
            <a:ext cx="1037400" cy="278400"/>
            <a:chOff x="4228947" y="3439141"/>
            <a:chExt cx="1037400" cy="278400"/>
          </a:xfrm>
        </p:grpSpPr>
        <p:sp>
          <p:nvSpPr>
            <p:cNvPr id="24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562708" y="2232970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2707" y="2614740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62706" y="2964509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62706" y="3331993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62705" y="3696048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62705" y="4067236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65252" y="4425517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62705" y="4806893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62705" y="5154986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65252" y="5528244"/>
            <a:ext cx="246185" cy="265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5156911" y="6068518"/>
            <a:ext cx="1037400" cy="278400"/>
            <a:chOff x="4228947" y="3439141"/>
            <a:chExt cx="1037400" cy="278400"/>
          </a:xfrm>
        </p:grpSpPr>
        <p:sp>
          <p:nvSpPr>
            <p:cNvPr id="37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170;g7c553259d1_0_81"/>
          <p:cNvSpPr/>
          <p:nvPr/>
        </p:nvSpPr>
        <p:spPr>
          <a:xfrm>
            <a:off x="5746255" y="2614740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x.jpg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6870810" y="2945825"/>
            <a:ext cx="1037400" cy="278400"/>
            <a:chOff x="4228947" y="3439141"/>
            <a:chExt cx="1037400" cy="278400"/>
          </a:xfrm>
        </p:grpSpPr>
        <p:sp>
          <p:nvSpPr>
            <p:cNvPr id="4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170;g7c553259d1_0_81"/>
          <p:cNvSpPr/>
          <p:nvPr/>
        </p:nvSpPr>
        <p:spPr>
          <a:xfrm>
            <a:off x="5746255" y="2952191"/>
            <a:ext cx="988653" cy="2720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없음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갈매기형 수장 4"/>
          <p:cNvSpPr/>
          <p:nvPr/>
        </p:nvSpPr>
        <p:spPr>
          <a:xfrm rot="5400000">
            <a:off x="572282" y="2244435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354842" y="204119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965546" y="235968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543829" y="24092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356838" y="59062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674249" y="242118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4994384" y="588896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95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" y="0"/>
            <a:ext cx="1218741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화면 설계서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err="1" smtClean="0"/>
              <a:t>유서희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User_</a:t>
            </a:r>
            <a:r>
              <a:rPr lang="ko-KR" altLang="en-US" dirty="0" smtClean="0"/>
              <a:t>메인 화면</a:t>
            </a:r>
            <a:endParaRPr lang="en-US" altLang="ko-KR" dirty="0" smtClean="0"/>
          </a:p>
          <a:p>
            <a:r>
              <a:rPr lang="en-US" altLang="ko-KR" dirty="0"/>
              <a:t>User</a:t>
            </a:r>
            <a:r>
              <a:rPr lang="en-US" altLang="ko-KR" dirty="0" smtClean="0"/>
              <a:t>_</a:t>
            </a:r>
            <a:r>
              <a:rPr lang="ko-KR" altLang="en-US" dirty="0" smtClean="0"/>
              <a:t>실시간 채팅 상담</a:t>
            </a:r>
            <a:endParaRPr lang="en-US" altLang="ko-KR" dirty="0" smtClean="0"/>
          </a:p>
          <a:p>
            <a:r>
              <a:rPr lang="en-US" altLang="ko-KR" dirty="0" smtClean="0"/>
              <a:t>Admin_</a:t>
            </a:r>
            <a:r>
              <a:rPr lang="ko-KR" altLang="en-US" dirty="0" err="1" smtClean="0"/>
              <a:t>메인화면</a:t>
            </a:r>
            <a:endParaRPr lang="en-US" altLang="ko-KR" dirty="0" smtClean="0"/>
          </a:p>
          <a:p>
            <a:r>
              <a:rPr lang="en-US" altLang="ko-KR" dirty="0"/>
              <a:t>Admin</a:t>
            </a:r>
            <a:r>
              <a:rPr lang="en-US" altLang="ko-KR" dirty="0" smtClean="0"/>
              <a:t>_</a:t>
            </a:r>
            <a:r>
              <a:rPr lang="ko-KR" altLang="en-US" dirty="0" smtClean="0"/>
              <a:t>실시간 채팅 관리</a:t>
            </a:r>
            <a:endParaRPr lang="en-US" altLang="ko-KR" dirty="0" smtClean="0"/>
          </a:p>
          <a:p>
            <a:r>
              <a:rPr lang="en-US" altLang="ko-KR" dirty="0"/>
              <a:t>Admin</a:t>
            </a:r>
            <a:r>
              <a:rPr lang="en-US" altLang="ko-KR" dirty="0" smtClean="0"/>
              <a:t>_</a:t>
            </a:r>
            <a:r>
              <a:rPr lang="ko-KR" altLang="en-US" dirty="0" smtClean="0"/>
              <a:t>메인 화면 관리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3696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31876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이벤트 제목 삽입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 X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버튼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닫힘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채팅창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표시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회원가입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로그인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회원가입 페이지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239601" y="1270609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786181" y="1471990"/>
            <a:ext cx="2775746" cy="3570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이벤트 제목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646" y="1588261"/>
            <a:ext cx="124532" cy="12453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786181" y="1829065"/>
            <a:ext cx="2766122" cy="31277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549" y="1876880"/>
            <a:ext cx="214041" cy="21714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786181" y="2141838"/>
            <a:ext cx="2766122" cy="31277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4578" y="2203450"/>
            <a:ext cx="443051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추천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73599" y="2194014"/>
            <a:ext cx="570184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투자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87675" y="2194015"/>
            <a:ext cx="607893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리워드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39460" y="2194016"/>
            <a:ext cx="598217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더보기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487" y="1837243"/>
            <a:ext cx="268550" cy="26501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790044" y="2446257"/>
            <a:ext cx="2766122" cy="128548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슬라이드</a:t>
            </a:r>
            <a:endParaRPr lang="ko-KR" altLang="en-US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9" y="4276462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9" y="4276462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2923864" y="394555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추천 프로젝트</a:t>
            </a:r>
            <a:endParaRPr lang="en-US" altLang="ko-KR" sz="10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3863" y="5576264"/>
            <a:ext cx="2564173" cy="673423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4916787" y="12706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73;g7c553259d1_0_81"/>
          <p:cNvSpPr/>
          <p:nvPr/>
        </p:nvSpPr>
        <p:spPr>
          <a:xfrm>
            <a:off x="3170899" y="293048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3;g7c553259d1_0_81"/>
          <p:cNvSpPr/>
          <p:nvPr/>
        </p:nvSpPr>
        <p:spPr>
          <a:xfrm>
            <a:off x="5190391" y="496265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73;g7c553259d1_0_81"/>
          <p:cNvSpPr/>
          <p:nvPr/>
        </p:nvSpPr>
        <p:spPr>
          <a:xfrm>
            <a:off x="5484474" y="193899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7179" y="1880076"/>
            <a:ext cx="971686" cy="219106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5164457" y="5354370"/>
            <a:ext cx="321944" cy="330760"/>
            <a:chOff x="7563211" y="5982547"/>
            <a:chExt cx="541818" cy="477983"/>
          </a:xfrm>
        </p:grpSpPr>
        <p:sp>
          <p:nvSpPr>
            <p:cNvPr id="53" name="타원 52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형 설명선 53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769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" y="8238"/>
            <a:ext cx="1218741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주제 </a:t>
            </a:r>
            <a:r>
              <a:rPr lang="ko-KR" altLang="en-US" dirty="0"/>
              <a:t>선정 </a:t>
            </a:r>
            <a:r>
              <a:rPr lang="ko-KR" altLang="en-US" dirty="0" smtClean="0"/>
              <a:t>이유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64" y="1280080"/>
            <a:ext cx="4356636" cy="2481027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097" y="1556217"/>
            <a:ext cx="3381656" cy="50817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4103" y="3981167"/>
            <a:ext cx="6088437" cy="26567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1443" y="281658"/>
            <a:ext cx="2332224" cy="223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4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 페이지 연결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투자 프로젝트 페이지로 이동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298846" y="1303942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8" y="2691691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8" y="2691691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2923863" y="2360788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/>
              <a:t>리워드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863" y="1480227"/>
            <a:ext cx="2484747" cy="61218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3002342" y="5343982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900" dirty="0" smtClean="0">
                <a:solidFill>
                  <a:schemeClr val="tx1"/>
                </a:solidFill>
              </a:rPr>
              <a:t>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8" y="4008549"/>
            <a:ext cx="1109233" cy="1173266"/>
            <a:chOff x="1289132" y="2322971"/>
            <a:chExt cx="2079370" cy="2500041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8" y="4008549"/>
            <a:ext cx="1109233" cy="1173266"/>
            <a:chOff x="1289132" y="2322971"/>
            <a:chExt cx="2079370" cy="2500041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863" y="5868411"/>
            <a:ext cx="2875949" cy="381276"/>
          </a:xfrm>
          <a:prstGeom prst="rect">
            <a:avLst/>
          </a:prstGeom>
        </p:spPr>
      </p:pic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3039882" y="526749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5164457" y="5354370"/>
            <a:ext cx="321944" cy="330760"/>
            <a:chOff x="7563211" y="5982547"/>
            <a:chExt cx="541818" cy="477983"/>
          </a:xfrm>
        </p:grpSpPr>
        <p:sp>
          <p:nvSpPr>
            <p:cNvPr id="67" name="타원 66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형 설명선 67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16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 페이지 연결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투자 프로젝트 페이지로 이동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314946" y="8665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68;g7c553259d1_0_81"/>
          <p:cNvSpPr/>
          <p:nvPr/>
        </p:nvSpPr>
        <p:spPr>
          <a:xfrm>
            <a:off x="298846" y="1303942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8" y="2609311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8" y="2609311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2923863" y="2278408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투자 프로젝트</a:t>
            </a:r>
            <a:endParaRPr lang="en-US" altLang="ko-KR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863" y="1480227"/>
            <a:ext cx="2484747" cy="61218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3002342" y="5261602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투자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8" y="3926169"/>
            <a:ext cx="1109233" cy="1173266"/>
            <a:chOff x="1289132" y="2322971"/>
            <a:chExt cx="2079370" cy="2500041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8" y="3926169"/>
            <a:ext cx="1109233" cy="1173266"/>
            <a:chOff x="1289132" y="2322971"/>
            <a:chExt cx="2079370" cy="2500041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419" y="5745333"/>
            <a:ext cx="2703721" cy="495369"/>
          </a:xfrm>
          <a:prstGeom prst="rect">
            <a:avLst/>
          </a:prstGeom>
        </p:spPr>
      </p:pic>
      <p:cxnSp>
        <p:nvCxnSpPr>
          <p:cNvPr id="62" name="직선 연결선 61"/>
          <p:cNvCxnSpPr/>
          <p:nvPr/>
        </p:nvCxnSpPr>
        <p:spPr>
          <a:xfrm>
            <a:off x="2779763" y="5745333"/>
            <a:ext cx="27757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5164457" y="5354370"/>
            <a:ext cx="321944" cy="330760"/>
            <a:chOff x="7563211" y="5982547"/>
            <a:chExt cx="541818" cy="477983"/>
          </a:xfrm>
        </p:grpSpPr>
        <p:sp>
          <p:nvSpPr>
            <p:cNvPr id="68" name="타원 67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형 설명선 6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130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Footer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&amp;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투자위험고지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하단 고정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131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>
              <a:solidFill>
                <a:srgbClr val="DC7F0D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2791782" y="1485634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2782868" y="5529833"/>
            <a:ext cx="2775746" cy="7386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700" b="1" dirty="0" smtClean="0">
                <a:solidFill>
                  <a:schemeClr val="bg1"/>
                </a:solidFill>
              </a:rPr>
              <a:t>투자위험고지</a:t>
            </a:r>
            <a:endParaRPr lang="en-US" altLang="ko-KR" sz="700" b="1" dirty="0" smtClean="0">
              <a:solidFill>
                <a:schemeClr val="bg1"/>
              </a:solidFill>
            </a:endParaRPr>
          </a:p>
          <a:p>
            <a:pPr algn="just"/>
            <a:endParaRPr lang="en-US" altLang="ko-KR" sz="700" b="1" dirty="0" smtClean="0">
              <a:solidFill>
                <a:schemeClr val="bg1"/>
              </a:solidFill>
            </a:endParaRPr>
          </a:p>
          <a:p>
            <a:pPr algn="just"/>
            <a:r>
              <a:rPr lang="ko-KR" altLang="en-US" sz="700" dirty="0" smtClean="0">
                <a:solidFill>
                  <a:schemeClr val="bg1"/>
                </a:solidFill>
              </a:rPr>
              <a:t>투자위험고지비상장기업 </a:t>
            </a:r>
            <a:r>
              <a:rPr lang="ko-KR" altLang="en-US" sz="700" dirty="0">
                <a:solidFill>
                  <a:schemeClr val="bg1"/>
                </a:solidFill>
              </a:rPr>
              <a:t>투자는 원금 손실의 가능성이 크니 </a:t>
            </a:r>
            <a:r>
              <a:rPr lang="ko-KR" altLang="en-US" sz="700" u="sng" dirty="0">
                <a:solidFill>
                  <a:schemeClr val="bg1"/>
                </a:solidFill>
              </a:rPr>
              <a:t>투자 위험 안내</a:t>
            </a:r>
            <a:r>
              <a:rPr lang="ko-KR" altLang="en-US" sz="700" dirty="0">
                <a:solidFill>
                  <a:schemeClr val="bg1"/>
                </a:solidFill>
              </a:rPr>
              <a:t>를 꼭 확인하세요</a:t>
            </a:r>
            <a:r>
              <a:rPr lang="en-US" altLang="ko-KR" sz="700" dirty="0">
                <a:solidFill>
                  <a:schemeClr val="bg1"/>
                </a:solidFill>
              </a:rPr>
              <a:t>. Fun</a:t>
            </a:r>
            <a:r>
              <a:rPr lang="ko-KR" altLang="en-US" sz="700" dirty="0" err="1">
                <a:solidFill>
                  <a:schemeClr val="bg1"/>
                </a:solidFill>
              </a:rPr>
              <a:t>딩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en-US" altLang="ko-KR" sz="700" dirty="0">
                <a:solidFill>
                  <a:schemeClr val="bg1"/>
                </a:solidFill>
              </a:rPr>
              <a:t>(</a:t>
            </a:r>
            <a:r>
              <a:rPr lang="ko-KR" altLang="en-US" sz="700" dirty="0">
                <a:solidFill>
                  <a:schemeClr val="bg1"/>
                </a:solidFill>
              </a:rPr>
              <a:t>주</a:t>
            </a:r>
            <a:r>
              <a:rPr lang="en-US" altLang="ko-KR" sz="700" dirty="0">
                <a:solidFill>
                  <a:schemeClr val="bg1"/>
                </a:solidFill>
              </a:rPr>
              <a:t>)</a:t>
            </a:r>
            <a:r>
              <a:rPr lang="ko-KR" altLang="en-US" sz="700" dirty="0">
                <a:solidFill>
                  <a:schemeClr val="bg1"/>
                </a:solidFill>
              </a:rPr>
              <a:t>는 </a:t>
            </a:r>
            <a:r>
              <a:rPr lang="ko-KR" altLang="en-US" sz="700" dirty="0" err="1">
                <a:solidFill>
                  <a:schemeClr val="bg1"/>
                </a:solidFill>
              </a:rPr>
              <a:t>크라우드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ko-KR" altLang="en-US" sz="700" dirty="0" err="1">
                <a:solidFill>
                  <a:schemeClr val="bg1"/>
                </a:solidFill>
              </a:rPr>
              <a:t>펀딩</a:t>
            </a:r>
            <a:r>
              <a:rPr lang="ko-KR" altLang="en-US" sz="700" dirty="0">
                <a:solidFill>
                  <a:schemeClr val="bg1"/>
                </a:solidFill>
              </a:rPr>
              <a:t> 플랫폼을 제공하는 중개자로 자금을 모집하는 당사자가 아니며</a:t>
            </a:r>
            <a:r>
              <a:rPr lang="en-US" altLang="ko-KR" sz="700" dirty="0">
                <a:solidFill>
                  <a:schemeClr val="bg1"/>
                </a:solidFill>
              </a:rPr>
              <a:t>, </a:t>
            </a:r>
            <a:r>
              <a:rPr lang="ko-KR" altLang="en-US" sz="700" dirty="0">
                <a:solidFill>
                  <a:schemeClr val="bg1"/>
                </a:solidFill>
              </a:rPr>
              <a:t>투자손실의 위험을 보전하거나 </a:t>
            </a:r>
            <a:r>
              <a:rPr lang="ko-KR" altLang="en-US" sz="700" dirty="0" err="1">
                <a:solidFill>
                  <a:schemeClr val="bg1"/>
                </a:solidFill>
              </a:rPr>
              <a:t>보상품</a:t>
            </a:r>
            <a:r>
              <a:rPr lang="ko-KR" altLang="en-US" sz="700" dirty="0">
                <a:solidFill>
                  <a:schemeClr val="bg1"/>
                </a:solidFill>
              </a:rPr>
              <a:t> 제공을 보장해 드리지 못합니다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2782868" y="3368299"/>
            <a:ext cx="2775746" cy="18627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2800020" y="4481384"/>
            <a:ext cx="27757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338" y="4553247"/>
            <a:ext cx="896133" cy="896133"/>
          </a:xfrm>
          <a:prstGeom prst="rect">
            <a:avLst/>
          </a:prstGeom>
        </p:spPr>
      </p:pic>
      <p:graphicFrame>
        <p:nvGraphicFramePr>
          <p:cNvPr id="68" name="표 67"/>
          <p:cNvGraphicFramePr>
            <a:graphicFrameLocks noGrp="1"/>
          </p:cNvGraphicFramePr>
          <p:nvPr>
            <p:extLst/>
          </p:nvPr>
        </p:nvGraphicFramePr>
        <p:xfrm>
          <a:off x="3831491" y="4605073"/>
          <a:ext cx="196010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1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4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</a:rPr>
                        <a:t>Ezen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 Funding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㈜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사업자등록번호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220-88-37661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45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서울특별시 종로구 미려빌딩</a:t>
                      </a:r>
                      <a:r>
                        <a:rPr lang="en-US" altLang="ko-KR" sz="700" dirty="0" smtClean="0"/>
                        <a:t>6</a:t>
                      </a:r>
                      <a:r>
                        <a:rPr lang="ko-KR" altLang="en-US" sz="700" dirty="0" smtClean="0"/>
                        <a:t>층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45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© WADIZ Platform Co., Ltd.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3018353" y="3920863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투자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34829" y="2585430"/>
            <a:ext cx="1109233" cy="1173266"/>
            <a:chOff x="1289132" y="2322971"/>
            <a:chExt cx="2079370" cy="2500041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67289" y="2585430"/>
            <a:ext cx="1109233" cy="1173266"/>
            <a:chOff x="1289132" y="2322971"/>
            <a:chExt cx="2079370" cy="2500041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639" y="1490192"/>
            <a:ext cx="2492762" cy="971550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2558804" y="532730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164457" y="5354370"/>
            <a:ext cx="321944" cy="330760"/>
            <a:chOff x="7563211" y="5982547"/>
            <a:chExt cx="541818" cy="477983"/>
          </a:xfrm>
        </p:grpSpPr>
        <p:sp>
          <p:nvSpPr>
            <p:cNvPr id="31" name="타원 30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형 설명선 31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872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user_a_sh_chat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tawk.io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서비스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사용</a:t>
                      </a:r>
                      <a:endParaRPr lang="en-US" altLang="ko-KR" sz="12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157954" y="129568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5757046" y="56613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786181" y="1471990"/>
            <a:ext cx="2775746" cy="4785935"/>
            <a:chOff x="2786181" y="1471990"/>
            <a:chExt cx="2775746" cy="4785935"/>
          </a:xfrm>
        </p:grpSpPr>
        <p:sp>
          <p:nvSpPr>
            <p:cNvPr id="3" name="직사각형 2"/>
            <p:cNvSpPr/>
            <p:nvPr/>
          </p:nvSpPr>
          <p:spPr>
            <a:xfrm>
              <a:off x="2786181" y="1471990"/>
              <a:ext cx="2775746" cy="45566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3155" y="2043010"/>
              <a:ext cx="404221" cy="398903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3870" y="2776238"/>
              <a:ext cx="404221" cy="398903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538" y="3571730"/>
              <a:ext cx="404221" cy="398903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3870" y="4356555"/>
              <a:ext cx="404221" cy="398903"/>
            </a:xfrm>
            <a:prstGeom prst="rect">
              <a:avLst/>
            </a:prstGeom>
          </p:spPr>
        </p:pic>
        <p:sp>
          <p:nvSpPr>
            <p:cNvPr id="61" name="직사각형 60"/>
            <p:cNvSpPr/>
            <p:nvPr/>
          </p:nvSpPr>
          <p:spPr>
            <a:xfrm>
              <a:off x="2804650" y="5797948"/>
              <a:ext cx="2722749" cy="4517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623094" y="2118389"/>
              <a:ext cx="1366490" cy="2803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312047" y="2848547"/>
              <a:ext cx="1366490" cy="280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355529" y="4429173"/>
              <a:ext cx="1366490" cy="280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623094" y="3652805"/>
              <a:ext cx="1366490" cy="2803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888171" y="5870447"/>
              <a:ext cx="1847544" cy="306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메시지를 입력해주세요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819236" y="5870447"/>
              <a:ext cx="638140" cy="3067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보내기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94420" y="1478997"/>
              <a:ext cx="2767507" cy="445496"/>
            </a:xfrm>
            <a:prstGeom prst="rect">
              <a:avLst/>
            </a:prstGeom>
          </p:spPr>
        </p:pic>
        <p:sp>
          <p:nvSpPr>
            <p:cNvPr id="70" name="Google Shape;168;g7c553259d1_0_81"/>
            <p:cNvSpPr/>
            <p:nvPr/>
          </p:nvSpPr>
          <p:spPr>
            <a:xfrm>
              <a:off x="2786181" y="1471990"/>
              <a:ext cx="2775746" cy="478593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413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이벤트 팝업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이벤트 제목 삽입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 X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버튼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닫힘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오픈 신청 페이지로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카테고리 무관하게 추천 프로젝트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 동영상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동영상 노출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바로 재생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랭킹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투자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리워드</a:t>
                      </a:r>
                      <a:r>
                        <a:rPr lang="ko-KR" altLang="en-US" sz="1200" dirty="0" smtClean="0"/>
                        <a:t> 각각 </a:t>
                      </a:r>
                      <a:r>
                        <a:rPr lang="ko-KR" altLang="en-US" sz="1200" dirty="0" err="1" smtClean="0"/>
                        <a:t>모금액</a:t>
                      </a:r>
                      <a:r>
                        <a:rPr lang="ko-KR" altLang="en-US" sz="1200" dirty="0" smtClean="0"/>
                        <a:t> 순으로 랭킹</a:t>
                      </a:r>
                      <a:r>
                        <a:rPr lang="ko-KR" altLang="en-US" sz="1200" baseline="0" dirty="0" smtClean="0"/>
                        <a:t> 노출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채팅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 smtClean="0"/>
                        <a:t>클릭시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채팅창</a:t>
                      </a:r>
                      <a:r>
                        <a:rPr lang="ko-KR" altLang="en-US" sz="1200" dirty="0" smtClean="0"/>
                        <a:t>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1127767" y="3996375"/>
            <a:ext cx="1109233" cy="1173266"/>
            <a:chOff x="1289132" y="2322971"/>
            <a:chExt cx="2079370" cy="250004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435051" y="3991859"/>
            <a:ext cx="1109233" cy="1173266"/>
            <a:chOff x="1289132" y="2322971"/>
            <a:chExt cx="2079370" cy="2500041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726370" y="3991859"/>
            <a:ext cx="1109233" cy="1173266"/>
            <a:chOff x="1289132" y="2322971"/>
            <a:chExt cx="2079370" cy="2500041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1127767" y="5301171"/>
            <a:ext cx="1109233" cy="1173266"/>
            <a:chOff x="1289132" y="2322971"/>
            <a:chExt cx="2079370" cy="2500041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67479" y="1247057"/>
          <a:ext cx="8032199" cy="26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8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97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675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227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이벤트 제목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70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투자</a:t>
                      </a:r>
                      <a:r>
                        <a:rPr lang="en-US" altLang="ko-KR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리워드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더보기</a:t>
                      </a:r>
                      <a:endParaRPr lang="ko-KR" altLang="en-US" sz="10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로그인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회원가입</a:t>
                      </a:r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864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슬라이드 배너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975670" y="3910831"/>
          <a:ext cx="2117108" cy="264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1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4782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157954" y="6558661"/>
            <a:ext cx="8032199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5098720" y="4417037"/>
          <a:ext cx="1871008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86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40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36902" y="3980721"/>
            <a:ext cx="118239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실시간랭킹</a:t>
            </a:r>
            <a:endParaRPr lang="en-US" altLang="ko-KR" sz="1000" b="1" dirty="0" smtClean="0"/>
          </a:p>
          <a:p>
            <a:endParaRPr lang="en-US" altLang="ko-KR" sz="500" dirty="0"/>
          </a:p>
          <a:p>
            <a:r>
              <a:rPr lang="ko-KR" altLang="en-US" sz="800" u="sng" dirty="0" smtClean="0"/>
              <a:t>투자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>
                <a:solidFill>
                  <a:schemeClr val="bg2">
                    <a:lumMod val="50000"/>
                  </a:schemeClr>
                </a:solidFill>
              </a:rPr>
              <a:t>리워드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6369222" y="446608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/>
          </p:nvPr>
        </p:nvGraphicFramePr>
        <p:xfrm>
          <a:off x="6369222" y="486963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/>
          </p:nvPr>
        </p:nvGraphicFramePr>
        <p:xfrm>
          <a:off x="6369222" y="5305947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/>
          </p:nvPr>
        </p:nvGraphicFramePr>
        <p:xfrm>
          <a:off x="6369222" y="569542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/>
          </p:nvPr>
        </p:nvGraphicFramePr>
        <p:xfrm>
          <a:off x="6369222" y="6110202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4" name="Google Shape;174;g7c553259d1_0_81"/>
          <p:cNvSpPr/>
          <p:nvPr/>
        </p:nvSpPr>
        <p:spPr>
          <a:xfrm>
            <a:off x="7185056" y="15555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3120970" y="27878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5950772" y="405032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734023" y="403504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91" y="1380418"/>
            <a:ext cx="124532" cy="12453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7" y="3446410"/>
            <a:ext cx="1005309" cy="29166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0131" y="5216618"/>
            <a:ext cx="2589113" cy="1320921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4314946" y="8665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4174053" y="551573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563211" y="5982547"/>
            <a:ext cx="541818" cy="477983"/>
            <a:chOff x="7563211" y="5982547"/>
            <a:chExt cx="541818" cy="477983"/>
          </a:xfrm>
        </p:grpSpPr>
        <p:sp>
          <p:nvSpPr>
            <p:cNvPr id="19" name="타원 18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형 설명선 2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6" name="그림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129" y="1710748"/>
            <a:ext cx="971686" cy="2191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3884" y="1656268"/>
            <a:ext cx="1043146" cy="31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8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user_w_sh_main_2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000" b="1" dirty="0"/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24797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이미지 전환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이미지가 해당방향으로 이동하면서 화면 노출 이미지 전환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이미지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이미지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등록시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자동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정보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회사명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소개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멘트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모금액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달성률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표시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디데이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799493" y="20714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1217369" y="1863025"/>
            <a:ext cx="1780907" cy="1536646"/>
            <a:chOff x="1279669" y="2693732"/>
            <a:chExt cx="1780907" cy="153664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6FC753D3-1CC9-4143-8D63-97C3D1ABE135}"/>
              </a:ext>
            </a:extLst>
          </p:cNvPr>
          <p:cNvGrpSpPr/>
          <p:nvPr/>
        </p:nvGrpSpPr>
        <p:grpSpPr>
          <a:xfrm>
            <a:off x="3224804" y="1863025"/>
            <a:ext cx="1771441" cy="1536646"/>
            <a:chOff x="1289135" y="2693732"/>
            <a:chExt cx="1771441" cy="153664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5DB79EFE-C867-4E6B-B133-AD469A549FE1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9363C1A7-127E-4AE0-869D-44303F1FAE90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A1F01CE2-95A0-4E01-9ABC-2AD90DC2A490}"/>
              </a:ext>
            </a:extLst>
          </p:cNvPr>
          <p:cNvGrpSpPr/>
          <p:nvPr/>
        </p:nvGrpSpPr>
        <p:grpSpPr>
          <a:xfrm>
            <a:off x="5164190" y="1863025"/>
            <a:ext cx="1771441" cy="1536646"/>
            <a:chOff x="1289135" y="2693732"/>
            <a:chExt cx="1771441" cy="153664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17EE38C3-D8E0-482E-B7B4-EAA5F5ECC8BC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404322A6-5DB8-4A43-809C-967FDFA27D71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61528372-6386-4D52-A1B0-3AAC747072FC}"/>
              </a:ext>
            </a:extLst>
          </p:cNvPr>
          <p:cNvGrpSpPr/>
          <p:nvPr/>
        </p:nvGrpSpPr>
        <p:grpSpPr>
          <a:xfrm>
            <a:off x="3230238" y="1870906"/>
            <a:ext cx="1780907" cy="872780"/>
            <a:chOff x="1279669" y="2701613"/>
            <a:chExt cx="1780907" cy="872780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xmlns="" id="{1BEFD9D7-744B-4C8F-9918-08B38D4254B1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xmlns="" id="{A54B053A-EB6D-43CF-839C-1C4822B92ECA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23283AC6-3562-430E-8391-58AB796E8A62}"/>
              </a:ext>
            </a:extLst>
          </p:cNvPr>
          <p:cNvGrpSpPr/>
          <p:nvPr/>
        </p:nvGrpSpPr>
        <p:grpSpPr>
          <a:xfrm>
            <a:off x="5164190" y="1870906"/>
            <a:ext cx="1780907" cy="872780"/>
            <a:chOff x="1279669" y="2701613"/>
            <a:chExt cx="1780907" cy="872780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xmlns="" id="{B6DF0DC7-C0C4-4C3E-BEF9-F5D695824B43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xmlns="" id="{A44B9274-8709-483E-A16B-58FA09B16B20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D060D5D5-E08A-46BE-8E7C-1B566F5135B0}"/>
              </a:ext>
            </a:extLst>
          </p:cNvPr>
          <p:cNvGrpSpPr/>
          <p:nvPr/>
        </p:nvGrpSpPr>
        <p:grpSpPr>
          <a:xfrm>
            <a:off x="1217368" y="3992566"/>
            <a:ext cx="1780907" cy="1536646"/>
            <a:chOff x="1279669" y="2693732"/>
            <a:chExt cx="1780907" cy="1536646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xmlns="" id="{A718E03D-88E9-4712-97C5-2CACC3FC9522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F6B9790A-9398-4DEA-8A55-66721DA8152F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64212CE8-0025-4EA0-A58B-A43C4E6853E1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xmlns="" id="{DD431567-9FA8-4D64-B8D8-65C555EFD17D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xmlns="" id="{EC6D096F-1293-4C10-8B2D-A623D7E29D4A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xmlns="" id="{72CA621C-BDE0-4999-A3A1-F49D21C252B8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0B6EE787-0C47-406E-9EE2-E8578AB10094}"/>
              </a:ext>
            </a:extLst>
          </p:cNvPr>
          <p:cNvGrpSpPr/>
          <p:nvPr/>
        </p:nvGrpSpPr>
        <p:grpSpPr>
          <a:xfrm>
            <a:off x="3224803" y="3992566"/>
            <a:ext cx="1771441" cy="1536646"/>
            <a:chOff x="1289135" y="2693732"/>
            <a:chExt cx="1771441" cy="15366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922D2324-B81B-4281-82AB-25CEAE948DE6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E6F4EAC4-B9B0-4FF0-B1E4-D7DE021FAE43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B38065D2-974A-4949-B0D3-0DE80363A80B}"/>
              </a:ext>
            </a:extLst>
          </p:cNvPr>
          <p:cNvGrpSpPr/>
          <p:nvPr/>
        </p:nvGrpSpPr>
        <p:grpSpPr>
          <a:xfrm>
            <a:off x="5164189" y="3992566"/>
            <a:ext cx="1771441" cy="1536646"/>
            <a:chOff x="1289135" y="2693732"/>
            <a:chExt cx="1771441" cy="153664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8835E807-B41C-411B-8285-289EDF8E867F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678DAB57-3FA3-449B-BD7C-4E1A477A4406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30FBCA59-67F7-44D1-A13E-0F460157C4C2}"/>
              </a:ext>
            </a:extLst>
          </p:cNvPr>
          <p:cNvGrpSpPr/>
          <p:nvPr/>
        </p:nvGrpSpPr>
        <p:grpSpPr>
          <a:xfrm>
            <a:off x="3230237" y="4000447"/>
            <a:ext cx="1780907" cy="872780"/>
            <a:chOff x="1279669" y="2701613"/>
            <a:chExt cx="1780907" cy="872780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xmlns="" id="{9BE5B5E8-EBCE-40D8-8022-7363DEB580B0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xmlns="" id="{FD72856D-BD91-4947-ABF6-6B6067953070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F4E4665-3A12-4ADD-9349-0466AD9379E9}"/>
              </a:ext>
            </a:extLst>
          </p:cNvPr>
          <p:cNvSpPr/>
          <p:nvPr/>
        </p:nvSpPr>
        <p:spPr>
          <a:xfrm>
            <a:off x="1138404" y="155006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투자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1138403" y="3641722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/>
              <a:t>리워드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BB658F42-DC14-4DB6-8FC1-FFF5E566022F}"/>
              </a:ext>
            </a:extLst>
          </p:cNvPr>
          <p:cNvGrpSpPr/>
          <p:nvPr/>
        </p:nvGrpSpPr>
        <p:grpSpPr>
          <a:xfrm>
            <a:off x="5164189" y="3995105"/>
            <a:ext cx="1780907" cy="872780"/>
            <a:chOff x="1279669" y="2701613"/>
            <a:chExt cx="1780907" cy="872780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xmlns="" id="{29B2BDD3-6C9E-4BEC-BAE7-98CEEF664C5F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xmlns="" id="{20E92DC2-FE42-4EA1-9DAD-3DCECDDA2F96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이등변 삼각형 1"/>
          <p:cNvSpPr/>
          <p:nvPr/>
        </p:nvSpPr>
        <p:spPr>
          <a:xfrm rot="5400000">
            <a:off x="7145180" y="2522939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/>
          <p:cNvSpPr/>
          <p:nvPr/>
        </p:nvSpPr>
        <p:spPr>
          <a:xfrm rot="16200000" flipH="1">
            <a:off x="850740" y="2522940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이등변 삼각형 82"/>
          <p:cNvSpPr/>
          <p:nvPr/>
        </p:nvSpPr>
        <p:spPr>
          <a:xfrm rot="5400000">
            <a:off x="7145179" y="4671701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/>
          <p:cNvSpPr/>
          <p:nvPr/>
        </p:nvSpPr>
        <p:spPr>
          <a:xfrm rot="16200000" flipH="1">
            <a:off x="850739" y="4644392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82" y="5990322"/>
            <a:ext cx="6046817" cy="605628"/>
          </a:xfrm>
          <a:prstGeom prst="rect">
            <a:avLst/>
          </a:prstGeom>
        </p:spPr>
      </p:pic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1138404" y="5802662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새로운 프로젝트</a:t>
            </a:r>
            <a:endParaRPr lang="en-US" altLang="ko-KR" sz="1000" b="1" dirty="0"/>
          </a:p>
        </p:txBody>
      </p:sp>
      <p:sp>
        <p:nvSpPr>
          <p:cNvPr id="174" name="Google Shape;174;g7c553259d1_0_81"/>
          <p:cNvSpPr/>
          <p:nvPr/>
        </p:nvSpPr>
        <p:spPr>
          <a:xfrm>
            <a:off x="3953001" y="191354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6663350" y="323852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7563211" y="5982547"/>
            <a:ext cx="541818" cy="477983"/>
            <a:chOff x="7563211" y="5982547"/>
            <a:chExt cx="541818" cy="477983"/>
          </a:xfrm>
        </p:grpSpPr>
        <p:sp>
          <p:nvSpPr>
            <p:cNvPr id="80" name="타원 79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형 설명선 80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97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user_w_sh_main_3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b="1" dirty="0"/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24797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Footer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회사정보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고객센터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앱다운로드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QR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코드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QR</a:t>
                      </a:r>
                      <a:r>
                        <a:rPr lang="ko-KR" altLang="en-US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코드</a:t>
                      </a:r>
                      <a:endParaRPr lang="ko-KR" altLang="en-US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스캔시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다운로드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투자위험 고지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하단 고정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97" name="그룹 96">
            <a:extLst>
              <a:ext uri="{FF2B5EF4-FFF2-40B4-BE49-F238E27FC236}">
                <a16:creationId xmlns:a16="http://schemas.microsoft.com/office/drawing/2014/main" xmlns="" id="{1CF895EC-4CA6-4152-B89B-D57247AF3DCC}"/>
              </a:ext>
            </a:extLst>
          </p:cNvPr>
          <p:cNvGrpSpPr/>
          <p:nvPr/>
        </p:nvGrpSpPr>
        <p:grpSpPr>
          <a:xfrm>
            <a:off x="1271431" y="3048153"/>
            <a:ext cx="1780907" cy="1536646"/>
            <a:chOff x="1279669" y="2693732"/>
            <a:chExt cx="1780907" cy="1536646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xmlns="" id="{324579E0-3142-4FB3-BA76-6620FE1898E7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xmlns="" id="{6F7A6A4C-FC77-430A-B8F6-6B0590C6CD41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xmlns="" id="{52596166-8ACC-4581-9CD9-D6258C11DB36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xmlns="" id="{C4DB67EA-01B0-42C4-8288-B2C017929EBA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xmlns="" id="{833D6AF0-DA8D-4DB5-9AAE-E7CB20A33157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xmlns="" id="{B7FCA576-CF77-4CB9-AD25-76E5AFEC6DB3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xmlns="" id="{D4FC93BE-2AD0-4C63-8B50-5DB9A52D5329}"/>
              </a:ext>
            </a:extLst>
          </p:cNvPr>
          <p:cNvGrpSpPr/>
          <p:nvPr/>
        </p:nvGrpSpPr>
        <p:grpSpPr>
          <a:xfrm>
            <a:off x="3278866" y="3048153"/>
            <a:ext cx="1771441" cy="1536646"/>
            <a:chOff x="1289135" y="2693732"/>
            <a:chExt cx="1771441" cy="1536646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3792232A-9A16-4AF4-BC51-42F275557B4E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xmlns="" id="{62E392C7-7617-46DF-A821-C75943DA00AB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xmlns="" id="{BC0A06C1-CE67-415A-B37B-74D7322B4F12}"/>
              </a:ext>
            </a:extLst>
          </p:cNvPr>
          <p:cNvGrpSpPr/>
          <p:nvPr/>
        </p:nvGrpSpPr>
        <p:grpSpPr>
          <a:xfrm>
            <a:off x="5218252" y="3048153"/>
            <a:ext cx="1771441" cy="1536646"/>
            <a:chOff x="1289135" y="2693732"/>
            <a:chExt cx="1771441" cy="1536646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xmlns="" id="{F4147114-6A0B-4928-AAC1-CD08B4CF4064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xmlns="" id="{70B2FBF0-8250-4DE5-A887-B582B056F8BC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xmlns="" id="{7080A62B-4D8E-4B18-8711-1F424C0CAFE5}"/>
              </a:ext>
            </a:extLst>
          </p:cNvPr>
          <p:cNvGrpSpPr/>
          <p:nvPr/>
        </p:nvGrpSpPr>
        <p:grpSpPr>
          <a:xfrm>
            <a:off x="3284300" y="3056034"/>
            <a:ext cx="1780907" cy="872780"/>
            <a:chOff x="1279669" y="2701613"/>
            <a:chExt cx="1780907" cy="872780"/>
          </a:xfrm>
        </p:grpSpPr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xmlns="" id="{91C05B51-07C0-4CBB-A1F1-72B73F556FFC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xmlns="" id="{C3CDA679-5C4A-413C-B62D-3A69028B3D14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6D19EADA-B035-420B-96C1-9EF8F33EC6D5}"/>
              </a:ext>
            </a:extLst>
          </p:cNvPr>
          <p:cNvSpPr/>
          <p:nvPr/>
        </p:nvSpPr>
        <p:spPr>
          <a:xfrm>
            <a:off x="1192466" y="2697309"/>
            <a:ext cx="1428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다가올 </a:t>
            </a:r>
            <a:r>
              <a:rPr lang="ko-KR" altLang="en-US" sz="1000" b="1" dirty="0" err="1"/>
              <a:t>펀딩</a:t>
            </a:r>
            <a:r>
              <a:rPr lang="ko-KR" altLang="en-US" sz="1000" b="1" dirty="0"/>
              <a:t> </a:t>
            </a:r>
            <a:r>
              <a:rPr lang="ko-KR" altLang="en-US" sz="1000" b="1" dirty="0" err="1" smtClean="0"/>
              <a:t>미리보기</a:t>
            </a:r>
            <a:endParaRPr lang="en-US" altLang="ko-KR" sz="1000" b="1" dirty="0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xmlns="" id="{24529BFF-1720-4D93-A225-75C98B4F3B80}"/>
              </a:ext>
            </a:extLst>
          </p:cNvPr>
          <p:cNvGrpSpPr/>
          <p:nvPr/>
        </p:nvGrpSpPr>
        <p:grpSpPr>
          <a:xfrm>
            <a:off x="5218252" y="3050692"/>
            <a:ext cx="1780907" cy="872780"/>
            <a:chOff x="1279669" y="2701613"/>
            <a:chExt cx="1780907" cy="872780"/>
          </a:xfrm>
        </p:grpSpPr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xmlns="" id="{03516341-6A1F-4D1E-9B5D-950B0D88F904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xmlns="" id="{A00426B0-A791-4143-8821-D449618EE0DE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이등변 삼각형 59"/>
          <p:cNvSpPr/>
          <p:nvPr/>
        </p:nvSpPr>
        <p:spPr>
          <a:xfrm rot="5400000">
            <a:off x="7199242" y="3875572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/>
          <p:cNvSpPr/>
          <p:nvPr/>
        </p:nvSpPr>
        <p:spPr>
          <a:xfrm rot="16200000" flipH="1">
            <a:off x="904802" y="3848263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00" y="1289960"/>
            <a:ext cx="6644647" cy="1137523"/>
          </a:xfrm>
          <a:prstGeom prst="rect">
            <a:avLst/>
          </a:prstGeom>
        </p:spPr>
      </p:pic>
      <p:graphicFrame>
        <p:nvGraphicFramePr>
          <p:cNvPr id="65" name="표 64"/>
          <p:cNvGraphicFramePr>
            <a:graphicFrameLocks noGrp="1"/>
          </p:cNvGraphicFramePr>
          <p:nvPr>
            <p:extLst/>
          </p:nvPr>
        </p:nvGraphicFramePr>
        <p:xfrm>
          <a:off x="167479" y="5381613"/>
          <a:ext cx="8022675" cy="1240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1600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42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투자위험고지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비상장기업 투자는 원금 손실의 가능성이 크니 </a:t>
                      </a:r>
                      <a:r>
                        <a:rPr lang="ko-KR" altLang="en-US" sz="700" u="sng" dirty="0" smtClean="0">
                          <a:solidFill>
                            <a:schemeClr val="bg1"/>
                          </a:solidFill>
                        </a:rPr>
                        <a:t>투자 위험 안내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꼭 확인하세요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</a:t>
                      </a:r>
                      <a:r>
                        <a:rPr lang="ko-KR" altLang="en-US" sz="7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딩</a:t>
                      </a:r>
                      <a:r>
                        <a:rPr lang="ko-KR" altLang="en-US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크라우드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펀딩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플랫폼을 제공하는 중개자로 자금을 모집하는 당사자가 아니며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투자손실의 위험을 보전하거나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보상품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제공을 보장해 드리지 못합니다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131720" y="5460990"/>
          <a:ext cx="1960101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7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33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445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Fun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</a:rPr>
                        <a:t>딩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 ㈜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사업자등록번호 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220-88-37661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54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서울특별시 종로구 미려빌딩</a:t>
                      </a:r>
                      <a:r>
                        <a:rPr lang="en-US" altLang="ko-KR" sz="700" dirty="0" smtClean="0"/>
                        <a:t>6</a:t>
                      </a:r>
                      <a:r>
                        <a:rPr lang="ko-KR" altLang="en-US" sz="700" dirty="0" smtClean="0"/>
                        <a:t>층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454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© WADIZ Platform Co., Ltd.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4258696" y="5428788"/>
          <a:ext cx="1215339" cy="471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5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Email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: ezen2@gmail.com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59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고객센터 </a:t>
                      </a:r>
                      <a:r>
                        <a:rPr lang="en-US" altLang="ko-KR" sz="700" dirty="0" smtClean="0"/>
                        <a:t>: 0000-0000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5728997" y="5460990"/>
            <a:ext cx="1283303" cy="704330"/>
            <a:chOff x="5714630" y="5510356"/>
            <a:chExt cx="1283303" cy="70433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3824" y="5510356"/>
              <a:ext cx="497206" cy="497206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00727" y="5510356"/>
              <a:ext cx="497206" cy="497206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5714630" y="6014631"/>
              <a:ext cx="723275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700" dirty="0" err="1" smtClean="0"/>
                <a:t>안드로이드앱</a:t>
              </a:r>
              <a:endParaRPr lang="ko-KR" altLang="en-US" sz="700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525551" y="6014631"/>
              <a:ext cx="44755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dirty="0" smtClean="0"/>
                <a:t>IOS </a:t>
              </a:r>
              <a:r>
                <a:rPr lang="ko-KR" altLang="en-US" sz="700" dirty="0" err="1" smtClean="0"/>
                <a:t>앱</a:t>
              </a:r>
              <a:endParaRPr lang="ko-KR" altLang="en-US" sz="700" dirty="0"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833445" y="528705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810738" y="51020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3872559" y="592680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06" y="5407003"/>
            <a:ext cx="726436" cy="726436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7537193" y="4763857"/>
            <a:ext cx="541818" cy="477983"/>
            <a:chOff x="7563211" y="5982547"/>
            <a:chExt cx="541818" cy="477983"/>
          </a:xfrm>
        </p:grpSpPr>
        <p:sp>
          <p:nvSpPr>
            <p:cNvPr id="47" name="타원 46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형 설명선 47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234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user_w_sh_main_chat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1127767" y="3996375"/>
            <a:ext cx="1109233" cy="1173266"/>
            <a:chOff x="1289132" y="2322971"/>
            <a:chExt cx="2079370" cy="250004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435051" y="3991859"/>
            <a:ext cx="1109233" cy="1173266"/>
            <a:chOff x="1289132" y="2322971"/>
            <a:chExt cx="2079370" cy="2500041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726370" y="3991859"/>
            <a:ext cx="1109233" cy="1173266"/>
            <a:chOff x="1289132" y="2322971"/>
            <a:chExt cx="2079370" cy="2500041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1127767" y="5301171"/>
            <a:ext cx="1109233" cy="1173266"/>
            <a:chOff x="1289132" y="2322971"/>
            <a:chExt cx="2079370" cy="2500041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67479" y="1247057"/>
          <a:ext cx="8032199" cy="26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8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97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675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227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이벤트 제목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70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투자</a:t>
                      </a:r>
                      <a:r>
                        <a:rPr lang="en-US" altLang="ko-KR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리워드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더보기</a:t>
                      </a:r>
                      <a:endParaRPr lang="ko-KR" altLang="en-US" sz="10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로그인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회원가입</a:t>
                      </a:r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864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슬라이드 배너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871168" y="1683553"/>
            <a:ext cx="1216890" cy="2734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DC7F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rgbClr val="DC7F0D"/>
                </a:solidFill>
              </a:rPr>
              <a:t>펀딩오픈신청하기</a:t>
            </a:r>
            <a:endParaRPr lang="ko-KR" altLang="en-US" sz="1000" b="1" dirty="0">
              <a:solidFill>
                <a:srgbClr val="DC7F0D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975670" y="3910831"/>
          <a:ext cx="2117108" cy="264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1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4782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157954" y="6558661"/>
            <a:ext cx="8032199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5098720" y="4417037"/>
          <a:ext cx="1871008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86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40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36902" y="3980721"/>
            <a:ext cx="118239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실시간랭킹</a:t>
            </a:r>
            <a:endParaRPr lang="en-US" altLang="ko-KR" sz="1000" b="1" dirty="0" smtClean="0"/>
          </a:p>
          <a:p>
            <a:endParaRPr lang="en-US" altLang="ko-KR" sz="500" dirty="0"/>
          </a:p>
          <a:p>
            <a:r>
              <a:rPr lang="ko-KR" altLang="en-US" sz="800" u="sng" dirty="0" smtClean="0"/>
              <a:t>투자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>
                <a:solidFill>
                  <a:schemeClr val="bg2">
                    <a:lumMod val="50000"/>
                  </a:schemeClr>
                </a:solidFill>
              </a:rPr>
              <a:t>리워드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6369222" y="446608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/>
          </p:nvPr>
        </p:nvGraphicFramePr>
        <p:xfrm>
          <a:off x="6369222" y="486963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/>
          </p:nvPr>
        </p:nvGraphicFramePr>
        <p:xfrm>
          <a:off x="6369222" y="5305947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/>
          </p:nvPr>
        </p:nvGraphicFramePr>
        <p:xfrm>
          <a:off x="6369222" y="569542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/>
          </p:nvPr>
        </p:nvGraphicFramePr>
        <p:xfrm>
          <a:off x="6369222" y="6110202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5950772" y="405032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91" y="1380418"/>
            <a:ext cx="124532" cy="12453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7" y="3446410"/>
            <a:ext cx="1005309" cy="29166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0131" y="5216618"/>
            <a:ext cx="2589113" cy="1320921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7563211" y="5982547"/>
            <a:ext cx="541818" cy="477983"/>
            <a:chOff x="7563211" y="5982547"/>
            <a:chExt cx="541818" cy="477983"/>
          </a:xfrm>
        </p:grpSpPr>
        <p:sp>
          <p:nvSpPr>
            <p:cNvPr id="19" name="타원 18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형 설명선 2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6" name="그림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129" y="1710748"/>
            <a:ext cx="971686" cy="219106"/>
          </a:xfrm>
          <a:prstGeom prst="rect">
            <a:avLst/>
          </a:prstGeom>
        </p:spPr>
      </p:pic>
      <p:grpSp>
        <p:nvGrpSpPr>
          <p:cNvPr id="100" name="그룹 99"/>
          <p:cNvGrpSpPr/>
          <p:nvPr/>
        </p:nvGrpSpPr>
        <p:grpSpPr>
          <a:xfrm>
            <a:off x="4736065" y="1650974"/>
            <a:ext cx="2775746" cy="4785935"/>
            <a:chOff x="2786181" y="1471990"/>
            <a:chExt cx="2775746" cy="4785935"/>
          </a:xfrm>
          <a:solidFill>
            <a:schemeClr val="bg1"/>
          </a:solidFill>
        </p:grpSpPr>
        <p:sp>
          <p:nvSpPr>
            <p:cNvPr id="101" name="직사각형 100"/>
            <p:cNvSpPr/>
            <p:nvPr/>
          </p:nvSpPr>
          <p:spPr>
            <a:xfrm>
              <a:off x="2786181" y="1471990"/>
              <a:ext cx="2775746" cy="45566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그림 10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53155" y="2043010"/>
              <a:ext cx="404221" cy="3989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3870" y="2776238"/>
              <a:ext cx="404221" cy="3989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pic>
          <p:nvPicPr>
            <p:cNvPr id="104" name="그림 10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74538" y="3571730"/>
              <a:ext cx="404221" cy="3989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3870" y="4356555"/>
              <a:ext cx="404221" cy="3989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sp>
          <p:nvSpPr>
            <p:cNvPr id="106" name="직사각형 105"/>
            <p:cNvSpPr/>
            <p:nvPr/>
          </p:nvSpPr>
          <p:spPr>
            <a:xfrm>
              <a:off x="2804650" y="5797948"/>
              <a:ext cx="2722749" cy="45173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623094" y="2118389"/>
              <a:ext cx="1366490" cy="2803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312047" y="2848547"/>
              <a:ext cx="1366490" cy="2803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355529" y="4429173"/>
              <a:ext cx="1366490" cy="2803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3623094" y="3652805"/>
              <a:ext cx="1366490" cy="2803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2888171" y="5870447"/>
              <a:ext cx="1847544" cy="30673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메시지를 입력해주세요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819236" y="5870447"/>
              <a:ext cx="638140" cy="30673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보내기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94420" y="1478997"/>
              <a:ext cx="2767507" cy="44549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sp>
          <p:nvSpPr>
            <p:cNvPr id="114" name="Google Shape;168;g7c553259d1_0_81"/>
            <p:cNvSpPr/>
            <p:nvPr/>
          </p:nvSpPr>
          <p:spPr>
            <a:xfrm>
              <a:off x="2786181" y="1471990"/>
              <a:ext cx="2775746" cy="4785935"/>
            </a:xfrm>
            <a:prstGeom prst="rect">
              <a:avLst/>
            </a:prstGeom>
            <a:grpFill/>
            <a:ln w="12700" cap="flat" cmpd="sng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4745285" y="1646582"/>
            <a:ext cx="2775746" cy="4785935"/>
            <a:chOff x="2786181" y="1471990"/>
            <a:chExt cx="2775746" cy="4785935"/>
          </a:xfrm>
        </p:grpSpPr>
        <p:sp>
          <p:nvSpPr>
            <p:cNvPr id="86" name="직사각형 85"/>
            <p:cNvSpPr/>
            <p:nvPr/>
          </p:nvSpPr>
          <p:spPr>
            <a:xfrm>
              <a:off x="2786181" y="1471990"/>
              <a:ext cx="2775746" cy="45566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53155" y="2043010"/>
              <a:ext cx="404221" cy="398903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3870" y="2776238"/>
              <a:ext cx="404221" cy="398903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74538" y="3571730"/>
              <a:ext cx="404221" cy="398903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3870" y="4356555"/>
              <a:ext cx="404221" cy="398903"/>
            </a:xfrm>
            <a:prstGeom prst="rect">
              <a:avLst/>
            </a:prstGeom>
          </p:spPr>
        </p:pic>
        <p:sp>
          <p:nvSpPr>
            <p:cNvPr id="91" name="직사각형 90"/>
            <p:cNvSpPr/>
            <p:nvPr/>
          </p:nvSpPr>
          <p:spPr>
            <a:xfrm>
              <a:off x="2804650" y="5797948"/>
              <a:ext cx="2722749" cy="4517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623094" y="2118389"/>
              <a:ext cx="1366490" cy="2803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312047" y="2848547"/>
              <a:ext cx="1366490" cy="280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3355529" y="4429173"/>
              <a:ext cx="1366490" cy="280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623094" y="3652805"/>
              <a:ext cx="1366490" cy="2803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888171" y="5870447"/>
              <a:ext cx="1847544" cy="306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메시지를 입력해주세요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819236" y="5870447"/>
              <a:ext cx="638140" cy="3067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보내기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94420" y="1478997"/>
              <a:ext cx="2767507" cy="445496"/>
            </a:xfrm>
            <a:prstGeom prst="rect">
              <a:avLst/>
            </a:prstGeom>
          </p:spPr>
        </p:pic>
        <p:sp>
          <p:nvSpPr>
            <p:cNvPr id="99" name="Google Shape;168;g7c553259d1_0_81"/>
            <p:cNvSpPr/>
            <p:nvPr/>
          </p:nvSpPr>
          <p:spPr>
            <a:xfrm>
              <a:off x="2786181" y="1471990"/>
              <a:ext cx="2775746" cy="478593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ko-KR" altLang="en-US" sz="1200" dirty="0"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5972588" y="514136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6" name="Google Shape;169;g7c553259d1_0_81"/>
          <p:cNvGraphicFramePr/>
          <p:nvPr>
            <p:extLst/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tawk.io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서비스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사용</a:t>
                      </a:r>
                      <a:endParaRPr lang="en-US" altLang="ko-KR" sz="12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25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admin_w_sh_login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배경 이미지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배경 이미지 삽입</a:t>
                      </a:r>
                      <a:endParaRPr lang="en-US" altLang="ko-KR" sz="12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버튼</a:t>
                      </a:r>
                      <a:endParaRPr lang="en-US" altLang="ko-KR" sz="16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2971800" y="3777456"/>
            <a:ext cx="23622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</a:rPr>
              <a:t>비밀번호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71800" y="3181350"/>
            <a:ext cx="23622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</a:rPr>
              <a:t>아이디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71800" y="4335912"/>
            <a:ext cx="2362200" cy="400050"/>
          </a:xfrm>
          <a:prstGeom prst="rect">
            <a:avLst/>
          </a:prstGeom>
          <a:solidFill>
            <a:srgbClr val="DC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bg1"/>
                </a:solidFill>
              </a:rPr>
              <a:t>로그인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81300" y="2570163"/>
            <a:ext cx="2362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로그인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0" name="Google Shape;173;g7c553259d1_0_81"/>
          <p:cNvSpPr/>
          <p:nvPr/>
        </p:nvSpPr>
        <p:spPr>
          <a:xfrm>
            <a:off x="1132868" y="19571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4;g7c553259d1_0_81"/>
          <p:cNvSpPr/>
          <p:nvPr/>
        </p:nvSpPr>
        <p:spPr>
          <a:xfrm>
            <a:off x="2478600" y="43736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3309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/>
          </p:nvPr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51" name="Google Shape;174;g7c553259d1_0_81"/>
          <p:cNvSpPr/>
          <p:nvPr/>
        </p:nvSpPr>
        <p:spPr>
          <a:xfrm>
            <a:off x="6331337" y="13482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Google Shape;169;g7c553259d1_0_81"/>
          <p:cNvGraphicFramePr/>
          <p:nvPr>
            <p:extLst/>
          </p:nvPr>
        </p:nvGraphicFramePr>
        <p:xfrm>
          <a:off x="8509686" y="1289960"/>
          <a:ext cx="3532000" cy="460333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메뉴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드롭다운하여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세부 메뉴 표시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접속자명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로그아웃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접속자명 표시 및 삼각형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로그아웃 버튼 표시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카테고리 무관하게 추천 프로젝트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 동영상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동영상 노출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바로 재생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랭킹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투자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리워드</a:t>
                      </a:r>
                      <a:r>
                        <a:rPr lang="ko-KR" altLang="en-US" sz="1200" dirty="0" smtClean="0"/>
                        <a:t> 각각 </a:t>
                      </a:r>
                      <a:r>
                        <a:rPr lang="ko-KR" altLang="en-US" sz="1200" dirty="0" err="1" smtClean="0"/>
                        <a:t>모금액</a:t>
                      </a:r>
                      <a:r>
                        <a:rPr lang="ko-KR" altLang="en-US" sz="1200" dirty="0" smtClean="0"/>
                        <a:t> 순으로 랭킹</a:t>
                      </a:r>
                      <a:r>
                        <a:rPr lang="ko-KR" altLang="en-US" sz="1200" baseline="0" dirty="0" smtClean="0"/>
                        <a:t> 노출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Google Shape;173;g7c553259d1_0_81"/>
          <p:cNvSpPr/>
          <p:nvPr/>
        </p:nvSpPr>
        <p:spPr>
          <a:xfrm>
            <a:off x="1409093" y="188718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4189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7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주제 </a:t>
            </a:r>
            <a:r>
              <a:rPr lang="ko-KR" altLang="en-US" dirty="0"/>
              <a:t>선정 </a:t>
            </a:r>
            <a:r>
              <a:rPr lang="ko-KR" altLang="en-US" dirty="0" smtClean="0"/>
              <a:t>이유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91" y="1501123"/>
            <a:ext cx="1992904" cy="20608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338" y="1501124"/>
            <a:ext cx="1853914" cy="206084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0750" y="1376416"/>
            <a:ext cx="1489100" cy="11598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2774" y="4489733"/>
            <a:ext cx="5987196" cy="226351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8322" y="2774394"/>
            <a:ext cx="2332224" cy="223893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8671825">
            <a:off x="2069048" y="4832885"/>
            <a:ext cx="1178546" cy="95967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9036" y="3891629"/>
            <a:ext cx="1436837" cy="1232629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7198404" y="576233"/>
            <a:ext cx="4762500" cy="5893659"/>
            <a:chOff x="838200" y="773841"/>
            <a:chExt cx="4762500" cy="5893659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905000"/>
              <a:ext cx="4762500" cy="4762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</p:pic>
        <p:sp>
          <p:nvSpPr>
            <p:cNvPr id="17" name="제목 1"/>
            <p:cNvSpPr txBox="1">
              <a:spLocks/>
            </p:cNvSpPr>
            <p:nvPr/>
          </p:nvSpPr>
          <p:spPr>
            <a:xfrm>
              <a:off x="1787657" y="773841"/>
              <a:ext cx="2739302" cy="154897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dirty="0" smtClean="0"/>
                <a:t>CROWD FUNDING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891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admin_w_sh_umain_silde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/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배너 타이틀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화면에 노출되지 않음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배너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썸네일을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한눈에 식별 가능하도록 배치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085016" y="2546772"/>
          <a:ext cx="5791161" cy="368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385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625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988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타이틀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썸네일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주식회사 메탈로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2020-01-25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14:20:20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체인파트너스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카피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15:30:24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삼성전자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18:15:20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Slide-2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이젠컴퓨터아카데미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카피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2020-01-15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19:15:24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75" y="6262157"/>
            <a:ext cx="1616743" cy="3051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2599698"/>
            <a:ext cx="284002" cy="28400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3208759"/>
            <a:ext cx="284002" cy="28400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025875"/>
            <a:ext cx="284002" cy="28400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850445"/>
            <a:ext cx="284002" cy="2840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5667561"/>
            <a:ext cx="284002" cy="28400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3022451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3022450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3022449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3847296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3847295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3847294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4672140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4672139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4672138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5508172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5508171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5508170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968" y="2232076"/>
            <a:ext cx="585051" cy="27058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046" y="2233981"/>
            <a:ext cx="560551" cy="28746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58793"/>
            <a:ext cx="799137" cy="237838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66561" y="1803949"/>
            <a:ext cx="341952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슬라이드 배너 관리</a:t>
            </a:r>
            <a:endParaRPr lang="ko-KR" altLang="en-US" sz="1500" b="1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52258"/>
            <a:ext cx="501857" cy="254565"/>
          </a:xfrm>
          <a:prstGeom prst="rect">
            <a:avLst/>
          </a:prstGeom>
        </p:spPr>
      </p:pic>
      <p:sp>
        <p:nvSpPr>
          <p:cNvPr id="60" name="Google Shape;173;g7c553259d1_0_81"/>
          <p:cNvSpPr/>
          <p:nvPr/>
        </p:nvSpPr>
        <p:spPr>
          <a:xfrm>
            <a:off x="4762096" y="31681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73;g7c553259d1_0_81"/>
          <p:cNvSpPr/>
          <p:nvPr/>
        </p:nvSpPr>
        <p:spPr>
          <a:xfrm>
            <a:off x="6203992" y="315867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7180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admin_w_sh_umain_popup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/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 타이틀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화면에 노출되지 않음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팝업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썸네일을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한눈에 식별 가능하도록 배치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085016" y="2546772"/>
          <a:ext cx="5791161" cy="368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12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262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385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625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988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타이틀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썸네일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가입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이벤트 팝업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2020-01-25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14:20:20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돌림판 경품 이벤트 팝업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15:30:24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친구 추천 이벤트 팝업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18:15:20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popup-2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공지사항 팝업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2020-01-15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19:15:24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75" y="6262157"/>
            <a:ext cx="1616743" cy="3051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2599698"/>
            <a:ext cx="284002" cy="28400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3208759"/>
            <a:ext cx="284002" cy="28400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025875"/>
            <a:ext cx="284002" cy="28400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850445"/>
            <a:ext cx="284002" cy="2840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5667561"/>
            <a:ext cx="284002" cy="28400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3022451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3022450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3022449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3847296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3847295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3847294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4672140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4672139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4672138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5508172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5508171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5508170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968" y="2232076"/>
            <a:ext cx="585051" cy="27058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046" y="2233981"/>
            <a:ext cx="560551" cy="28746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58793"/>
            <a:ext cx="799137" cy="237838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786784"/>
            <a:ext cx="258275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팝업 관리</a:t>
            </a:r>
            <a:endParaRPr lang="ko-KR" altLang="en-US" sz="1500" b="1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52258"/>
            <a:ext cx="501857" cy="254565"/>
          </a:xfrm>
          <a:prstGeom prst="rect">
            <a:avLst/>
          </a:prstGeom>
        </p:spPr>
      </p:pic>
      <p:sp>
        <p:nvSpPr>
          <p:cNvPr id="60" name="Google Shape;173;g7c553259d1_0_81"/>
          <p:cNvSpPr/>
          <p:nvPr/>
        </p:nvSpPr>
        <p:spPr>
          <a:xfrm>
            <a:off x="4858127" y="31681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73;g7c553259d1_0_81"/>
          <p:cNvSpPr/>
          <p:nvPr/>
        </p:nvSpPr>
        <p:spPr>
          <a:xfrm>
            <a:off x="6203992" y="315867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2618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0" y="115759"/>
          <a:ext cx="514525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009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42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admin_w_sh_umain_recommend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 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/>
          </p:nvPr>
        </p:nvGraphicFramePr>
        <p:xfrm>
          <a:off x="8509686" y="1289960"/>
          <a:ext cx="3532000" cy="31876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체크박스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삭제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업로드하기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위해 체크 필요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컨텐츠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업로드된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컨텐츠는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배경에 음영 표시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업로드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업로드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체크박스에 체크되어있는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컨텐츠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추가 업로드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내리기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내리기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메인화면에서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제거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6443" y="1793118"/>
            <a:ext cx="49135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추천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sp>
        <p:nvSpPr>
          <p:cNvPr id="50" name="Google Shape;173;g7c553259d1_0_81"/>
          <p:cNvSpPr/>
          <p:nvPr/>
        </p:nvSpPr>
        <p:spPr>
          <a:xfrm>
            <a:off x="1909486" y="288594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71899" y="2538515"/>
            <a:ext cx="1547626" cy="17653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Google Shape;174;g7c553259d1_0_81"/>
          <p:cNvSpPr/>
          <p:nvPr/>
        </p:nvSpPr>
        <p:spPr>
          <a:xfrm>
            <a:off x="7559749" y="186233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9968" y="2260651"/>
            <a:ext cx="585051" cy="270586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87368"/>
            <a:ext cx="799137" cy="237838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80833"/>
            <a:ext cx="501857" cy="25456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348441" y="2666967"/>
            <a:ext cx="1379044" cy="1629572"/>
            <a:chOff x="2348441" y="2666967"/>
            <a:chExt cx="1379044" cy="1629572"/>
          </a:xfrm>
        </p:grpSpPr>
        <p:sp>
          <p:nvSpPr>
            <p:cNvPr id="12" name="직사각형 11"/>
            <p:cNvSpPr/>
            <p:nvPr/>
          </p:nvSpPr>
          <p:spPr>
            <a:xfrm>
              <a:off x="2477553" y="4081095"/>
              <a:ext cx="11208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 smtClean="0"/>
                <a:t>등록일 </a:t>
              </a:r>
              <a:r>
                <a:rPr lang="en-US" altLang="ko-KR" sz="800" dirty="0" smtClean="0"/>
                <a:t>: 2020-01-25</a:t>
              </a:r>
              <a:endParaRPr lang="en-US" altLang="ko-KR" sz="800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348441" y="2666967"/>
              <a:ext cx="1379044" cy="1362109"/>
              <a:chOff x="2348441" y="2666967"/>
              <a:chExt cx="1379044" cy="1362109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xmlns="" id="{62A18DB4-458D-4405-AF44-ABEAF81A218F}"/>
                  </a:ext>
                </a:extLst>
              </p:cNvPr>
              <p:cNvGrpSpPr/>
              <p:nvPr/>
            </p:nvGrpSpPr>
            <p:grpSpPr>
              <a:xfrm>
                <a:off x="2348441" y="2666967"/>
                <a:ext cx="1379044" cy="1362109"/>
                <a:chOff x="1289132" y="2322971"/>
                <a:chExt cx="2079370" cy="2500041"/>
              </a:xfrm>
            </p:grpSpPr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xmlns="" id="{8834A7D0-76B4-45F1-B59D-FD8735D4521F}"/>
                    </a:ext>
                  </a:extLst>
                </p:cNvPr>
                <p:cNvGrpSpPr/>
                <p:nvPr/>
              </p:nvGrpSpPr>
              <p:grpSpPr>
                <a:xfrm>
                  <a:off x="1289133" y="2322975"/>
                  <a:ext cx="2079369" cy="2500037"/>
                  <a:chOff x="1289133" y="2322975"/>
                  <a:chExt cx="2079369" cy="2500037"/>
                </a:xfrm>
              </p:grpSpPr>
              <p:sp>
                <p:nvSpPr>
                  <p:cNvPr id="87" name="직사각형 86">
                    <a:extLst>
                      <a:ext uri="{FF2B5EF4-FFF2-40B4-BE49-F238E27FC236}">
                        <a16:creationId xmlns:a16="http://schemas.microsoft.com/office/drawing/2014/main" xmlns="" id="{5866C11F-D83C-4D2C-B5A3-F7B5B1E82F04}"/>
                      </a:ext>
                    </a:extLst>
                  </p:cNvPr>
                  <p:cNvSpPr/>
                  <p:nvPr/>
                </p:nvSpPr>
                <p:spPr>
                  <a:xfrm>
                    <a:off x="1289133" y="3563712"/>
                    <a:ext cx="2079369" cy="12593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주식회사 메탈로</a:t>
                    </a:r>
                    <a:endParaRPr lang="en-US" altLang="ko-KR" sz="7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ko-KR" altLang="en-US" sz="700" dirty="0" smtClean="0">
                        <a:solidFill>
                          <a:schemeClr val="tx1"/>
                        </a:solidFill>
                      </a:rPr>
                      <a:t>눈앞에서 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직접 연주하는 듯한 생생함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&lt;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메탈로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VINCENT&gt; </a:t>
                    </a:r>
                  </a:p>
                  <a:p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149% | 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리워드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| D-18</a:t>
                    </a:r>
                  </a:p>
                </p:txBody>
              </p:sp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xmlns="" id="{B3C0FE6C-9934-4CDA-9D8C-67C836C2B08B}"/>
                      </a:ext>
                    </a:extLst>
                  </p:cNvPr>
                  <p:cNvSpPr/>
                  <p:nvPr/>
                </p:nvSpPr>
                <p:spPr>
                  <a:xfrm>
                    <a:off x="1289135" y="2322975"/>
                    <a:ext cx="2079367" cy="124073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altLang="ko-KR" sz="9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4" name="그룹 83">
                  <a:extLst>
                    <a:ext uri="{FF2B5EF4-FFF2-40B4-BE49-F238E27FC236}">
                      <a16:creationId xmlns:a16="http://schemas.microsoft.com/office/drawing/2014/main" xmlns="" id="{37933C1A-A1E4-40BC-B5C7-C6CF8129EF2C}"/>
                    </a:ext>
                  </a:extLst>
                </p:cNvPr>
                <p:cNvGrpSpPr/>
                <p:nvPr/>
              </p:nvGrpSpPr>
              <p:grpSpPr>
                <a:xfrm>
                  <a:off x="1289132" y="2322971"/>
                  <a:ext cx="2079370" cy="1259303"/>
                  <a:chOff x="1289132" y="2322971"/>
                  <a:chExt cx="2079370" cy="1259303"/>
                </a:xfrm>
              </p:grpSpPr>
              <p:cxnSp>
                <p:nvCxnSpPr>
                  <p:cNvPr id="85" name="직선 연결선 84">
                    <a:extLst>
                      <a:ext uri="{FF2B5EF4-FFF2-40B4-BE49-F238E27FC236}">
                        <a16:creationId xmlns:a16="http://schemas.microsoft.com/office/drawing/2014/main" xmlns="" id="{6FCAF67A-66D1-4FB3-98D7-360F38EF73C3}"/>
                      </a:ext>
                    </a:extLst>
                  </p:cNvPr>
                  <p:cNvCxnSpPr/>
                  <p:nvPr/>
                </p:nvCxnSpPr>
                <p:spPr>
                  <a:xfrm>
                    <a:off x="1289132" y="2322973"/>
                    <a:ext cx="2079370" cy="12593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>
                    <a:extLst>
                      <a:ext uri="{FF2B5EF4-FFF2-40B4-BE49-F238E27FC236}">
                        <a16:creationId xmlns:a16="http://schemas.microsoft.com/office/drawing/2014/main" xmlns="" id="{CB9FCF60-863F-487E-98DF-70E5CEDE449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289138" y="2322971"/>
                    <a:ext cx="2079364" cy="125142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1" name="Google Shape;174;g7c553259d1_0_81"/>
              <p:cNvSpPr/>
              <p:nvPr/>
            </p:nvSpPr>
            <p:spPr>
              <a:xfrm>
                <a:off x="2907270" y="2882075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303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0" y="115759"/>
          <a:ext cx="506905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476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214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admin_w_sh_umain_security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 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18268"/>
            <a:ext cx="49135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투자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188" name="그림 1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7024" y="2281286"/>
            <a:ext cx="585051" cy="270586"/>
          </a:xfrm>
          <a:prstGeom prst="rect">
            <a:avLst/>
          </a:prstGeom>
        </p:spPr>
      </p:pic>
      <p:pic>
        <p:nvPicPr>
          <p:cNvPr id="189" name="그림 18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0153" y="2308003"/>
            <a:ext cx="799137" cy="237838"/>
          </a:xfrm>
          <a:prstGeom prst="rect">
            <a:avLst/>
          </a:prstGeom>
        </p:spPr>
      </p:pic>
      <p:pic>
        <p:nvPicPr>
          <p:cNvPr id="190" name="그림 1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3025" y="2301468"/>
            <a:ext cx="501857" cy="254565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2" name="Google Shape;173;g7c553259d1_0_81"/>
          <p:cNvSpPr/>
          <p:nvPr/>
        </p:nvSpPr>
        <p:spPr>
          <a:xfrm>
            <a:off x="6794409" y="18373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4218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0" y="115759"/>
          <a:ext cx="5406553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924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14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admin_w_sh_umain_reward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18268"/>
            <a:ext cx="51058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err="1" smtClean="0"/>
              <a:t>리워드</a:t>
            </a:r>
            <a:r>
              <a:rPr lang="ko-KR" altLang="en-US" sz="1500" b="1" dirty="0" smtClean="0"/>
              <a:t>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1334" y="2270762"/>
            <a:ext cx="585051" cy="27058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4463" y="2297479"/>
            <a:ext cx="799137" cy="237838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7335" y="2290944"/>
            <a:ext cx="501857" cy="254565"/>
          </a:xfrm>
          <a:prstGeom prst="rect">
            <a:avLst/>
          </a:prstGeom>
        </p:spPr>
      </p:pic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4" name="Google Shape;173;g7c553259d1_0_81"/>
          <p:cNvSpPr/>
          <p:nvPr/>
        </p:nvSpPr>
        <p:spPr>
          <a:xfrm>
            <a:off x="6945759" y="18367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426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0" y="115759"/>
          <a:ext cx="5673687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59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77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admin_w_sh_usermain_new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새로운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10030"/>
            <a:ext cx="51058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새로운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2559" y="2253978"/>
            <a:ext cx="585051" cy="27058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5688" y="2280695"/>
            <a:ext cx="799137" cy="237838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8560" y="2274160"/>
            <a:ext cx="501857" cy="254565"/>
          </a:xfrm>
          <a:prstGeom prst="rect">
            <a:avLst/>
          </a:prstGeom>
        </p:spPr>
      </p:pic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새로운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4" name="Google Shape;173;g7c553259d1_0_81"/>
          <p:cNvSpPr/>
          <p:nvPr/>
        </p:nvSpPr>
        <p:spPr>
          <a:xfrm>
            <a:off x="6973650" y="181855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4295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0" y="115759"/>
          <a:ext cx="5673687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59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77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admin_w_sh_chat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00" y="1684243"/>
            <a:ext cx="8120142" cy="4513516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95" name="Google Shape;169;g7c553259d1_0_81"/>
          <p:cNvGraphicFramePr/>
          <p:nvPr>
            <p:extLst/>
          </p:nvPr>
        </p:nvGraphicFramePr>
        <p:xfrm>
          <a:off x="8484519" y="1684243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tawk.io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서비스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사용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24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" y="0"/>
            <a:ext cx="1218741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화면 설계서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err="1" smtClean="0"/>
              <a:t>이형준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User_</a:t>
            </a:r>
            <a:r>
              <a:rPr lang="ko-KR" altLang="en-US" dirty="0" smtClean="0"/>
              <a:t>프로젝트 등록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투자 </a:t>
            </a:r>
            <a:r>
              <a:rPr lang="ko-KR" altLang="en-US" dirty="0" err="1" smtClean="0"/>
              <a:t>펀딩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펀딩</a:t>
            </a:r>
            <a:endParaRPr lang="en-US" altLang="ko-KR" dirty="0" smtClean="0"/>
          </a:p>
          <a:p>
            <a:r>
              <a:rPr lang="en-US" altLang="ko-KR" dirty="0"/>
              <a:t>User</a:t>
            </a:r>
            <a:r>
              <a:rPr lang="en-US" altLang="ko-KR" dirty="0" smtClean="0"/>
              <a:t>_</a:t>
            </a:r>
            <a:r>
              <a:rPr lang="ko-KR" altLang="en-US" dirty="0" smtClean="0"/>
              <a:t>등록 프로젝트 수정</a:t>
            </a:r>
            <a:endParaRPr lang="en-US" altLang="ko-KR" dirty="0" smtClean="0"/>
          </a:p>
          <a:p>
            <a:r>
              <a:rPr lang="en-US" altLang="ko-KR" dirty="0" smtClean="0"/>
              <a:t>Admin_</a:t>
            </a:r>
            <a:r>
              <a:rPr lang="ko-KR" altLang="en-US" dirty="0" smtClean="0"/>
              <a:t>등록 신청 프로젝트 검토 및 승인</a:t>
            </a:r>
            <a:endParaRPr lang="en-US" altLang="ko-KR" dirty="0" smtClean="0"/>
          </a:p>
          <a:p>
            <a:r>
              <a:rPr lang="en-US" altLang="ko-KR" dirty="0"/>
              <a:t>Admin</a:t>
            </a:r>
            <a:r>
              <a:rPr lang="en-US" altLang="ko-KR" dirty="0" smtClean="0"/>
              <a:t>_</a:t>
            </a:r>
            <a:r>
              <a:rPr lang="ko-KR" altLang="en-US" dirty="0" smtClean="0"/>
              <a:t>카테고리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508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493" y="1704854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3119" y="1981853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39933" y="239180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703119" y="2751348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3119" y="322401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703119" y="3573016"/>
            <a:ext cx="1240753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7656" y="3593322"/>
            <a:ext cx="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65" y="3571165"/>
            <a:ext cx="177018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03119" y="404106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703119" y="4365104"/>
            <a:ext cx="32791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03119" y="530120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703119" y="5661248"/>
            <a:ext cx="354500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5247" y="6172726"/>
            <a:ext cx="97487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5427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64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03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" y="0"/>
            <a:ext cx="1218741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7194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기능 흐름도</a:t>
            </a:r>
            <a:endParaRPr lang="ko-KR" altLang="en-US" dirty="0"/>
          </a:p>
        </p:txBody>
      </p:sp>
      <p:pic>
        <p:nvPicPr>
          <p:cNvPr id="6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51" y="3715648"/>
            <a:ext cx="354000" cy="5984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8;p13"/>
          <p:cNvSpPr txBox="1"/>
          <p:nvPr/>
        </p:nvSpPr>
        <p:spPr>
          <a:xfrm>
            <a:off x="276112" y="1957545"/>
            <a:ext cx="745961" cy="51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algn="ctr"/>
            <a:r>
              <a:rPr lang="ko-KR" altLang="en-US" sz="1300" b="1" dirty="0" smtClean="0"/>
              <a:t>메이커</a:t>
            </a:r>
            <a:endParaRPr lang="en-US" altLang="ko" sz="1300" b="1" dirty="0"/>
          </a:p>
          <a:p>
            <a:pPr algn="ctr"/>
            <a:r>
              <a:rPr lang="ko" altLang="en-US" sz="1300" b="1" dirty="0"/>
              <a:t>회원</a:t>
            </a:r>
            <a:endParaRPr sz="1300" b="1" dirty="0"/>
          </a:p>
        </p:txBody>
      </p:sp>
      <p:sp>
        <p:nvSpPr>
          <p:cNvPr id="9" name="Google Shape;63;p13"/>
          <p:cNvSpPr/>
          <p:nvPr/>
        </p:nvSpPr>
        <p:spPr>
          <a:xfrm>
            <a:off x="2011133" y="5350679"/>
            <a:ext cx="2583200" cy="39017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" altLang="en-US" sz="1300" dirty="0" smtClean="0"/>
              <a:t>로그인 </a:t>
            </a:r>
            <a:r>
              <a:rPr lang="en-US" altLang="ko" sz="1300" dirty="0" smtClean="0"/>
              <a:t>/ </a:t>
            </a:r>
            <a:r>
              <a:rPr lang="ko" altLang="en-US" sz="1300" dirty="0" smtClean="0"/>
              <a:t>회원가입</a:t>
            </a:r>
            <a:endParaRPr sz="1300" dirty="0"/>
          </a:p>
        </p:txBody>
      </p:sp>
      <p:sp>
        <p:nvSpPr>
          <p:cNvPr id="10" name="Google Shape;64;p13"/>
          <p:cNvSpPr/>
          <p:nvPr/>
        </p:nvSpPr>
        <p:spPr>
          <a:xfrm>
            <a:off x="2011133" y="2550715"/>
            <a:ext cx="2583200" cy="39017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ko-KR" altLang="en-US" sz="1300" dirty="0" smtClean="0"/>
              <a:t>등록된 프로젝트 </a:t>
            </a:r>
            <a:r>
              <a:rPr lang="ko-KR" altLang="en-US" sz="1300" dirty="0"/>
              <a:t>확인</a:t>
            </a:r>
            <a:endParaRPr sz="1300" dirty="0"/>
          </a:p>
        </p:txBody>
      </p:sp>
      <p:sp>
        <p:nvSpPr>
          <p:cNvPr id="11" name="Google Shape;65;p13"/>
          <p:cNvSpPr/>
          <p:nvPr/>
        </p:nvSpPr>
        <p:spPr>
          <a:xfrm>
            <a:off x="2011133" y="3017376"/>
            <a:ext cx="2583200" cy="39017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-KR" altLang="en-US" sz="1300"/>
              <a:t>관심 프로젝트 등록</a:t>
            </a:r>
            <a:endParaRPr sz="1300" dirty="0"/>
          </a:p>
        </p:txBody>
      </p:sp>
      <p:sp>
        <p:nvSpPr>
          <p:cNvPr id="12" name="Google Shape;66;p13"/>
          <p:cNvSpPr/>
          <p:nvPr/>
        </p:nvSpPr>
        <p:spPr>
          <a:xfrm>
            <a:off x="2011133" y="3484036"/>
            <a:ext cx="2583200" cy="39017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-KR" altLang="en-US" sz="1300"/>
              <a:t>프로젝트 펀딩</a:t>
            </a:r>
            <a:endParaRPr sz="1300" dirty="0"/>
          </a:p>
        </p:txBody>
      </p:sp>
      <p:sp>
        <p:nvSpPr>
          <p:cNvPr id="13" name="Google Shape;67;p13"/>
          <p:cNvSpPr/>
          <p:nvPr/>
        </p:nvSpPr>
        <p:spPr>
          <a:xfrm>
            <a:off x="2011133" y="1129094"/>
            <a:ext cx="2583200" cy="39017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-KR" altLang="en-US" sz="1300" dirty="0" smtClean="0"/>
              <a:t>프로젝트 등</a:t>
            </a:r>
            <a:r>
              <a:rPr lang="ko-KR" altLang="en-US" sz="1300" dirty="0"/>
              <a:t>록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투자</a:t>
            </a:r>
            <a:r>
              <a:rPr lang="en-US" altLang="ko-KR" sz="1300" dirty="0" smtClean="0"/>
              <a:t>, </a:t>
            </a:r>
            <a:r>
              <a:rPr lang="ko-KR" altLang="en-US" sz="1300" dirty="0" err="1" smtClean="0"/>
              <a:t>리워드</a:t>
            </a:r>
            <a:r>
              <a:rPr lang="en-US" altLang="ko-KR" sz="1300" dirty="0" smtClean="0"/>
              <a:t>)</a:t>
            </a:r>
            <a:endParaRPr sz="1300" dirty="0"/>
          </a:p>
        </p:txBody>
      </p:sp>
      <p:sp>
        <p:nvSpPr>
          <p:cNvPr id="14" name="Google Shape;68;p13"/>
          <p:cNvSpPr/>
          <p:nvPr/>
        </p:nvSpPr>
        <p:spPr>
          <a:xfrm>
            <a:off x="2011133" y="1595755"/>
            <a:ext cx="2583200" cy="40098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ko-KR" altLang="en-US" sz="1300" dirty="0" smtClean="0"/>
              <a:t>투자 수익 분배</a:t>
            </a:r>
            <a:r>
              <a:rPr lang="en-US" altLang="ko-KR" sz="1300" dirty="0" smtClean="0"/>
              <a:t>, </a:t>
            </a:r>
            <a:r>
              <a:rPr lang="ko-KR" altLang="en-US" sz="1300" dirty="0" err="1" smtClean="0"/>
              <a:t>리워드</a:t>
            </a:r>
            <a:r>
              <a:rPr lang="ko-KR" altLang="en-US" sz="1300" dirty="0" smtClean="0"/>
              <a:t> 제공</a:t>
            </a:r>
            <a:endParaRPr sz="1300" dirty="0"/>
          </a:p>
        </p:txBody>
      </p:sp>
      <p:sp>
        <p:nvSpPr>
          <p:cNvPr id="15" name="Google Shape;69;p13"/>
          <p:cNvSpPr/>
          <p:nvPr/>
        </p:nvSpPr>
        <p:spPr>
          <a:xfrm>
            <a:off x="2011133" y="3950697"/>
            <a:ext cx="2583200" cy="39017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-KR" altLang="en-US" sz="1300" dirty="0" smtClean="0">
                <a:solidFill>
                  <a:schemeClr val="dk1"/>
                </a:solidFill>
              </a:rPr>
              <a:t>프로젝트 신고</a:t>
            </a:r>
            <a:endParaRPr sz="1300" dirty="0">
              <a:solidFill>
                <a:schemeClr val="dk1"/>
              </a:solidFill>
            </a:endParaRPr>
          </a:p>
        </p:txBody>
      </p:sp>
      <p:sp>
        <p:nvSpPr>
          <p:cNvPr id="16" name="Google Shape;70;p13"/>
          <p:cNvSpPr/>
          <p:nvPr/>
        </p:nvSpPr>
        <p:spPr>
          <a:xfrm>
            <a:off x="2011133" y="4884019"/>
            <a:ext cx="2583200" cy="39017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-KR" altLang="en-US" sz="1300" dirty="0" smtClean="0"/>
              <a:t>예치금 결제</a:t>
            </a:r>
            <a:endParaRPr sz="1300" dirty="0"/>
          </a:p>
        </p:txBody>
      </p:sp>
      <p:sp>
        <p:nvSpPr>
          <p:cNvPr id="18" name="Google Shape;73;p13"/>
          <p:cNvSpPr/>
          <p:nvPr/>
        </p:nvSpPr>
        <p:spPr>
          <a:xfrm>
            <a:off x="2011133" y="5817343"/>
            <a:ext cx="2583200" cy="39017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" altLang="en-US" sz="1300" dirty="0" smtClean="0"/>
              <a:t>개인정보관리</a:t>
            </a:r>
            <a:endParaRPr sz="1300" dirty="0"/>
          </a:p>
        </p:txBody>
      </p:sp>
      <p:sp>
        <p:nvSpPr>
          <p:cNvPr id="19" name="Google Shape;74;p13"/>
          <p:cNvSpPr/>
          <p:nvPr/>
        </p:nvSpPr>
        <p:spPr>
          <a:xfrm>
            <a:off x="4853027" y="6393047"/>
            <a:ext cx="1336000" cy="30513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" altLang="en-US" sz="1300" dirty="0"/>
              <a:t>실시간 채팅</a:t>
            </a:r>
            <a:endParaRPr sz="1300" dirty="0"/>
          </a:p>
        </p:txBody>
      </p:sp>
      <p:sp>
        <p:nvSpPr>
          <p:cNvPr id="21" name="Google Shape;78;p13"/>
          <p:cNvSpPr/>
          <p:nvPr/>
        </p:nvSpPr>
        <p:spPr>
          <a:xfrm>
            <a:off x="2011133" y="4417358"/>
            <a:ext cx="2583200" cy="39017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-KR" altLang="en-US" sz="1300" dirty="0"/>
              <a:t>게시판 확인</a:t>
            </a:r>
            <a:endParaRPr lang="en-US" altLang="ko-KR" sz="1300" dirty="0"/>
          </a:p>
        </p:txBody>
      </p:sp>
      <p:pic>
        <p:nvPicPr>
          <p:cNvPr id="31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51" y="1461161"/>
            <a:ext cx="354000" cy="598441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58;p13"/>
          <p:cNvSpPr txBox="1"/>
          <p:nvPr/>
        </p:nvSpPr>
        <p:spPr>
          <a:xfrm>
            <a:off x="276112" y="4209954"/>
            <a:ext cx="744351" cy="51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algn="ctr"/>
            <a:r>
              <a:rPr lang="ko-KR" altLang="en-US" sz="1300" b="1" dirty="0" smtClean="0"/>
              <a:t>서포터</a:t>
            </a:r>
            <a:endParaRPr lang="en-US" altLang="ko" sz="1300" b="1" dirty="0"/>
          </a:p>
          <a:p>
            <a:pPr algn="ctr"/>
            <a:r>
              <a:rPr lang="ko" altLang="en-US" sz="1300" b="1" dirty="0"/>
              <a:t>회원</a:t>
            </a:r>
            <a:endParaRPr sz="1300" b="1" dirty="0"/>
          </a:p>
        </p:txBody>
      </p:sp>
      <p:cxnSp>
        <p:nvCxnSpPr>
          <p:cNvPr id="33" name="직선 화살표 연결선 32"/>
          <p:cNvCxnSpPr>
            <a:stCxn id="6" idx="3"/>
            <a:endCxn id="10" idx="1"/>
          </p:cNvCxnSpPr>
          <p:nvPr/>
        </p:nvCxnSpPr>
        <p:spPr>
          <a:xfrm flipV="1">
            <a:off x="845651" y="2745800"/>
            <a:ext cx="1165482" cy="12690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6" idx="3"/>
            <a:endCxn id="11" idx="1"/>
          </p:cNvCxnSpPr>
          <p:nvPr/>
        </p:nvCxnSpPr>
        <p:spPr>
          <a:xfrm flipV="1">
            <a:off x="845651" y="3212461"/>
            <a:ext cx="1165482" cy="8024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6" idx="3"/>
            <a:endCxn id="12" idx="1"/>
          </p:cNvCxnSpPr>
          <p:nvPr/>
        </p:nvCxnSpPr>
        <p:spPr>
          <a:xfrm flipV="1">
            <a:off x="845651" y="3679121"/>
            <a:ext cx="1165482" cy="33574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6" idx="3"/>
            <a:endCxn id="15" idx="1"/>
          </p:cNvCxnSpPr>
          <p:nvPr/>
        </p:nvCxnSpPr>
        <p:spPr>
          <a:xfrm>
            <a:off x="845651" y="4014869"/>
            <a:ext cx="1165482" cy="1309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6" idx="3"/>
            <a:endCxn id="21" idx="1"/>
          </p:cNvCxnSpPr>
          <p:nvPr/>
        </p:nvCxnSpPr>
        <p:spPr>
          <a:xfrm>
            <a:off x="845651" y="4014869"/>
            <a:ext cx="1165482" cy="5975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6" idx="3"/>
            <a:endCxn id="16" idx="1"/>
          </p:cNvCxnSpPr>
          <p:nvPr/>
        </p:nvCxnSpPr>
        <p:spPr>
          <a:xfrm>
            <a:off x="845651" y="4014869"/>
            <a:ext cx="1165482" cy="10642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6" idx="3"/>
            <a:endCxn id="9" idx="1"/>
          </p:cNvCxnSpPr>
          <p:nvPr/>
        </p:nvCxnSpPr>
        <p:spPr>
          <a:xfrm>
            <a:off x="845651" y="4014869"/>
            <a:ext cx="1165482" cy="15308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6" idx="3"/>
            <a:endCxn id="18" idx="1"/>
          </p:cNvCxnSpPr>
          <p:nvPr/>
        </p:nvCxnSpPr>
        <p:spPr>
          <a:xfrm>
            <a:off x="845651" y="4014869"/>
            <a:ext cx="1165482" cy="19975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1" idx="3"/>
            <a:endCxn id="13" idx="1"/>
          </p:cNvCxnSpPr>
          <p:nvPr/>
        </p:nvCxnSpPr>
        <p:spPr>
          <a:xfrm flipV="1">
            <a:off x="845651" y="1324179"/>
            <a:ext cx="1165482" cy="43620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1" idx="3"/>
            <a:endCxn id="14" idx="1"/>
          </p:cNvCxnSpPr>
          <p:nvPr/>
        </p:nvCxnSpPr>
        <p:spPr>
          <a:xfrm>
            <a:off x="845651" y="1760382"/>
            <a:ext cx="1165482" cy="3586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Google Shape;68;p13"/>
          <p:cNvSpPr/>
          <p:nvPr/>
        </p:nvSpPr>
        <p:spPr>
          <a:xfrm>
            <a:off x="2011133" y="2073235"/>
            <a:ext cx="2583200" cy="40098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ko-KR" altLang="en-US" sz="1300" dirty="0" smtClean="0"/>
              <a:t>프로젝트 의견 교환</a:t>
            </a:r>
            <a:endParaRPr sz="1300" dirty="0"/>
          </a:p>
        </p:txBody>
      </p:sp>
      <p:cxnSp>
        <p:nvCxnSpPr>
          <p:cNvPr id="50" name="직선 화살표 연결선 49"/>
          <p:cNvCxnSpPr>
            <a:stCxn id="6" idx="3"/>
            <a:endCxn id="49" idx="1"/>
          </p:cNvCxnSpPr>
          <p:nvPr/>
        </p:nvCxnSpPr>
        <p:spPr>
          <a:xfrm flipV="1">
            <a:off x="845651" y="2273730"/>
            <a:ext cx="1165482" cy="17411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1" idx="3"/>
            <a:endCxn id="49" idx="1"/>
          </p:cNvCxnSpPr>
          <p:nvPr/>
        </p:nvCxnSpPr>
        <p:spPr>
          <a:xfrm>
            <a:off x="845651" y="1760382"/>
            <a:ext cx="1165482" cy="51334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2" idx="3"/>
            <a:endCxn id="14" idx="3"/>
          </p:cNvCxnSpPr>
          <p:nvPr/>
        </p:nvCxnSpPr>
        <p:spPr>
          <a:xfrm flipV="1">
            <a:off x="4594333" y="1796249"/>
            <a:ext cx="12700" cy="1882872"/>
          </a:xfrm>
          <a:prstGeom prst="bentConnector3">
            <a:avLst>
              <a:gd name="adj1" fmla="val 436154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32" idx="2"/>
            <a:endCxn id="19" idx="1"/>
          </p:cNvCxnSpPr>
          <p:nvPr/>
        </p:nvCxnSpPr>
        <p:spPr>
          <a:xfrm rot="16200000" flipH="1">
            <a:off x="1842615" y="3535202"/>
            <a:ext cx="1816086" cy="420473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4594333" y="1324179"/>
            <a:ext cx="7503932" cy="5221436"/>
            <a:chOff x="4594333" y="1324179"/>
            <a:chExt cx="7503932" cy="5221436"/>
          </a:xfrm>
        </p:grpSpPr>
        <p:sp>
          <p:nvSpPr>
            <p:cNvPr id="17" name="Google Shape;71;p13"/>
            <p:cNvSpPr txBox="1"/>
            <p:nvPr/>
          </p:nvSpPr>
          <p:spPr>
            <a:xfrm>
              <a:off x="10762265" y="3636698"/>
              <a:ext cx="1336000" cy="2758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97" tIns="121897" rIns="121897" bIns="121897" anchor="t" anchorCtr="0">
              <a:noAutofit/>
            </a:bodyPr>
            <a:lstStyle/>
            <a:p>
              <a:pPr algn="ctr"/>
              <a:r>
                <a:rPr lang="ko" altLang="en-US" sz="1300" b="1"/>
                <a:t>관리자</a:t>
              </a:r>
              <a:endParaRPr sz="1300" b="1"/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4594333" y="1324179"/>
              <a:ext cx="7189940" cy="5221436"/>
              <a:chOff x="4594333" y="1324179"/>
              <a:chExt cx="7189940" cy="5221436"/>
            </a:xfrm>
          </p:grpSpPr>
          <p:pic>
            <p:nvPicPr>
              <p:cNvPr id="8" name="Google Shape;60;p1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1076273" y="2499415"/>
                <a:ext cx="708000" cy="1196882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0" name="Google Shape;101;p13"/>
              <p:cNvCxnSpPr>
                <a:stCxn id="8" idx="1"/>
                <a:endCxn id="22" idx="3"/>
              </p:cNvCxnSpPr>
              <p:nvPr/>
            </p:nvCxnSpPr>
            <p:spPr>
              <a:xfrm flipH="1" flipV="1">
                <a:off x="10020539" y="1855979"/>
                <a:ext cx="1055734" cy="124187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2" name="Google Shape;102;p13"/>
              <p:cNvSpPr/>
              <p:nvPr/>
            </p:nvSpPr>
            <p:spPr>
              <a:xfrm>
                <a:off x="8150939" y="1639593"/>
                <a:ext cx="1869600" cy="432771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/>
                <a:r>
                  <a:rPr lang="ko" altLang="en-US" sz="1300" dirty="0"/>
                  <a:t>메인화면 관리</a:t>
                </a:r>
                <a:endParaRPr sz="1300" dirty="0"/>
              </a:p>
            </p:txBody>
          </p:sp>
          <p:sp>
            <p:nvSpPr>
              <p:cNvPr id="23" name="Google Shape;113;p13"/>
              <p:cNvSpPr/>
              <p:nvPr/>
            </p:nvSpPr>
            <p:spPr>
              <a:xfrm>
                <a:off x="8150939" y="3151790"/>
                <a:ext cx="1869600" cy="432771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/>
                <a:r>
                  <a:rPr lang="ko-KR" altLang="en-US" sz="1300" dirty="0" smtClean="0"/>
                  <a:t>프로젝트 관리</a:t>
                </a:r>
                <a:endParaRPr sz="1300" dirty="0"/>
              </a:p>
            </p:txBody>
          </p:sp>
          <p:sp>
            <p:nvSpPr>
              <p:cNvPr id="24" name="Google Shape;98;p13"/>
              <p:cNvSpPr/>
              <p:nvPr/>
            </p:nvSpPr>
            <p:spPr>
              <a:xfrm>
                <a:off x="8150939" y="2353467"/>
                <a:ext cx="1869600" cy="432771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/>
                <a:r>
                  <a:rPr lang="ko-KR" altLang="en-US" sz="1300" dirty="0" smtClean="0"/>
                  <a:t>결제 관리</a:t>
                </a:r>
                <a:endParaRPr sz="1300" dirty="0"/>
              </a:p>
            </p:txBody>
          </p:sp>
          <p:sp>
            <p:nvSpPr>
              <p:cNvPr id="25" name="Google Shape;114;p13"/>
              <p:cNvSpPr/>
              <p:nvPr/>
            </p:nvSpPr>
            <p:spPr>
              <a:xfrm>
                <a:off x="8150939" y="3907888"/>
                <a:ext cx="1869600" cy="432771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/>
                <a:r>
                  <a:rPr lang="ko-KR" altLang="en-US" sz="1300" dirty="0" smtClean="0"/>
                  <a:t>통계</a:t>
                </a:r>
                <a:endParaRPr sz="1300" dirty="0"/>
              </a:p>
            </p:txBody>
          </p:sp>
          <p:cxnSp>
            <p:nvCxnSpPr>
              <p:cNvPr id="26" name="Google Shape;116;p13"/>
              <p:cNvCxnSpPr>
                <a:stCxn id="8" idx="1"/>
                <a:endCxn id="23" idx="3"/>
              </p:cNvCxnSpPr>
              <p:nvPr/>
            </p:nvCxnSpPr>
            <p:spPr>
              <a:xfrm flipH="1">
                <a:off x="10020539" y="3097856"/>
                <a:ext cx="1055734" cy="27032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7" name="Google Shape;117;p13"/>
              <p:cNvCxnSpPr>
                <a:stCxn id="8" idx="1"/>
                <a:endCxn id="25" idx="3"/>
              </p:cNvCxnSpPr>
              <p:nvPr/>
            </p:nvCxnSpPr>
            <p:spPr>
              <a:xfrm flipH="1">
                <a:off x="10020539" y="3097856"/>
                <a:ext cx="1055734" cy="1026418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8" name="Google Shape;118;p13"/>
              <p:cNvCxnSpPr>
                <a:stCxn id="8" idx="1"/>
                <a:endCxn id="24" idx="3"/>
              </p:cNvCxnSpPr>
              <p:nvPr/>
            </p:nvCxnSpPr>
            <p:spPr>
              <a:xfrm flipH="1" flipV="1">
                <a:off x="10020539" y="2569852"/>
                <a:ext cx="1055734" cy="52800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9" name="Google Shape;123;p13"/>
              <p:cNvSpPr/>
              <p:nvPr/>
            </p:nvSpPr>
            <p:spPr>
              <a:xfrm>
                <a:off x="8150939" y="5308079"/>
                <a:ext cx="1869600" cy="432771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/>
                <a:r>
                  <a:rPr lang="ko-KR" altLang="en-US" sz="1300" dirty="0" smtClean="0"/>
                  <a:t>회원관리</a:t>
                </a:r>
                <a:endParaRPr sz="1300" dirty="0"/>
              </a:p>
            </p:txBody>
          </p:sp>
          <p:cxnSp>
            <p:nvCxnSpPr>
              <p:cNvPr id="30" name="Google Shape;126;p13"/>
              <p:cNvCxnSpPr>
                <a:stCxn id="8" idx="1"/>
                <a:endCxn id="29" idx="3"/>
              </p:cNvCxnSpPr>
              <p:nvPr/>
            </p:nvCxnSpPr>
            <p:spPr>
              <a:xfrm flipH="1">
                <a:off x="10020539" y="3097856"/>
                <a:ext cx="1055734" cy="2426608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3" name="직선 화살표 연결선 42"/>
              <p:cNvCxnSpPr>
                <a:stCxn id="52" idx="1"/>
                <a:endCxn id="21" idx="3"/>
              </p:cNvCxnSpPr>
              <p:nvPr/>
            </p:nvCxnSpPr>
            <p:spPr>
              <a:xfrm flipH="1" flipV="1">
                <a:off x="4594333" y="4612443"/>
                <a:ext cx="3556606" cy="184437"/>
              </a:xfrm>
              <a:prstGeom prst="straightConnector1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/>
              <p:cNvCxnSpPr>
                <a:stCxn id="24" idx="1"/>
                <a:endCxn id="14" idx="3"/>
              </p:cNvCxnSpPr>
              <p:nvPr/>
            </p:nvCxnSpPr>
            <p:spPr>
              <a:xfrm flipH="1" flipV="1">
                <a:off x="4594333" y="1796249"/>
                <a:ext cx="3556606" cy="773603"/>
              </a:xfrm>
              <a:prstGeom prst="straightConnector1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/>
              <p:cNvCxnSpPr>
                <a:stCxn id="23" idx="1"/>
                <a:endCxn id="10" idx="3"/>
              </p:cNvCxnSpPr>
              <p:nvPr/>
            </p:nvCxnSpPr>
            <p:spPr>
              <a:xfrm flipH="1" flipV="1">
                <a:off x="4594333" y="2745800"/>
                <a:ext cx="3556606" cy="622376"/>
              </a:xfrm>
              <a:prstGeom prst="straightConnector1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/>
              <p:cNvCxnSpPr>
                <a:stCxn id="23" idx="1"/>
                <a:endCxn id="11" idx="3"/>
              </p:cNvCxnSpPr>
              <p:nvPr/>
            </p:nvCxnSpPr>
            <p:spPr>
              <a:xfrm flipH="1" flipV="1">
                <a:off x="4594333" y="3212461"/>
                <a:ext cx="3556606" cy="155715"/>
              </a:xfrm>
              <a:prstGeom prst="straightConnector1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>
                <a:stCxn id="29" idx="1"/>
                <a:endCxn id="9" idx="3"/>
              </p:cNvCxnSpPr>
              <p:nvPr/>
            </p:nvCxnSpPr>
            <p:spPr>
              <a:xfrm flipH="1">
                <a:off x="4594333" y="5524464"/>
                <a:ext cx="3556606" cy="21300"/>
              </a:xfrm>
              <a:prstGeom prst="straightConnector1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화살표 연결선 47"/>
              <p:cNvCxnSpPr>
                <a:stCxn id="29" idx="1"/>
                <a:endCxn id="18" idx="3"/>
              </p:cNvCxnSpPr>
              <p:nvPr/>
            </p:nvCxnSpPr>
            <p:spPr>
              <a:xfrm flipH="1">
                <a:off x="4594333" y="5524464"/>
                <a:ext cx="3556606" cy="487964"/>
              </a:xfrm>
              <a:prstGeom prst="straightConnector1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Google Shape;114;p13"/>
              <p:cNvSpPr/>
              <p:nvPr/>
            </p:nvSpPr>
            <p:spPr>
              <a:xfrm>
                <a:off x="8150939" y="4580495"/>
                <a:ext cx="1869600" cy="432771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97" tIns="121897" rIns="121897" bIns="121897" anchor="ctr" anchorCtr="0">
                <a:noAutofit/>
              </a:bodyPr>
              <a:lstStyle/>
              <a:p>
                <a:pPr algn="ctr"/>
                <a:r>
                  <a:rPr lang="ko-KR" altLang="en-US" sz="1300" dirty="0" smtClean="0"/>
                  <a:t>게시판 관리</a:t>
                </a:r>
                <a:endParaRPr sz="1300" dirty="0"/>
              </a:p>
            </p:txBody>
          </p:sp>
          <p:cxnSp>
            <p:nvCxnSpPr>
              <p:cNvPr id="53" name="직선 화살표 연결선 52"/>
              <p:cNvCxnSpPr>
                <a:stCxn id="23" idx="1"/>
                <a:endCxn id="13" idx="3"/>
              </p:cNvCxnSpPr>
              <p:nvPr/>
            </p:nvCxnSpPr>
            <p:spPr>
              <a:xfrm flipH="1" flipV="1">
                <a:off x="4594333" y="1324179"/>
                <a:ext cx="3556606" cy="2043996"/>
              </a:xfrm>
              <a:prstGeom prst="straightConnector1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꺾인 연결선 55"/>
              <p:cNvCxnSpPr>
                <a:stCxn id="17" idx="2"/>
                <a:endCxn id="19" idx="3"/>
              </p:cNvCxnSpPr>
              <p:nvPr/>
            </p:nvCxnSpPr>
            <p:spPr>
              <a:xfrm rot="5400000">
                <a:off x="7493134" y="2608483"/>
                <a:ext cx="2633026" cy="5241238"/>
              </a:xfrm>
              <a:prstGeom prst="bentConnector2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7" name="직선 화살표 연결선 56"/>
          <p:cNvCxnSpPr>
            <a:stCxn id="14" idx="1"/>
            <a:endCxn id="6" idx="0"/>
          </p:cNvCxnSpPr>
          <p:nvPr/>
        </p:nvCxnSpPr>
        <p:spPr>
          <a:xfrm flipH="1">
            <a:off x="668651" y="1796249"/>
            <a:ext cx="1342482" cy="19193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/>
          <p:cNvGrpSpPr/>
          <p:nvPr/>
        </p:nvGrpSpPr>
        <p:grpSpPr>
          <a:xfrm>
            <a:off x="4594333" y="144099"/>
            <a:ext cx="6984952" cy="6434451"/>
            <a:chOff x="4671743" y="54854"/>
            <a:chExt cx="6984952" cy="643445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3840" y="54854"/>
              <a:ext cx="2447925" cy="2838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9920" y="2875436"/>
              <a:ext cx="4676775" cy="187642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5321" y="4641455"/>
              <a:ext cx="2466975" cy="1847850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2" name="직선 화살표 연결선 61"/>
            <p:cNvCxnSpPr>
              <a:stCxn id="1026" idx="1"/>
            </p:cNvCxnSpPr>
            <p:nvPr/>
          </p:nvCxnSpPr>
          <p:spPr>
            <a:xfrm flipH="1" flipV="1">
              <a:off x="4685774" y="1234935"/>
              <a:ext cx="638066" cy="23914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1027" idx="1"/>
              <a:endCxn id="10" idx="3"/>
            </p:cNvCxnSpPr>
            <p:nvPr/>
          </p:nvCxnSpPr>
          <p:spPr>
            <a:xfrm flipH="1" flipV="1">
              <a:off x="4671743" y="2656555"/>
              <a:ext cx="2308177" cy="115709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>
              <a:stCxn id="1028" idx="1"/>
              <a:endCxn id="9" idx="3"/>
            </p:cNvCxnSpPr>
            <p:nvPr/>
          </p:nvCxnSpPr>
          <p:spPr>
            <a:xfrm flipH="1" flipV="1">
              <a:off x="4671743" y="5456519"/>
              <a:ext cx="853578" cy="108861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954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018577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44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1"/>
            <a:ext cx="4373078" cy="4860757"/>
            <a:chOff x="2840034" y="1520570"/>
            <a:chExt cx="3553126" cy="4860757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36776" y="2260928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36776" y="2902747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3429000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36776" y="4437112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2936776" y="4941168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36776" y="5373216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3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07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88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3664076" cy="4932766"/>
            <a:chOff x="2840034" y="1520570"/>
            <a:chExt cx="2977062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96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76785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88798" y="2348880"/>
            <a:ext cx="4373078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5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931209" y="2049815"/>
            <a:ext cx="4373078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87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77034" y="2075674"/>
            <a:ext cx="4396217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10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42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/>
          </p:nvPr>
        </p:nvGraphicFramePr>
        <p:xfrm>
          <a:off x="8843382" y="836712"/>
          <a:ext cx="2952330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900172" y="2420889"/>
            <a:ext cx="4373078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36776" y="4437113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4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36776" y="5373216"/>
              <a:ext cx="1008112" cy="558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71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/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00172" y="2361774"/>
            <a:ext cx="4373078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3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/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30614" y="2348880"/>
            <a:ext cx="4030484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50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962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" y="0"/>
            <a:ext cx="1218741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0800"/>
            <a:ext cx="10515600" cy="758825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요구 사항 분석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243013"/>
            <a:ext cx="11801475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824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493" y="1704854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3119" y="1981853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39933" y="239180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703119" y="2751348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3119" y="322401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703119" y="3573016"/>
            <a:ext cx="1240753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7656" y="3593322"/>
            <a:ext cx="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65" y="3571165"/>
            <a:ext cx="177018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03119" y="404106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703119" y="4365104"/>
            <a:ext cx="32791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03119" y="530120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703119" y="5661248"/>
            <a:ext cx="354500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5247" y="6172726"/>
            <a:ext cx="97487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5427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96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20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018577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54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132987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132987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132987" y="2645242"/>
            <a:ext cx="2038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2987" y="2879358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14493" y="1779951"/>
            <a:ext cx="3013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상품을 구성해주세요</a:t>
            </a:r>
            <a:endParaRPr lang="ko-KR" altLang="en-US" sz="900" dirty="0"/>
          </a:p>
        </p:txBody>
      </p:sp>
      <p:sp>
        <p:nvSpPr>
          <p:cNvPr id="28" name="직사각형 27"/>
          <p:cNvSpPr/>
          <p:nvPr/>
        </p:nvSpPr>
        <p:spPr>
          <a:xfrm>
            <a:off x="3495427" y="1520571"/>
            <a:ext cx="289014" cy="2128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14494" y="2318823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 이름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55247" y="2294327"/>
            <a:ext cx="2836007" cy="326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14494" y="3400730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내용</a:t>
            </a:r>
            <a:endParaRPr lang="ko-KR" altLang="en-US" sz="900" dirty="0"/>
          </a:p>
        </p:txBody>
      </p:sp>
      <p:sp>
        <p:nvSpPr>
          <p:cNvPr id="42" name="직사각형 41"/>
          <p:cNvSpPr/>
          <p:nvPr/>
        </p:nvSpPr>
        <p:spPr>
          <a:xfrm>
            <a:off x="4855247" y="3400730"/>
            <a:ext cx="2836007" cy="851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48015" y="5577587"/>
            <a:ext cx="922353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564249" y="5577587"/>
            <a:ext cx="922353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초기화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497347" y="2121159"/>
            <a:ext cx="4371158" cy="4188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614493" y="2791962"/>
            <a:ext cx="3013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금액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4855247" y="2780929"/>
            <a:ext cx="2836007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55247" y="4581129"/>
            <a:ext cx="2836007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투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ko-KR" altLang="en-US" sz="1000" dirty="0" smtClean="0">
                <a:solidFill>
                  <a:schemeClr val="tx1"/>
                </a:solidFill>
              </a:rPr>
              <a:t>옵션 추가하기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14494" y="4635081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</a:t>
            </a:r>
            <a:r>
              <a:rPr lang="ko-KR" altLang="en-US" sz="1200" dirty="0"/>
              <a:t>자</a:t>
            </a:r>
            <a:r>
              <a:rPr lang="ko-KR" altLang="en-US" sz="1200" dirty="0" smtClean="0"/>
              <a:t> 옵션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1209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5320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투자상품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7" y="2645242"/>
            <a:ext cx="1418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26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3664076" cy="4932766"/>
            <a:chOff x="2840034" y="1520570"/>
            <a:chExt cx="2977062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15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5247" y="1776785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88798" y="2348880"/>
            <a:ext cx="4373078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83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5247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931209" y="2049815"/>
            <a:ext cx="4373078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92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77034" y="2075674"/>
            <a:ext cx="4396217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10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2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/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투자상품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900172" y="2420889"/>
            <a:ext cx="4373078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상품</a:t>
              </a:r>
              <a:r>
                <a:rPr lang="ko-KR" altLang="en-US" sz="1200" dirty="0"/>
                <a:t>을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</a:t>
              </a:r>
              <a:r>
                <a:rPr lang="ko-KR" altLang="en-US" sz="1200" dirty="0"/>
                <a:t>자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투자 옵션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009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" y="0"/>
            <a:ext cx="1218741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88741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요구 사항 분석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000125"/>
            <a:ext cx="1181100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379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/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00172" y="2361774"/>
            <a:ext cx="4373078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642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/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30614" y="2348880"/>
            <a:ext cx="4030484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50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274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493" y="1704854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3119" y="1981853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39933" y="239180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703119" y="2751348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3119" y="322401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703119" y="3573016"/>
            <a:ext cx="1240753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7656" y="3593322"/>
            <a:ext cx="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65" y="3571165"/>
            <a:ext cx="177018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03119" y="404106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703119" y="4365104"/>
            <a:ext cx="32791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03119" y="530120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703119" y="5661248"/>
            <a:ext cx="354500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5247" y="6172726"/>
            <a:ext cx="97487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5427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26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53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8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443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018577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53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1"/>
            <a:ext cx="4373078" cy="4860757"/>
            <a:chOff x="2840034" y="1520570"/>
            <a:chExt cx="3553126" cy="4860757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36776" y="2260928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36776" y="2902747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3429000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36776" y="4437112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2936776" y="4941168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36776" y="5373216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3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31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95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53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6" y="1520570"/>
            <a:ext cx="3752702" cy="4932766"/>
            <a:chOff x="2840034" y="1520570"/>
            <a:chExt cx="3049070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95232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입금 받으실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87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76785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88798" y="2348880"/>
            <a:ext cx="4373078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931209" y="2049815"/>
            <a:ext cx="4373078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87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" y="0"/>
            <a:ext cx="1218741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88741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요구 사항 분석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57" y="1477534"/>
            <a:ext cx="11862486" cy="4143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846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77034" y="2075674"/>
            <a:ext cx="4396217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10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53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/>
          </p:nvPr>
        </p:nvGraphicFramePr>
        <p:xfrm>
          <a:off x="8843382" y="836712"/>
          <a:ext cx="2952330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900172" y="2420889"/>
            <a:ext cx="4373078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36776" y="4437113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4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36776" y="5373216"/>
              <a:ext cx="1008112" cy="558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86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/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00172" y="2361774"/>
            <a:ext cx="4373078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491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/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30614" y="2348880"/>
            <a:ext cx="4030484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50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841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443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</a:t>
            </a:r>
            <a:r>
              <a:rPr lang="ko-KR" altLang="en-US" sz="1000"/>
              <a:t>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493" y="1704854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3119" y="1981853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39933" y="239180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703119" y="2751348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3119" y="322401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703119" y="3573016"/>
            <a:ext cx="1240753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7656" y="3593322"/>
            <a:ext cx="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65" y="3571165"/>
            <a:ext cx="177018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03119" y="404106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703119" y="4365104"/>
            <a:ext cx="32791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03119" y="530120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703119" y="5661248"/>
            <a:ext cx="354500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5247" y="6172726"/>
            <a:ext cx="97487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5427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76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53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76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621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018577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91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443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132987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132987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132987" y="2645242"/>
            <a:ext cx="2038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2987" y="2879358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14493" y="1779951"/>
            <a:ext cx="3013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상품을 구성해주세요</a:t>
            </a:r>
            <a:endParaRPr lang="ko-KR" altLang="en-US" sz="900" dirty="0"/>
          </a:p>
        </p:txBody>
      </p:sp>
      <p:sp>
        <p:nvSpPr>
          <p:cNvPr id="28" name="직사각형 27"/>
          <p:cNvSpPr/>
          <p:nvPr/>
        </p:nvSpPr>
        <p:spPr>
          <a:xfrm>
            <a:off x="3495427" y="1520571"/>
            <a:ext cx="289014" cy="2128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14494" y="2318823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 이름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55247" y="2294327"/>
            <a:ext cx="2836007" cy="326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14494" y="3400730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내용</a:t>
            </a:r>
            <a:endParaRPr lang="ko-KR" altLang="en-US" sz="900" dirty="0"/>
          </a:p>
        </p:txBody>
      </p:sp>
      <p:sp>
        <p:nvSpPr>
          <p:cNvPr id="42" name="직사각형 41"/>
          <p:cNvSpPr/>
          <p:nvPr/>
        </p:nvSpPr>
        <p:spPr>
          <a:xfrm>
            <a:off x="4855247" y="3400730"/>
            <a:ext cx="2836007" cy="851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48015" y="5577587"/>
            <a:ext cx="922353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564249" y="5577587"/>
            <a:ext cx="922353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초기화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497347" y="2121159"/>
            <a:ext cx="4371158" cy="4188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614493" y="2791962"/>
            <a:ext cx="3013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금액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4855247" y="2780929"/>
            <a:ext cx="2836007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55247" y="4581129"/>
            <a:ext cx="2836007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투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ko-KR" altLang="en-US" sz="1000" dirty="0" smtClean="0">
                <a:solidFill>
                  <a:schemeClr val="tx1"/>
                </a:solidFill>
              </a:rPr>
              <a:t>옵션 추가하기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14494" y="4635081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</a:t>
            </a:r>
            <a:r>
              <a:rPr lang="ko-KR" altLang="en-US" sz="1200" dirty="0"/>
              <a:t>자</a:t>
            </a:r>
            <a:r>
              <a:rPr lang="ko-KR" altLang="en-US" sz="1200" dirty="0" smtClean="0"/>
              <a:t> 옵션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335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5320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투자상품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709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7" y="2645242"/>
            <a:ext cx="1418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71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621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3664076" cy="4932766"/>
            <a:chOff x="2840034" y="1520570"/>
            <a:chExt cx="2977062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79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" y="0"/>
            <a:ext cx="1218741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88741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요구 사항 분석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88" y="1028830"/>
            <a:ext cx="10404389" cy="573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700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5247" y="1776785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88798" y="2348880"/>
            <a:ext cx="4373078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11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5247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931209" y="2049815"/>
            <a:ext cx="4373078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89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77034" y="2075674"/>
            <a:ext cx="4396217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10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66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/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투자상품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900172" y="2420889"/>
            <a:ext cx="4373078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상품</a:t>
              </a:r>
              <a:r>
                <a:rPr lang="ko-KR" altLang="en-US" sz="1200" dirty="0"/>
                <a:t>을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</a:t>
              </a:r>
              <a:r>
                <a:rPr lang="ko-KR" altLang="en-US" sz="1200" dirty="0"/>
                <a:t>자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투자 옵션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229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/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00172" y="2361774"/>
            <a:ext cx="4373078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262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/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30614" y="2348880"/>
            <a:ext cx="4030484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50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952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user_w_hj_edit_category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승인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전체적 레이아웃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카테고리 우선순위에 따라 상품선택 페이지에 보여짐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카테고리명을</a:t>
                      </a:r>
                      <a:r>
                        <a:rPr lang="ko-KR" altLang="en-US" sz="1300" b="0" u="none" strike="noStrike" cap="none" dirty="0" smtClean="0"/>
                        <a:t> 클릭하여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카테고리명</a:t>
                      </a:r>
                      <a:r>
                        <a:rPr lang="ko-KR" altLang="en-US" sz="1300" b="0" u="none" strike="noStrike" cap="none" dirty="0" smtClean="0"/>
                        <a:t> 수정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48585" y="2852936"/>
            <a:ext cx="6964068" cy="34563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09425" y="2276872"/>
            <a:ext cx="82118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추</a:t>
            </a:r>
            <a:r>
              <a:rPr lang="ko-KR" altLang="en-US" sz="1100">
                <a:solidFill>
                  <a:schemeClr val="tx1"/>
                </a:solidFill>
              </a:rPr>
              <a:t>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28530" y="2276872"/>
            <a:ext cx="374234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36753" y="2276872"/>
            <a:ext cx="70900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</a:t>
            </a:r>
            <a:r>
              <a:rPr lang="ko-KR" altLang="en-US" sz="1100">
                <a:solidFill>
                  <a:schemeClr val="tx1"/>
                </a:solidFill>
              </a:rPr>
              <a:t>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020800" y="321297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44362" y="285293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우선순</a:t>
            </a:r>
            <a:r>
              <a:rPr lang="ko-KR" altLang="en-US" sz="1100" dirty="0">
                <a:solidFill>
                  <a:schemeClr val="tx1"/>
                </a:solidFill>
              </a:rPr>
              <a:t>위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995677" y="2852936"/>
            <a:ext cx="507519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카테고리</a:t>
            </a:r>
            <a:r>
              <a:rPr lang="ko-KR" altLang="en-US" sz="1100" dirty="0" err="1">
                <a:solidFill>
                  <a:schemeClr val="tx1"/>
                </a:solidFill>
              </a:rPr>
              <a:t>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1020800" y="357301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044362" y="321297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95677" y="3212976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IT, </a:t>
            </a:r>
            <a:r>
              <a:rPr lang="ko-KR" altLang="en-US" sz="1100" dirty="0" smtClean="0">
                <a:solidFill>
                  <a:schemeClr val="tx1"/>
                </a:solidFill>
              </a:rPr>
              <a:t>가전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테크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159503" y="324898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0020" y="1628582"/>
            <a:ext cx="603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카테고리 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937180" y="2744924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020800" y="357301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020800" y="393305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044362" y="357301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95677" y="3573016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패션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잡화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9503" y="360902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020800" y="393305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020800" y="393305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020800" y="429309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044362" y="393305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995677" y="3933056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뷰</a:t>
            </a:r>
            <a:r>
              <a:rPr lang="ko-KR" altLang="en-US" sz="1100" dirty="0" err="1">
                <a:solidFill>
                  <a:schemeClr val="tx1"/>
                </a:solidFill>
              </a:rPr>
              <a:t>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159503" y="396906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1020800" y="430106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020800" y="430106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020800" y="466110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1044362" y="4301063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995677" y="4301063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푸</a:t>
            </a:r>
            <a:r>
              <a:rPr lang="ko-KR" altLang="en-US" sz="1100" dirty="0" err="1">
                <a:solidFill>
                  <a:schemeClr val="tx1"/>
                </a:solidFill>
              </a:rPr>
              <a:t>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159503" y="4337067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58" name="직선 연결선 57"/>
          <p:cNvCxnSpPr/>
          <p:nvPr/>
        </p:nvCxnSpPr>
        <p:spPr>
          <a:xfrm>
            <a:off x="1020800" y="466110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020800" y="466110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020800" y="502114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4362" y="4661103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995677" y="4661103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홈리</a:t>
            </a:r>
            <a:r>
              <a:rPr lang="ko-KR" altLang="en-US" sz="1100" dirty="0" err="1">
                <a:solidFill>
                  <a:schemeClr val="tx1"/>
                </a:solidFill>
              </a:rPr>
              <a:t>빙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159503" y="4697107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1020800" y="502114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020800" y="502114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020800" y="538118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1044362" y="5021143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995677" y="5021143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여행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레저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159503" y="5057147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3968994" y="5958952"/>
            <a:ext cx="82118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저</a:t>
            </a:r>
            <a:r>
              <a:rPr lang="ko-KR" altLang="en-US" sz="1100" dirty="0">
                <a:solidFill>
                  <a:schemeClr val="tx1"/>
                </a:solidFill>
              </a:rPr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137457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user_w_hj_admit_project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승인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232448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전체적 레이아웃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승인을 기다리는 프로젝트 리스트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리스트내용</a:t>
                      </a:r>
                      <a:r>
                        <a:rPr lang="en-US" altLang="ko-KR" sz="1300" b="0" u="none" strike="noStrike" cap="none" dirty="0" smtClean="0"/>
                        <a:t>: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분류</a:t>
                      </a:r>
                      <a:r>
                        <a:rPr lang="en-US" altLang="ko-KR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투자</a:t>
                      </a:r>
                      <a:r>
                        <a:rPr lang="en-US" altLang="ko-KR" sz="1300" b="0" u="none" strike="noStrike" cap="none" dirty="0" smtClean="0"/>
                        <a:t>),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카테고리</a:t>
                      </a:r>
                      <a:r>
                        <a:rPr lang="en-US" altLang="ko-KR" sz="1300" b="0" u="none" strike="noStrike" cap="none" dirty="0" smtClean="0"/>
                        <a:t>(IT </a:t>
                      </a:r>
                      <a:r>
                        <a:rPr lang="ko-KR" altLang="en-US" sz="1300" b="0" u="none" strike="noStrike" cap="none" dirty="0" smtClean="0"/>
                        <a:t>등</a:t>
                      </a:r>
                      <a:r>
                        <a:rPr lang="en-US" altLang="ko-KR" sz="1300" b="0" u="none" strike="noStrike" cap="none" dirty="0" smtClean="0"/>
                        <a:t>..),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프로젝트명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메이커</a:t>
                      </a:r>
                      <a:r>
                        <a:rPr lang="en-US" altLang="ko-KR" sz="1300" b="0" u="none" strike="noStrike" cap="none" dirty="0" smtClean="0"/>
                        <a:t>ID,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상세보기버튼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20800" y="2852936"/>
            <a:ext cx="7024955" cy="34563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20800" y="2276872"/>
            <a:ext cx="82118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분</a:t>
            </a:r>
            <a:r>
              <a:rPr lang="ko-KR" altLang="en-US" sz="1100" dirty="0">
                <a:solidFill>
                  <a:schemeClr val="tx1"/>
                </a:solidFill>
              </a:rPr>
              <a:t>류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995677" y="2276872"/>
            <a:ext cx="117569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카테고</a:t>
            </a:r>
            <a:r>
              <a:rPr lang="ko-KR" altLang="en-US" sz="11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28530" y="2276872"/>
            <a:ext cx="374234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36753" y="2276872"/>
            <a:ext cx="70900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</a:t>
            </a:r>
            <a:r>
              <a:rPr lang="ko-KR" altLang="en-US" sz="1100">
                <a:solidFill>
                  <a:schemeClr val="tx1"/>
                </a:solidFill>
              </a:rPr>
              <a:t>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020800" y="321297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44362" y="285293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분</a:t>
            </a:r>
            <a:r>
              <a:rPr lang="ko-KR" altLang="en-US" sz="1100" dirty="0">
                <a:solidFill>
                  <a:schemeClr val="tx1"/>
                </a:solidFill>
              </a:rPr>
              <a:t>류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027394" y="285293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카테고</a:t>
            </a:r>
            <a:r>
              <a:rPr lang="ko-KR" altLang="en-US" sz="1100">
                <a:solidFill>
                  <a:schemeClr val="tx1"/>
                </a:solidFill>
              </a:rPr>
              <a:t>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89413" y="2852936"/>
            <a:ext cx="2929337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프로젝트명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934585" y="2852936"/>
            <a:ext cx="113629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메이커</a:t>
            </a:r>
            <a:r>
              <a:rPr lang="en-US" altLang="ko-KR" sz="1100" dirty="0" smtClean="0">
                <a:solidFill>
                  <a:schemeClr val="tx1"/>
                </a:solidFill>
              </a:rPr>
              <a:t>ID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1020800" y="357301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044362" y="321297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리워드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027394" y="321297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IT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967015" y="3212976"/>
            <a:ext cx="295173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지능형 스피커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939388" y="3212976"/>
            <a:ext cx="113148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helloman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159503" y="324898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상세보</a:t>
            </a:r>
            <a:r>
              <a:rPr lang="ko-KR" altLang="en-US" sz="9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0020" y="1628582"/>
            <a:ext cx="603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</a:t>
            </a:r>
            <a:r>
              <a:rPr lang="en-US" altLang="ko-KR" dirty="0" smtClean="0"/>
              <a:t>(</a:t>
            </a:r>
            <a:r>
              <a:rPr lang="ko-KR" altLang="en-US" dirty="0"/>
              <a:t>프로젝트 </a:t>
            </a:r>
            <a:r>
              <a:rPr lang="ko-KR" altLang="en-US" dirty="0" smtClean="0"/>
              <a:t>승인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937180" y="2744924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90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/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user_w_hj_admit_project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승인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/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/>
          </p:nvPr>
        </p:nvGraphicFramePr>
        <p:xfrm>
          <a:off x="8843382" y="836712"/>
          <a:ext cx="2952330" cy="2484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전체적 레이아웃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상품 등록페이지와 유사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승인</a:t>
                      </a:r>
                      <a:r>
                        <a:rPr lang="en-US" altLang="ko-KR" sz="1300" b="0" u="none" strike="noStrike" cap="none" dirty="0" smtClean="0"/>
                        <a:t>-&gt;</a:t>
                      </a:r>
                      <a:r>
                        <a:rPr lang="ko-KR" altLang="en-US" sz="1300" b="0" u="none" strike="noStrike" cap="none" dirty="0" smtClean="0"/>
                        <a:t>등록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보류</a:t>
                      </a:r>
                      <a:r>
                        <a:rPr lang="en-US" altLang="ko-KR" sz="1300" b="0" u="none" strike="noStrike" cap="none" dirty="0" smtClean="0"/>
                        <a:t>-&gt;</a:t>
                      </a:r>
                      <a:r>
                        <a:rPr lang="ko-KR" altLang="en-US" sz="1300" b="0" u="none" strike="noStrike" cap="none" dirty="0" smtClean="0"/>
                        <a:t>내용이 미흡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메이커에게 알림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승인 거절</a:t>
                      </a:r>
                      <a:r>
                        <a:rPr lang="en-US" altLang="ko-KR" sz="1300" b="0" u="none" strike="noStrike" cap="none" dirty="0" smtClean="0"/>
                        <a:t>-&gt;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승인 거절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728241" y="6021288"/>
            <a:ext cx="1063503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승</a:t>
            </a:r>
            <a:r>
              <a:rPr lang="ko-KR" altLang="en-US" sz="1100">
                <a:solidFill>
                  <a:schemeClr val="tx1"/>
                </a:solidFill>
              </a:rPr>
              <a:t>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20020" y="1628582"/>
            <a:ext cx="603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지능형 스피커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520020" y="2204864"/>
            <a:ext cx="6259860" cy="36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내용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사업자등록 정보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세부이미지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옵션들</a:t>
            </a:r>
            <a:r>
              <a:rPr lang="en-US" altLang="ko-KR" sz="1100" dirty="0" smtClean="0">
                <a:solidFill>
                  <a:schemeClr val="tx1"/>
                </a:solidFill>
              </a:rPr>
              <a:t>..</a:t>
            </a: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상품 등록페이지 참고</a:t>
            </a:r>
            <a:r>
              <a:rPr lang="en-US" altLang="ko-KR" sz="1100" dirty="0" smtClean="0">
                <a:solidFill>
                  <a:schemeClr val="tx1"/>
                </a:solidFill>
              </a:rPr>
              <a:t>.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22877" y="6021288"/>
            <a:ext cx="1063503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보</a:t>
            </a:r>
            <a:r>
              <a:rPr lang="ko-KR" altLang="en-US" sz="1100">
                <a:solidFill>
                  <a:schemeClr val="tx1"/>
                </a:solidFill>
              </a:rPr>
              <a:t>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98373" y="6021288"/>
            <a:ext cx="1240753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승인거</a:t>
            </a:r>
            <a:r>
              <a:rPr lang="ko-KR" altLang="en-US" sz="1100">
                <a:solidFill>
                  <a:schemeClr val="tx1"/>
                </a:solidFill>
              </a:rPr>
              <a:t>절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50991" y="587727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52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" y="0"/>
            <a:ext cx="1218741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화면 설계서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err="1" smtClean="0"/>
              <a:t>김용승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User_</a:t>
            </a:r>
            <a:r>
              <a:rPr lang="ko-KR" altLang="en-US" dirty="0" smtClean="0"/>
              <a:t>로그인</a:t>
            </a:r>
            <a:endParaRPr lang="en-US" altLang="ko-KR" dirty="0" smtClean="0"/>
          </a:p>
          <a:p>
            <a:r>
              <a:rPr lang="en-US" altLang="ko-KR" dirty="0"/>
              <a:t>User</a:t>
            </a:r>
            <a:r>
              <a:rPr lang="en-US" altLang="ko-KR" dirty="0" smtClean="0"/>
              <a:t>_</a:t>
            </a: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r>
              <a:rPr lang="en-US" altLang="ko-KR" dirty="0"/>
              <a:t>User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마이페이지</a:t>
            </a:r>
            <a:endParaRPr lang="en-US" altLang="ko-KR" dirty="0" smtClean="0"/>
          </a:p>
          <a:p>
            <a:r>
              <a:rPr lang="en-US" altLang="ko-KR" dirty="0" smtClean="0"/>
              <a:t>Admin_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55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8648</Words>
  <Application>Microsoft Office PowerPoint</Application>
  <PresentationFormat>사용자 지정</PresentationFormat>
  <Paragraphs>3730</Paragraphs>
  <Slides>135</Slides>
  <Notes>104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135</vt:i4>
      </vt:variant>
    </vt:vector>
  </HeadingPairs>
  <TitlesOfParts>
    <vt:vector size="136" baseType="lpstr">
      <vt:lpstr>Office 테마</vt:lpstr>
      <vt:lpstr>CROWD FUNDING</vt:lpstr>
      <vt:lpstr>순서</vt:lpstr>
      <vt:lpstr>1. 주제 선정 이유</vt:lpstr>
      <vt:lpstr>1. 주제 선정 이유</vt:lpstr>
      <vt:lpstr>2. 기능 흐름도</vt:lpstr>
      <vt:lpstr>3. 요구 사항 분석</vt:lpstr>
      <vt:lpstr>3. 요구 사항 분석</vt:lpstr>
      <vt:lpstr>3. 요구 사항 분석</vt:lpstr>
      <vt:lpstr>3. 요구 사항 분석</vt:lpstr>
      <vt:lpstr>3. 요구 사항 분석</vt:lpstr>
      <vt:lpstr>4. 주요 기능 소개</vt:lpstr>
      <vt:lpstr>5. 화면 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화면 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화면 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화면 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화면 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EZEN FUN딩</dc:title>
  <dc:creator>현태찌잉</dc:creator>
  <cp:lastModifiedBy>507-06</cp:lastModifiedBy>
  <cp:revision>41</cp:revision>
  <dcterms:created xsi:type="dcterms:W3CDTF">2020-02-04T14:16:01Z</dcterms:created>
  <dcterms:modified xsi:type="dcterms:W3CDTF">2020-02-06T06:38:00Z</dcterms:modified>
</cp:coreProperties>
</file>