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2" r:id="rId4"/>
    <p:sldId id="258" r:id="rId5"/>
    <p:sldId id="273" r:id="rId6"/>
    <p:sldId id="259" r:id="rId7"/>
    <p:sldId id="274" r:id="rId8"/>
    <p:sldId id="260" r:id="rId9"/>
    <p:sldId id="261" r:id="rId10"/>
    <p:sldId id="275" r:id="rId11"/>
    <p:sldId id="262" r:id="rId12"/>
    <p:sldId id="276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화면 설계서!!!!</a:t>
            </a:r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프로젝트3</a:t>
            </a:r>
          </a:p>
          <a:p>
            <a:r>
              <a:t>크라우드 fun딩딩디리이딩디이딩딩</a:t>
            </a:r>
          </a:p>
          <a:p>
            <a:r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28"/>
            <a:ext cx="12192000" cy="6647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2" y="1446879"/>
            <a:ext cx="2327731" cy="100741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5400000">
            <a:off x="1774477" y="2381166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764178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35" name="TextBox 4"/>
          <p:cNvSpPr txBox="1"/>
          <p:nvPr/>
        </p:nvSpPr>
        <p:spPr>
          <a:xfrm>
            <a:off x="1139419" y="2567738"/>
            <a:ext cx="202884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338" name="직사각형 45"/>
          <p:cNvGrpSpPr/>
          <p:nvPr/>
        </p:nvGrpSpPr>
        <p:grpSpPr>
          <a:xfrm>
            <a:off x="633744" y="3429911"/>
            <a:ext cx="986645" cy="247651"/>
            <a:chOff x="0" y="0"/>
            <a:chExt cx="986644" cy="247650"/>
          </a:xfrm>
        </p:grpSpPr>
        <p:sp>
          <p:nvSpPr>
            <p:cNvPr id="336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37" name="아이디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341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339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0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42" name="직사각형 47"/>
          <p:cNvSpPr/>
          <p:nvPr/>
        </p:nvSpPr>
        <p:spPr>
          <a:xfrm>
            <a:off x="1717212" y="3429911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43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46" name="직사각형 49"/>
          <p:cNvGrpSpPr/>
          <p:nvPr/>
        </p:nvGrpSpPr>
        <p:grpSpPr>
          <a:xfrm>
            <a:off x="1982557" y="4774284"/>
            <a:ext cx="977926" cy="247651"/>
            <a:chOff x="0" y="0"/>
            <a:chExt cx="977924" cy="247650"/>
          </a:xfrm>
        </p:grpSpPr>
        <p:sp>
          <p:nvSpPr>
            <p:cNvPr id="344" name="직사각형"/>
            <p:cNvSpPr/>
            <p:nvPr/>
          </p:nvSpPr>
          <p:spPr>
            <a:xfrm>
              <a:off x="0" y="0"/>
              <a:ext cx="97792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5" name="비밀번호찾기"/>
            <p:cNvSpPr txBox="1"/>
            <p:nvPr/>
          </p:nvSpPr>
          <p:spPr>
            <a:xfrm>
              <a:off x="45719" y="1904"/>
              <a:ext cx="886487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349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47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48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50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51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4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3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57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55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56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58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6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66" name="직사각형 24"/>
          <p:cNvGrpSpPr/>
          <p:nvPr/>
        </p:nvGrpSpPr>
        <p:grpSpPr>
          <a:xfrm>
            <a:off x="785586" y="4177621"/>
            <a:ext cx="840331" cy="396241"/>
            <a:chOff x="0" y="0"/>
            <a:chExt cx="840330" cy="396240"/>
          </a:xfrm>
        </p:grpSpPr>
        <p:sp>
          <p:nvSpPr>
            <p:cNvPr id="364" name="직사각형"/>
            <p:cNvSpPr/>
            <p:nvPr/>
          </p:nvSpPr>
          <p:spPr>
            <a:xfrm>
              <a:off x="0" y="29020"/>
              <a:ext cx="840331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65" name="인증번호…"/>
            <p:cNvSpPr txBox="1"/>
            <p:nvPr/>
          </p:nvSpPr>
          <p:spPr>
            <a:xfrm>
              <a:off x="45719" y="0"/>
              <a:ext cx="748892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6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6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1" name="직사각형 26"/>
          <p:cNvGrpSpPr/>
          <p:nvPr/>
        </p:nvGrpSpPr>
        <p:grpSpPr>
          <a:xfrm>
            <a:off x="633744" y="3084554"/>
            <a:ext cx="986645" cy="247651"/>
            <a:chOff x="0" y="0"/>
            <a:chExt cx="986644" cy="247650"/>
          </a:xfrm>
        </p:grpSpPr>
        <p:sp>
          <p:nvSpPr>
            <p:cNvPr id="369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70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372" name="직사각형 27"/>
          <p:cNvSpPr/>
          <p:nvPr/>
        </p:nvSpPr>
        <p:spPr>
          <a:xfrm>
            <a:off x="1717212" y="30845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43"/>
            <a:ext cx="12192000" cy="68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951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표 5"/>
          <p:cNvGraphicFramePr/>
          <p:nvPr/>
        </p:nvGraphicFramePr>
        <p:xfrm>
          <a:off x="131601" y="115758"/>
          <a:ext cx="3313726" cy="11887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User_a_ys_serachidpass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r>
                        <a:t>아이디,비밀번호 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6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379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80" name="TextBox 17"/>
          <p:cNvSpPr txBox="1"/>
          <p:nvPr/>
        </p:nvSpPr>
        <p:spPr>
          <a:xfrm>
            <a:off x="3436809" y="1472273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383" name="직사각형 18"/>
          <p:cNvGrpSpPr/>
          <p:nvPr/>
        </p:nvGrpSpPr>
        <p:grpSpPr>
          <a:xfrm>
            <a:off x="2822493" y="2096566"/>
            <a:ext cx="748740" cy="205741"/>
            <a:chOff x="0" y="0"/>
            <a:chExt cx="748738" cy="205740"/>
          </a:xfrm>
        </p:grpSpPr>
        <p:sp>
          <p:nvSpPr>
            <p:cNvPr id="381" name="직사각형"/>
            <p:cNvSpPr/>
            <p:nvPr/>
          </p:nvSpPr>
          <p:spPr>
            <a:xfrm>
              <a:off x="0" y="2499"/>
              <a:ext cx="748739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2" name="이름"/>
            <p:cNvSpPr txBox="1"/>
            <p:nvPr/>
          </p:nvSpPr>
          <p:spPr>
            <a:xfrm>
              <a:off x="45719" y="0"/>
              <a:ext cx="657300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386" name="직사각형 19"/>
          <p:cNvGrpSpPr/>
          <p:nvPr/>
        </p:nvGrpSpPr>
        <p:grpSpPr>
          <a:xfrm>
            <a:off x="2822493" y="2609082"/>
            <a:ext cx="752936" cy="205741"/>
            <a:chOff x="0" y="0"/>
            <a:chExt cx="752934" cy="205740"/>
          </a:xfrm>
        </p:grpSpPr>
        <p:sp>
          <p:nvSpPr>
            <p:cNvPr id="384" name="직사각형"/>
            <p:cNvSpPr/>
            <p:nvPr/>
          </p:nvSpPr>
          <p:spPr>
            <a:xfrm>
              <a:off x="0" y="2499"/>
              <a:ext cx="752935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85" name="핸드폰번호"/>
            <p:cNvSpPr txBox="1"/>
            <p:nvPr/>
          </p:nvSpPr>
          <p:spPr>
            <a:xfrm>
              <a:off x="45719" y="0"/>
              <a:ext cx="661496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387" name="직사각형 20"/>
          <p:cNvSpPr/>
          <p:nvPr/>
        </p:nvSpPr>
        <p:spPr>
          <a:xfrm>
            <a:off x="3815429" y="2099066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88" name="직사각형 21"/>
          <p:cNvSpPr/>
          <p:nvPr/>
        </p:nvSpPr>
        <p:spPr>
          <a:xfrm>
            <a:off x="3811940" y="2611582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391" name="직사각형 22"/>
          <p:cNvGrpSpPr/>
          <p:nvPr/>
        </p:nvGrpSpPr>
        <p:grpSpPr>
          <a:xfrm>
            <a:off x="3946356" y="3470142"/>
            <a:ext cx="765282" cy="311600"/>
            <a:chOff x="0" y="0"/>
            <a:chExt cx="765281" cy="311599"/>
          </a:xfrm>
        </p:grpSpPr>
        <p:sp>
          <p:nvSpPr>
            <p:cNvPr id="389" name="직사각형"/>
            <p:cNvSpPr/>
            <p:nvPr/>
          </p:nvSpPr>
          <p:spPr>
            <a:xfrm>
              <a:off x="-1" y="-1"/>
              <a:ext cx="765283" cy="3116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0" name="아이디찾기"/>
            <p:cNvSpPr txBox="1"/>
            <p:nvPr/>
          </p:nvSpPr>
          <p:spPr>
            <a:xfrm>
              <a:off x="45719" y="52929"/>
              <a:ext cx="673843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94" name="직사각형 25"/>
          <p:cNvGrpSpPr/>
          <p:nvPr/>
        </p:nvGrpSpPr>
        <p:grpSpPr>
          <a:xfrm>
            <a:off x="4924514" y="2609082"/>
            <a:ext cx="804798" cy="205741"/>
            <a:chOff x="0" y="0"/>
            <a:chExt cx="804797" cy="205740"/>
          </a:xfrm>
        </p:grpSpPr>
        <p:sp>
          <p:nvSpPr>
            <p:cNvPr id="392" name="직사각형"/>
            <p:cNvSpPr/>
            <p:nvPr/>
          </p:nvSpPr>
          <p:spPr>
            <a:xfrm>
              <a:off x="0" y="2499"/>
              <a:ext cx="804798" cy="2007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3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97" name="직사각형 26"/>
          <p:cNvGrpSpPr/>
          <p:nvPr/>
        </p:nvGrpSpPr>
        <p:grpSpPr>
          <a:xfrm>
            <a:off x="2822493" y="3015801"/>
            <a:ext cx="752936" cy="320041"/>
            <a:chOff x="0" y="0"/>
            <a:chExt cx="752934" cy="320040"/>
          </a:xfrm>
        </p:grpSpPr>
        <p:sp>
          <p:nvSpPr>
            <p:cNvPr id="395" name="직사각형"/>
            <p:cNvSpPr/>
            <p:nvPr/>
          </p:nvSpPr>
          <p:spPr>
            <a:xfrm>
              <a:off x="0" y="22951"/>
              <a:ext cx="752935" cy="27413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396" name="인증번호…"/>
            <p:cNvSpPr txBox="1"/>
            <p:nvPr/>
          </p:nvSpPr>
          <p:spPr>
            <a:xfrm>
              <a:off x="45719" y="0"/>
              <a:ext cx="661496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398" name="직사각형 27"/>
          <p:cNvSpPr/>
          <p:nvPr/>
        </p:nvSpPr>
        <p:spPr>
          <a:xfrm>
            <a:off x="3811940" y="3074965"/>
            <a:ext cx="1034116" cy="20074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399" name="TextBox 29"/>
          <p:cNvSpPr txBox="1"/>
          <p:nvPr/>
        </p:nvSpPr>
        <p:spPr>
          <a:xfrm>
            <a:off x="3350989" y="3763317"/>
            <a:ext cx="155591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찾기</a:t>
            </a:r>
          </a:p>
        </p:txBody>
      </p:sp>
      <p:grpSp>
        <p:nvGrpSpPr>
          <p:cNvPr id="402" name="직사각형 30"/>
          <p:cNvGrpSpPr/>
          <p:nvPr/>
        </p:nvGrpSpPr>
        <p:grpSpPr>
          <a:xfrm>
            <a:off x="2834032" y="4527486"/>
            <a:ext cx="712620" cy="205741"/>
            <a:chOff x="0" y="0"/>
            <a:chExt cx="712619" cy="205740"/>
          </a:xfrm>
        </p:grpSpPr>
        <p:sp>
          <p:nvSpPr>
            <p:cNvPr id="400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1" name="아이디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405" name="직사각형 31"/>
          <p:cNvGrpSpPr/>
          <p:nvPr/>
        </p:nvGrpSpPr>
        <p:grpSpPr>
          <a:xfrm>
            <a:off x="2834032" y="4877045"/>
            <a:ext cx="716613" cy="205741"/>
            <a:chOff x="0" y="0"/>
            <a:chExt cx="716611" cy="205740"/>
          </a:xfrm>
        </p:grpSpPr>
        <p:sp>
          <p:nvSpPr>
            <p:cNvPr id="403" name="직사각형"/>
            <p:cNvSpPr/>
            <p:nvPr/>
          </p:nvSpPr>
          <p:spPr>
            <a:xfrm>
              <a:off x="0" y="22942"/>
              <a:ext cx="716612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4" name="핸드폰번호"/>
            <p:cNvSpPr txBox="1"/>
            <p:nvPr/>
          </p:nvSpPr>
          <p:spPr>
            <a:xfrm>
              <a:off x="45719" y="0"/>
              <a:ext cx="62517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406" name="직사각형 32"/>
          <p:cNvSpPr/>
          <p:nvPr/>
        </p:nvSpPr>
        <p:spPr>
          <a:xfrm>
            <a:off x="3813552" y="455042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07" name="직사각형 33"/>
          <p:cNvSpPr/>
          <p:nvPr/>
        </p:nvSpPr>
        <p:spPr>
          <a:xfrm>
            <a:off x="3810063" y="4899988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grpSp>
        <p:nvGrpSpPr>
          <p:cNvPr id="410" name="직사각형 34"/>
          <p:cNvGrpSpPr/>
          <p:nvPr/>
        </p:nvGrpSpPr>
        <p:grpSpPr>
          <a:xfrm>
            <a:off x="3874884" y="5880617"/>
            <a:ext cx="851322" cy="324931"/>
            <a:chOff x="0" y="0"/>
            <a:chExt cx="851321" cy="324929"/>
          </a:xfrm>
        </p:grpSpPr>
        <p:sp>
          <p:nvSpPr>
            <p:cNvPr id="408" name="직사각형"/>
            <p:cNvSpPr/>
            <p:nvPr/>
          </p:nvSpPr>
          <p:spPr>
            <a:xfrm>
              <a:off x="-1" y="0"/>
              <a:ext cx="851323" cy="3249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09" name="비밀번호찾기"/>
            <p:cNvSpPr txBox="1"/>
            <p:nvPr/>
          </p:nvSpPr>
          <p:spPr>
            <a:xfrm>
              <a:off x="45719" y="59595"/>
              <a:ext cx="759883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비밀번호찾기</a:t>
              </a:r>
            </a:p>
          </p:txBody>
        </p:sp>
      </p:grpSp>
      <p:grpSp>
        <p:nvGrpSpPr>
          <p:cNvPr id="413" name="직사각형 36"/>
          <p:cNvGrpSpPr/>
          <p:nvPr/>
        </p:nvGrpSpPr>
        <p:grpSpPr>
          <a:xfrm>
            <a:off x="4924514" y="4895645"/>
            <a:ext cx="804798" cy="205741"/>
            <a:chOff x="0" y="0"/>
            <a:chExt cx="804797" cy="205740"/>
          </a:xfrm>
        </p:grpSpPr>
        <p:sp>
          <p:nvSpPr>
            <p:cNvPr id="411" name="직사각형"/>
            <p:cNvSpPr/>
            <p:nvPr/>
          </p:nvSpPr>
          <p:spPr>
            <a:xfrm>
              <a:off x="0" y="17741"/>
              <a:ext cx="804798" cy="1702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2" name="인증번호발송"/>
            <p:cNvSpPr txBox="1"/>
            <p:nvPr/>
          </p:nvSpPr>
          <p:spPr>
            <a:xfrm>
              <a:off x="45719" y="0"/>
              <a:ext cx="713359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416" name="직사각형 37"/>
          <p:cNvGrpSpPr/>
          <p:nvPr/>
        </p:nvGrpSpPr>
        <p:grpSpPr>
          <a:xfrm>
            <a:off x="2834032" y="5276290"/>
            <a:ext cx="758784" cy="320041"/>
            <a:chOff x="0" y="0"/>
            <a:chExt cx="758782" cy="320040"/>
          </a:xfrm>
        </p:grpSpPr>
        <p:sp>
          <p:nvSpPr>
            <p:cNvPr id="414" name="직사각형"/>
            <p:cNvSpPr/>
            <p:nvPr/>
          </p:nvSpPr>
          <p:spPr>
            <a:xfrm>
              <a:off x="0" y="50868"/>
              <a:ext cx="758783" cy="21830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15" name="인증번호…"/>
            <p:cNvSpPr txBox="1"/>
            <p:nvPr/>
          </p:nvSpPr>
          <p:spPr>
            <a:xfrm>
              <a:off x="45719" y="0"/>
              <a:ext cx="667344" cy="320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/>
              </a:pPr>
              <a:r>
                <a:t>인증번호</a:t>
              </a:r>
            </a:p>
            <a:p>
              <a:pPr algn="ctr">
                <a:defRPr sz="800"/>
              </a:pPr>
              <a:r>
                <a:t>입력</a:t>
              </a:r>
            </a:p>
          </p:txBody>
        </p:sp>
      </p:grpSp>
      <p:sp>
        <p:nvSpPr>
          <p:cNvPr id="417" name="직사각형 38"/>
          <p:cNvSpPr/>
          <p:nvPr/>
        </p:nvSpPr>
        <p:spPr>
          <a:xfrm>
            <a:off x="3810063" y="5363371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18" name="이등변 삼각형 40"/>
          <p:cNvSpPr/>
          <p:nvPr/>
        </p:nvSpPr>
        <p:spPr>
          <a:xfrm rot="10800000">
            <a:off x="3457367" y="4948182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21" name="직사각형 41"/>
          <p:cNvGrpSpPr/>
          <p:nvPr/>
        </p:nvGrpSpPr>
        <p:grpSpPr>
          <a:xfrm>
            <a:off x="2834032" y="4182129"/>
            <a:ext cx="712620" cy="205741"/>
            <a:chOff x="0" y="0"/>
            <a:chExt cx="712619" cy="205740"/>
          </a:xfrm>
        </p:grpSpPr>
        <p:sp>
          <p:nvSpPr>
            <p:cNvPr id="419" name="직사각형"/>
            <p:cNvSpPr/>
            <p:nvPr/>
          </p:nvSpPr>
          <p:spPr>
            <a:xfrm>
              <a:off x="0" y="22942"/>
              <a:ext cx="712620" cy="15985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/>
              </a:pPr>
              <a:endParaRPr/>
            </a:p>
          </p:txBody>
        </p:sp>
        <p:sp>
          <p:nvSpPr>
            <p:cNvPr id="420" name="이름"/>
            <p:cNvSpPr txBox="1"/>
            <p:nvPr/>
          </p:nvSpPr>
          <p:spPr>
            <a:xfrm>
              <a:off x="45719" y="0"/>
              <a:ext cx="621181" cy="205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22" name="직사각형 42"/>
          <p:cNvSpPr/>
          <p:nvPr/>
        </p:nvSpPr>
        <p:spPr>
          <a:xfrm>
            <a:off x="3813552" y="4205072"/>
            <a:ext cx="984230" cy="15985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800"/>
            </a:pPr>
            <a:endParaRPr/>
          </a:p>
        </p:txBody>
      </p:sp>
      <p:sp>
        <p:nvSpPr>
          <p:cNvPr id="423" name="이등변 삼각형 43"/>
          <p:cNvSpPr/>
          <p:nvPr/>
        </p:nvSpPr>
        <p:spPr>
          <a:xfrm rot="10800000">
            <a:off x="3456319" y="2666956"/>
            <a:ext cx="105560" cy="76651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 sz="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표 5"/>
          <p:cNvGraphicFramePr/>
          <p:nvPr>
            <p:extLst>
              <p:ext uri="{D42A27DB-BD31-4B8C-83A1-F6EECF244321}">
                <p14:modId xmlns:p14="http://schemas.microsoft.com/office/powerpoint/2010/main" val="4068223277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7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8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버튼 클릭시 페이지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9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30" name="TextBox 28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pSp>
        <p:nvGrpSpPr>
          <p:cNvPr id="433" name="직사각형 11"/>
          <p:cNvGrpSpPr/>
          <p:nvPr/>
        </p:nvGrpSpPr>
        <p:grpSpPr>
          <a:xfrm>
            <a:off x="1394233" y="2218098"/>
            <a:ext cx="2824683" cy="1620571"/>
            <a:chOff x="0" y="0"/>
            <a:chExt cx="2824681" cy="1620569"/>
          </a:xfrm>
        </p:grpSpPr>
        <p:sp>
          <p:nvSpPr>
            <p:cNvPr id="431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2" name="개인정보 수정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개인정보 수정</a:t>
              </a:r>
            </a:p>
          </p:txBody>
        </p:sp>
      </p:grpSp>
      <p:sp>
        <p:nvSpPr>
          <p:cNvPr id="434" name="직사각형"/>
          <p:cNvSpPr/>
          <p:nvPr/>
        </p:nvSpPr>
        <p:spPr>
          <a:xfrm>
            <a:off x="4564903" y="2218098"/>
            <a:ext cx="2824682" cy="1620571"/>
          </a:xfrm>
          <a:prstGeom prst="rect">
            <a:avLst/>
          </a:prstGeom>
          <a:solidFill>
            <a:srgbClr val="EE9842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내 펀딩 프로젝트 확인…"/>
          <p:cNvSpPr txBox="1"/>
          <p:nvPr/>
        </p:nvSpPr>
        <p:spPr>
          <a:xfrm>
            <a:off x="4610623" y="2727580"/>
            <a:ext cx="2733242" cy="601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t>내 펀딩 프로젝트 확인</a:t>
            </a:r>
          </a:p>
          <a:p>
            <a:pPr algn="ctr">
              <a:defRPr sz="1300">
                <a:solidFill>
                  <a:srgbClr val="FFFFFF"/>
                </a:solidFill>
              </a:defRPr>
            </a:pPr>
            <a:r>
              <a:t>(내가 참여한 펀딩, 관심 펀딩)</a:t>
            </a:r>
          </a:p>
        </p:txBody>
      </p:sp>
      <p:grpSp>
        <p:nvGrpSpPr>
          <p:cNvPr id="438" name="직사각형 30"/>
          <p:cNvGrpSpPr/>
          <p:nvPr/>
        </p:nvGrpSpPr>
        <p:grpSpPr>
          <a:xfrm>
            <a:off x="1394233" y="4052749"/>
            <a:ext cx="2824683" cy="1620571"/>
            <a:chOff x="0" y="0"/>
            <a:chExt cx="2824681" cy="1620569"/>
          </a:xfrm>
        </p:grpSpPr>
        <p:sp>
          <p:nvSpPr>
            <p:cNvPr id="436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7" name="예치금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예치금 관리</a:t>
              </a:r>
            </a:p>
          </p:txBody>
        </p:sp>
      </p:grpSp>
      <p:grpSp>
        <p:nvGrpSpPr>
          <p:cNvPr id="441" name="직사각형 31"/>
          <p:cNvGrpSpPr/>
          <p:nvPr/>
        </p:nvGrpSpPr>
        <p:grpSpPr>
          <a:xfrm>
            <a:off x="4564903" y="4052749"/>
            <a:ext cx="2824682" cy="1620571"/>
            <a:chOff x="0" y="0"/>
            <a:chExt cx="2824681" cy="1620569"/>
          </a:xfrm>
        </p:grpSpPr>
        <p:sp>
          <p:nvSpPr>
            <p:cNvPr id="439" name="직사각형"/>
            <p:cNvSpPr/>
            <p:nvPr/>
          </p:nvSpPr>
          <p:spPr>
            <a:xfrm>
              <a:off x="-1" y="0"/>
              <a:ext cx="2824683" cy="162057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제작 프로젝트 관리"/>
            <p:cNvSpPr txBox="1"/>
            <p:nvPr/>
          </p:nvSpPr>
          <p:spPr>
            <a:xfrm>
              <a:off x="45719" y="616861"/>
              <a:ext cx="2733243" cy="38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제작 프로젝트 관리</a:t>
              </a:r>
            </a:p>
          </p:txBody>
        </p:sp>
      </p:grpSp>
      <p:grpSp>
        <p:nvGrpSpPr>
          <p:cNvPr id="444" name="직사각형 32"/>
          <p:cNvGrpSpPr/>
          <p:nvPr/>
        </p:nvGrpSpPr>
        <p:grpSpPr>
          <a:xfrm>
            <a:off x="1258432" y="2107685"/>
            <a:ext cx="271604" cy="370841"/>
            <a:chOff x="0" y="0"/>
            <a:chExt cx="271603" cy="370840"/>
          </a:xfrm>
        </p:grpSpPr>
        <p:sp>
          <p:nvSpPr>
            <p:cNvPr id="44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3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표 5"/>
          <p:cNvGraphicFramePr/>
          <p:nvPr>
            <p:extLst>
              <p:ext uri="{D42A27DB-BD31-4B8C-83A1-F6EECF244321}">
                <p14:modId xmlns:p14="http://schemas.microsoft.com/office/powerpoint/2010/main" val="892755199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mypage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마이페이지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해당 메뉴 클릭 시 하단의 출력화면에    웹페이지와 동일한 내용의 모바일 화면이 출력됨.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51" name="직사각형 7"/>
          <p:cNvSpPr/>
          <p:nvPr/>
        </p:nvSpPr>
        <p:spPr>
          <a:xfrm>
            <a:off x="2571182" y="1372692"/>
            <a:ext cx="3241143" cy="5091483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452" name="TextBox 28"/>
          <p:cNvSpPr txBox="1"/>
          <p:nvPr/>
        </p:nvSpPr>
        <p:spPr>
          <a:xfrm>
            <a:off x="3037436" y="1380572"/>
            <a:ext cx="2308635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마이페이지</a:t>
            </a:r>
          </a:p>
        </p:txBody>
      </p:sp>
      <p:graphicFrame>
        <p:nvGraphicFramePr>
          <p:cNvPr id="453" name="표"/>
          <p:cNvGraphicFramePr/>
          <p:nvPr/>
        </p:nvGraphicFramePr>
        <p:xfrm>
          <a:off x="2777656" y="2159247"/>
          <a:ext cx="2828192" cy="466090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707048"/>
                <a:gridCol w="707048"/>
                <a:gridCol w="707048"/>
                <a:gridCol w="707048"/>
              </a:tblGrid>
              <a:tr h="46609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개인정보
수정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예치금관리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펀딩 
프로젝트
확인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제작
프로젝트
관리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454" name="출력화면"/>
          <p:cNvSpPr/>
          <p:nvPr/>
        </p:nvSpPr>
        <p:spPr>
          <a:xfrm>
            <a:off x="2789919" y="2961736"/>
            <a:ext cx="2828195" cy="333828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출력화면</a:t>
            </a:r>
          </a:p>
        </p:txBody>
      </p:sp>
      <p:grpSp>
        <p:nvGrpSpPr>
          <p:cNvPr id="457" name="직사각형 23"/>
          <p:cNvGrpSpPr/>
          <p:nvPr/>
        </p:nvGrpSpPr>
        <p:grpSpPr>
          <a:xfrm>
            <a:off x="2628757" y="1894323"/>
            <a:ext cx="271605" cy="370841"/>
            <a:chOff x="0" y="0"/>
            <a:chExt cx="271603" cy="370840"/>
          </a:xfrm>
        </p:grpSpPr>
        <p:sp>
          <p:nvSpPr>
            <p:cNvPr id="455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56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표 5"/>
          <p:cNvGraphicFramePr/>
          <p:nvPr>
            <p:extLst>
              <p:ext uri="{D42A27DB-BD31-4B8C-83A1-F6EECF244321}">
                <p14:modId xmlns:p14="http://schemas.microsoft.com/office/powerpoint/2010/main" val="2182617621"/>
              </p:ext>
            </p:extLst>
          </p:nvPr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개인정보 수정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2" name="표 13"/>
          <p:cNvGraphicFramePr/>
          <p:nvPr/>
        </p:nvGraphicFramePr>
        <p:xfrm>
          <a:off x="8509686" y="1289960"/>
          <a:ext cx="3491813" cy="5407837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회색으로 표시된 부분은</a:t>
                      </a:r>
                    </a:p>
                    <a:p>
                      <a:pPr algn="l">
                        <a:defRPr sz="1500"/>
                      </a:pPr>
                      <a:r>
                        <a:t>수정할 수 없는 내용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프로필 사진 등록시 동그란 모양으로 사진이 표시됨.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최초 서포트로 가입한 회원이 펀딩 진행을 희망할 시 버튼 클릭하여 추가정보 입력, 심사 후 메이커 회원으로 전환 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464" name="TextBox 1"/>
          <p:cNvSpPr txBox="1"/>
          <p:nvPr/>
        </p:nvSpPr>
        <p:spPr>
          <a:xfrm>
            <a:off x="3328310" y="1283753"/>
            <a:ext cx="1638676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개인정보 수정</a:t>
            </a:r>
          </a:p>
        </p:txBody>
      </p:sp>
      <p:sp>
        <p:nvSpPr>
          <p:cNvPr id="465" name="타원 21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TextBox 22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수정</a:t>
            </a:r>
          </a:p>
        </p:txBody>
      </p:sp>
      <p:grpSp>
        <p:nvGrpSpPr>
          <p:cNvPr id="469" name="직사각형 23"/>
          <p:cNvGrpSpPr/>
          <p:nvPr/>
        </p:nvGrpSpPr>
        <p:grpSpPr>
          <a:xfrm>
            <a:off x="2631040" y="2157135"/>
            <a:ext cx="1394539" cy="247651"/>
            <a:chOff x="0" y="0"/>
            <a:chExt cx="1394538" cy="247650"/>
          </a:xfrm>
        </p:grpSpPr>
        <p:sp>
          <p:nvSpPr>
            <p:cNvPr id="4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6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470" name="직사각형 24"/>
          <p:cNvSpPr/>
          <p:nvPr/>
        </p:nvSpPr>
        <p:spPr>
          <a:xfrm>
            <a:off x="4259815" y="2156619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3" name="직사각형 25"/>
          <p:cNvGrpSpPr/>
          <p:nvPr/>
        </p:nvGrpSpPr>
        <p:grpSpPr>
          <a:xfrm>
            <a:off x="2631040" y="2518336"/>
            <a:ext cx="1394539" cy="247651"/>
            <a:chOff x="0" y="0"/>
            <a:chExt cx="1394538" cy="247650"/>
          </a:xfrm>
        </p:grpSpPr>
        <p:sp>
          <p:nvSpPr>
            <p:cNvPr id="471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2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474" name="직사각형 26"/>
          <p:cNvSpPr/>
          <p:nvPr/>
        </p:nvSpPr>
        <p:spPr>
          <a:xfrm>
            <a:off x="4259815" y="252234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77" name="직사각형 2"/>
          <p:cNvGrpSpPr/>
          <p:nvPr/>
        </p:nvGrpSpPr>
        <p:grpSpPr>
          <a:xfrm>
            <a:off x="6536601" y="2473467"/>
            <a:ext cx="1430449" cy="333380"/>
            <a:chOff x="0" y="0"/>
            <a:chExt cx="1430448" cy="333378"/>
          </a:xfrm>
        </p:grpSpPr>
        <p:sp>
          <p:nvSpPr>
            <p:cNvPr id="475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76" name="비밀번호 변경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비밀번호 변경</a:t>
              </a:r>
            </a:p>
          </p:txBody>
        </p:sp>
      </p:grpSp>
      <p:grpSp>
        <p:nvGrpSpPr>
          <p:cNvPr id="480" name="직사각형 28"/>
          <p:cNvGrpSpPr/>
          <p:nvPr/>
        </p:nvGrpSpPr>
        <p:grpSpPr>
          <a:xfrm>
            <a:off x="2631040" y="2888583"/>
            <a:ext cx="1394539" cy="247651"/>
            <a:chOff x="0" y="0"/>
            <a:chExt cx="1394538" cy="247650"/>
          </a:xfrm>
        </p:grpSpPr>
        <p:sp>
          <p:nvSpPr>
            <p:cNvPr id="478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79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sp>
        <p:nvSpPr>
          <p:cNvPr id="481" name="직사각형 29"/>
          <p:cNvSpPr/>
          <p:nvPr/>
        </p:nvSpPr>
        <p:spPr>
          <a:xfrm>
            <a:off x="4259815" y="2888068"/>
            <a:ext cx="2171701" cy="239635"/>
          </a:xfrm>
          <a:prstGeom prst="rect">
            <a:avLst/>
          </a:prstGeom>
          <a:solidFill>
            <a:srgbClr val="BFBFB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4" name="직사각형 30"/>
          <p:cNvGrpSpPr/>
          <p:nvPr/>
        </p:nvGrpSpPr>
        <p:grpSpPr>
          <a:xfrm>
            <a:off x="2631040" y="3250815"/>
            <a:ext cx="1394539" cy="247651"/>
            <a:chOff x="0" y="0"/>
            <a:chExt cx="1394538" cy="247650"/>
          </a:xfrm>
        </p:grpSpPr>
        <p:sp>
          <p:nvSpPr>
            <p:cNvPr id="48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3" name="전화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전화번호</a:t>
              </a:r>
            </a:p>
          </p:txBody>
        </p:sp>
      </p:grpSp>
      <p:sp>
        <p:nvSpPr>
          <p:cNvPr id="485" name="직사각형 31"/>
          <p:cNvSpPr/>
          <p:nvPr/>
        </p:nvSpPr>
        <p:spPr>
          <a:xfrm>
            <a:off x="4259815" y="325030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8" name="직사각형 32"/>
          <p:cNvGrpSpPr/>
          <p:nvPr/>
        </p:nvGrpSpPr>
        <p:grpSpPr>
          <a:xfrm>
            <a:off x="2631040" y="3613048"/>
            <a:ext cx="1394539" cy="247651"/>
            <a:chOff x="0" y="0"/>
            <a:chExt cx="1394538" cy="247650"/>
          </a:xfrm>
        </p:grpSpPr>
        <p:sp>
          <p:nvSpPr>
            <p:cNvPr id="48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87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489" name="직사각형 33"/>
          <p:cNvSpPr/>
          <p:nvPr/>
        </p:nvSpPr>
        <p:spPr>
          <a:xfrm>
            <a:off x="4259815" y="3612531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92" name="직사각형 34"/>
          <p:cNvGrpSpPr/>
          <p:nvPr/>
        </p:nvGrpSpPr>
        <p:grpSpPr>
          <a:xfrm>
            <a:off x="6536601" y="3201423"/>
            <a:ext cx="1430449" cy="333380"/>
            <a:chOff x="0" y="0"/>
            <a:chExt cx="1430448" cy="333378"/>
          </a:xfrm>
        </p:grpSpPr>
        <p:sp>
          <p:nvSpPr>
            <p:cNvPr id="49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1" name="번호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번호 변경하기</a:t>
              </a:r>
            </a:p>
          </p:txBody>
        </p:sp>
      </p:grpSp>
      <p:grpSp>
        <p:nvGrpSpPr>
          <p:cNvPr id="495" name="직사각형 35"/>
          <p:cNvGrpSpPr/>
          <p:nvPr/>
        </p:nvGrpSpPr>
        <p:grpSpPr>
          <a:xfrm>
            <a:off x="6536601" y="3563655"/>
            <a:ext cx="1430449" cy="333380"/>
            <a:chOff x="0" y="0"/>
            <a:chExt cx="1430448" cy="333378"/>
          </a:xfrm>
        </p:grpSpPr>
        <p:sp>
          <p:nvSpPr>
            <p:cNvPr id="49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494" name="주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주소 변경하기</a:t>
              </a:r>
            </a:p>
          </p:txBody>
        </p:sp>
      </p:grpSp>
      <p:sp>
        <p:nvSpPr>
          <p:cNvPr id="496" name="TextBox 36"/>
          <p:cNvSpPr txBox="1"/>
          <p:nvPr/>
        </p:nvSpPr>
        <p:spPr>
          <a:xfrm>
            <a:off x="699755" y="3994744"/>
            <a:ext cx="1369365" cy="26225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메이커 회원 전환</a:t>
            </a:r>
          </a:p>
        </p:txBody>
      </p:sp>
      <p:grpSp>
        <p:nvGrpSpPr>
          <p:cNvPr id="499" name="직사각형 37"/>
          <p:cNvGrpSpPr/>
          <p:nvPr/>
        </p:nvGrpSpPr>
        <p:grpSpPr>
          <a:xfrm>
            <a:off x="2631040" y="4718973"/>
            <a:ext cx="1394539" cy="252734"/>
            <a:chOff x="0" y="0"/>
            <a:chExt cx="1394538" cy="252732"/>
          </a:xfrm>
        </p:grpSpPr>
        <p:sp>
          <p:nvSpPr>
            <p:cNvPr id="497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498" name="관심 카테고리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관심 카테고리</a:t>
              </a:r>
            </a:p>
          </p:txBody>
        </p:sp>
      </p:grpSp>
      <p:grpSp>
        <p:nvGrpSpPr>
          <p:cNvPr id="502" name="직사각형 38"/>
          <p:cNvGrpSpPr/>
          <p:nvPr/>
        </p:nvGrpSpPr>
        <p:grpSpPr>
          <a:xfrm>
            <a:off x="4259815" y="4721514"/>
            <a:ext cx="873500" cy="247651"/>
            <a:chOff x="0" y="0"/>
            <a:chExt cx="873499" cy="247650"/>
          </a:xfrm>
        </p:grpSpPr>
        <p:sp>
          <p:nvSpPr>
            <p:cNvPr id="500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1" name="IT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IT</a:t>
              </a:r>
            </a:p>
          </p:txBody>
        </p:sp>
      </p:grpSp>
      <p:grpSp>
        <p:nvGrpSpPr>
          <p:cNvPr id="505" name="직사각형 40"/>
          <p:cNvGrpSpPr/>
          <p:nvPr/>
        </p:nvGrpSpPr>
        <p:grpSpPr>
          <a:xfrm>
            <a:off x="5311883" y="4721514"/>
            <a:ext cx="873500" cy="247651"/>
            <a:chOff x="0" y="0"/>
            <a:chExt cx="873499" cy="247650"/>
          </a:xfrm>
        </p:grpSpPr>
        <p:sp>
          <p:nvSpPr>
            <p:cNvPr id="503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4" name="가전제품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가전제품</a:t>
              </a:r>
            </a:p>
          </p:txBody>
        </p:sp>
      </p:grpSp>
      <p:grpSp>
        <p:nvGrpSpPr>
          <p:cNvPr id="508" name="직사각형 41"/>
          <p:cNvGrpSpPr/>
          <p:nvPr/>
        </p:nvGrpSpPr>
        <p:grpSpPr>
          <a:xfrm>
            <a:off x="6363951" y="4721514"/>
            <a:ext cx="873500" cy="247651"/>
            <a:chOff x="0" y="0"/>
            <a:chExt cx="873499" cy="247650"/>
          </a:xfrm>
        </p:grpSpPr>
        <p:sp>
          <p:nvSpPr>
            <p:cNvPr id="506" name="직사각형"/>
            <p:cNvSpPr/>
            <p:nvPr/>
          </p:nvSpPr>
          <p:spPr>
            <a:xfrm>
              <a:off x="-1" y="0"/>
              <a:ext cx="873501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07" name="환경"/>
            <p:cNvSpPr txBox="1"/>
            <p:nvPr/>
          </p:nvSpPr>
          <p:spPr>
            <a:xfrm>
              <a:off x="45719" y="1904"/>
              <a:ext cx="78206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환경</a:t>
              </a:r>
            </a:p>
          </p:txBody>
        </p:sp>
      </p:grpSp>
      <p:grpSp>
        <p:nvGrpSpPr>
          <p:cNvPr id="511" name="직사각형 42"/>
          <p:cNvGrpSpPr/>
          <p:nvPr/>
        </p:nvGrpSpPr>
        <p:grpSpPr>
          <a:xfrm>
            <a:off x="2631040" y="3975279"/>
            <a:ext cx="1394539" cy="247651"/>
            <a:chOff x="0" y="0"/>
            <a:chExt cx="1394538" cy="247650"/>
          </a:xfrm>
        </p:grpSpPr>
        <p:sp>
          <p:nvSpPr>
            <p:cNvPr id="50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0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sp>
        <p:nvSpPr>
          <p:cNvPr id="512" name="직사각형 43"/>
          <p:cNvSpPr/>
          <p:nvPr/>
        </p:nvSpPr>
        <p:spPr>
          <a:xfrm>
            <a:off x="4259815" y="397476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15" name="직사각형 44"/>
          <p:cNvGrpSpPr/>
          <p:nvPr/>
        </p:nvGrpSpPr>
        <p:grpSpPr>
          <a:xfrm>
            <a:off x="6536601" y="3925887"/>
            <a:ext cx="1430449" cy="333380"/>
            <a:chOff x="0" y="0"/>
            <a:chExt cx="1430448" cy="333378"/>
          </a:xfrm>
        </p:grpSpPr>
        <p:sp>
          <p:nvSpPr>
            <p:cNvPr id="513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14" name="메일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메일 변경하기</a:t>
              </a:r>
            </a:p>
          </p:txBody>
        </p:sp>
      </p:grpSp>
      <p:grpSp>
        <p:nvGrpSpPr>
          <p:cNvPr id="518" name="직사각형 51"/>
          <p:cNvGrpSpPr/>
          <p:nvPr/>
        </p:nvGrpSpPr>
        <p:grpSpPr>
          <a:xfrm>
            <a:off x="2631040" y="4329495"/>
            <a:ext cx="1394539" cy="247651"/>
            <a:chOff x="0" y="0"/>
            <a:chExt cx="1394538" cy="247650"/>
          </a:xfrm>
        </p:grpSpPr>
        <p:sp>
          <p:nvSpPr>
            <p:cNvPr id="51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17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519" name="직사각형 52"/>
          <p:cNvSpPr/>
          <p:nvPr/>
        </p:nvSpPr>
        <p:spPr>
          <a:xfrm>
            <a:off x="4259815" y="432897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2" name="직사각형 57"/>
          <p:cNvGrpSpPr/>
          <p:nvPr/>
        </p:nvGrpSpPr>
        <p:grpSpPr>
          <a:xfrm>
            <a:off x="6536601" y="4280103"/>
            <a:ext cx="1430449" cy="333380"/>
            <a:chOff x="0" y="0"/>
            <a:chExt cx="1430448" cy="333378"/>
          </a:xfrm>
        </p:grpSpPr>
        <p:sp>
          <p:nvSpPr>
            <p:cNvPr id="520" name="직사각형"/>
            <p:cNvSpPr/>
            <p:nvPr/>
          </p:nvSpPr>
          <p:spPr>
            <a:xfrm>
              <a:off x="0" y="44868"/>
              <a:ext cx="1430449" cy="243643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500"/>
              </a:pPr>
              <a:endParaRPr/>
            </a:p>
          </p:txBody>
        </p:sp>
        <p:sp>
          <p:nvSpPr>
            <p:cNvPr id="521" name="계좌 변경하기"/>
            <p:cNvSpPr txBox="1"/>
            <p:nvPr/>
          </p:nvSpPr>
          <p:spPr>
            <a:xfrm>
              <a:off x="45719" y="0"/>
              <a:ext cx="1339010" cy="3333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500"/>
              </a:lvl1pPr>
            </a:lstStyle>
            <a:p>
              <a:r>
                <a:t>계좌 변경하기</a:t>
              </a:r>
            </a:p>
          </p:txBody>
        </p:sp>
      </p:grpSp>
      <p:grpSp>
        <p:nvGrpSpPr>
          <p:cNvPr id="525" name="직사각형 58"/>
          <p:cNvGrpSpPr/>
          <p:nvPr/>
        </p:nvGrpSpPr>
        <p:grpSpPr>
          <a:xfrm>
            <a:off x="3572448" y="5500287"/>
            <a:ext cx="1394540" cy="482789"/>
            <a:chOff x="0" y="0"/>
            <a:chExt cx="1394538" cy="482788"/>
          </a:xfrm>
        </p:grpSpPr>
        <p:sp>
          <p:nvSpPr>
            <p:cNvPr id="523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524" name="회원정보 수정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회원정보 수정 완료</a:t>
              </a:r>
            </a:p>
          </p:txBody>
        </p:sp>
      </p:grpSp>
      <p:grpSp>
        <p:nvGrpSpPr>
          <p:cNvPr id="528" name="직사각형 3"/>
          <p:cNvGrpSpPr/>
          <p:nvPr/>
        </p:nvGrpSpPr>
        <p:grpSpPr>
          <a:xfrm>
            <a:off x="6363951" y="1860626"/>
            <a:ext cx="271605" cy="370841"/>
            <a:chOff x="0" y="0"/>
            <a:chExt cx="271603" cy="370840"/>
          </a:xfrm>
        </p:grpSpPr>
        <p:sp>
          <p:nvSpPr>
            <p:cNvPr id="5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31" name="직사각형 59"/>
          <p:cNvGrpSpPr/>
          <p:nvPr/>
        </p:nvGrpSpPr>
        <p:grpSpPr>
          <a:xfrm>
            <a:off x="1797515" y="2056925"/>
            <a:ext cx="271605" cy="370841"/>
            <a:chOff x="0" y="0"/>
            <a:chExt cx="271603" cy="370840"/>
          </a:xfrm>
        </p:grpSpPr>
        <p:sp>
          <p:nvSpPr>
            <p:cNvPr id="52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0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34" name="직사각형 60"/>
          <p:cNvGrpSpPr/>
          <p:nvPr/>
        </p:nvGrpSpPr>
        <p:grpSpPr>
          <a:xfrm>
            <a:off x="2013448" y="4139551"/>
            <a:ext cx="271605" cy="370841"/>
            <a:chOff x="0" y="0"/>
            <a:chExt cx="271603" cy="370840"/>
          </a:xfrm>
        </p:grpSpPr>
        <p:sp>
          <p:nvSpPr>
            <p:cNvPr id="532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3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표 5"/>
          <p:cNvGraphicFramePr/>
          <p:nvPr>
            <p:extLst>
              <p:ext uri="{D42A27DB-BD31-4B8C-83A1-F6EECF244321}">
                <p14:modId xmlns:p14="http://schemas.microsoft.com/office/powerpoint/2010/main" val="3220291271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projectlist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제작 프로젝트 관리
(리스트)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내가 제작등록한 펀딩프로젝트 목록을 확인할 수 있으며 제목 클릭시 메이커회원 전용 상세페이지로 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4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41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graphicFrame>
        <p:nvGraphicFramePr>
          <p:cNvPr id="542" name="Google Shape;356;g6d93730c97_0_26"/>
          <p:cNvGraphicFramePr/>
          <p:nvPr/>
        </p:nvGraphicFramePr>
        <p:xfrm>
          <a:off x="592025" y="2207045"/>
          <a:ext cx="7438306" cy="44239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879491"/>
                <a:gridCol w="2537579"/>
                <a:gridCol w="745212"/>
                <a:gridCol w="1377344"/>
                <a:gridCol w="1406327"/>
              </a:tblGrid>
              <a:tr h="3962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형태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펀딩마감일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투자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2020-03-25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리워드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1025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2020-02-15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155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3" name="Google Shape;357;g6d93730c97_0_26"/>
          <p:cNvSpPr/>
          <p:nvPr/>
        </p:nvSpPr>
        <p:spPr>
          <a:xfrm>
            <a:off x="710002" y="2339443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4" name="Google Shape;358;g6d93730c97_0_26"/>
          <p:cNvSpPr/>
          <p:nvPr/>
        </p:nvSpPr>
        <p:spPr>
          <a:xfrm>
            <a:off x="710002" y="27538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5" name="Google Shape;359;g6d93730c97_0_26"/>
          <p:cNvSpPr/>
          <p:nvPr/>
        </p:nvSpPr>
        <p:spPr>
          <a:xfrm>
            <a:off x="710002" y="312176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6" name="Google Shape;360;g6d93730c97_0_26"/>
          <p:cNvSpPr/>
          <p:nvPr/>
        </p:nvSpPr>
        <p:spPr>
          <a:xfrm>
            <a:off x="710002" y="34896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7" name="Google Shape;361;g6d93730c97_0_26"/>
          <p:cNvSpPr/>
          <p:nvPr/>
        </p:nvSpPr>
        <p:spPr>
          <a:xfrm>
            <a:off x="710002" y="38575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8" name="Google Shape;362;g6d93730c97_0_26"/>
          <p:cNvSpPr/>
          <p:nvPr/>
        </p:nvSpPr>
        <p:spPr>
          <a:xfrm>
            <a:off x="710002" y="422546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9" name="Google Shape;363;g6d93730c97_0_26"/>
          <p:cNvSpPr/>
          <p:nvPr/>
        </p:nvSpPr>
        <p:spPr>
          <a:xfrm>
            <a:off x="710002" y="463989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0" name="Google Shape;364;g6d93730c97_0_26"/>
          <p:cNvSpPr/>
          <p:nvPr/>
        </p:nvSpPr>
        <p:spPr>
          <a:xfrm>
            <a:off x="710002" y="500499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1" name="Google Shape;365;g6d93730c97_0_26"/>
          <p:cNvSpPr/>
          <p:nvPr/>
        </p:nvSpPr>
        <p:spPr>
          <a:xfrm>
            <a:off x="710002" y="54222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2" name="Google Shape;366;g6d93730c97_0_26"/>
          <p:cNvSpPr/>
          <p:nvPr/>
        </p:nvSpPr>
        <p:spPr>
          <a:xfrm>
            <a:off x="710002" y="578452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3" name="Google Shape;367;g6d93730c97_0_26"/>
          <p:cNvSpPr/>
          <p:nvPr/>
        </p:nvSpPr>
        <p:spPr>
          <a:xfrm>
            <a:off x="710002" y="620454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56" name="직사각형 23"/>
          <p:cNvGrpSpPr/>
          <p:nvPr/>
        </p:nvGrpSpPr>
        <p:grpSpPr>
          <a:xfrm>
            <a:off x="1067851" y="1902089"/>
            <a:ext cx="271605" cy="370841"/>
            <a:chOff x="0" y="0"/>
            <a:chExt cx="271603" cy="370840"/>
          </a:xfrm>
        </p:grpSpPr>
        <p:sp>
          <p:nvSpPr>
            <p:cNvPr id="5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5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표 5"/>
          <p:cNvGraphicFramePr/>
          <p:nvPr>
            <p:extLst>
              <p:ext uri="{D42A27DB-BD31-4B8C-83A1-F6EECF244321}">
                <p14:modId xmlns:p14="http://schemas.microsoft.com/office/powerpoint/2010/main" val="3902795649"/>
              </p:ext>
            </p:extLst>
          </p:nvPr>
        </p:nvGraphicFramePr>
        <p:xfrm>
          <a:off x="131601" y="115758"/>
          <a:ext cx="3313726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project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제작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프로젝트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관리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
(</a:t>
                      </a: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상세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관리자 페이지 모바일 미구현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63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제작 프로젝트 관리</a:t>
            </a:r>
          </a:p>
        </p:txBody>
      </p:sp>
      <p:sp>
        <p:nvSpPr>
          <p:cNvPr id="564" name="직사각형"/>
          <p:cNvSpPr/>
          <p:nvPr/>
        </p:nvSpPr>
        <p:spPr>
          <a:xfrm>
            <a:off x="451239" y="1808667"/>
            <a:ext cx="4994026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/>
            <a:r>
              <a:rPr lang="ko-KR" altLang="en-US" dirty="0" smtClean="0"/>
              <a:t>대표사진</a:t>
            </a:r>
            <a:endParaRPr dirty="0"/>
          </a:p>
        </p:txBody>
      </p:sp>
      <p:sp>
        <p:nvSpPr>
          <p:cNvPr id="565" name="목표 펀딩금액…"/>
          <p:cNvSpPr/>
          <p:nvPr/>
        </p:nvSpPr>
        <p:spPr>
          <a:xfrm>
            <a:off x="5686557" y="1808667"/>
            <a:ext cx="2290718" cy="14593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목표 펀딩금액</a:t>
            </a:r>
          </a:p>
          <a:p>
            <a:pPr algn="ctr"/>
            <a:r>
              <a:t>현재 펀딩금액</a:t>
            </a:r>
          </a:p>
          <a:p>
            <a:pPr algn="ctr"/>
            <a:r>
              <a:t>펀딩 마감일 </a:t>
            </a:r>
          </a:p>
        </p:txBody>
      </p:sp>
      <p:sp>
        <p:nvSpPr>
          <p:cNvPr id="566" name="본문내용…"/>
          <p:cNvSpPr/>
          <p:nvPr/>
        </p:nvSpPr>
        <p:spPr>
          <a:xfrm>
            <a:off x="451239" y="3387661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/>
            <a:r>
              <a:t>본문내용 </a:t>
            </a:r>
          </a:p>
          <a:p>
            <a:pPr algn="ctr"/>
            <a:r>
              <a:t>(수정 후 관리자 승인있어야 수정내용 노출)</a:t>
            </a:r>
          </a:p>
        </p:txBody>
      </p:sp>
      <p:sp>
        <p:nvSpPr>
          <p:cNvPr id="567" name="펀딩 고객 문의사항 답변란"/>
          <p:cNvSpPr/>
          <p:nvPr/>
        </p:nvSpPr>
        <p:spPr>
          <a:xfrm>
            <a:off x="451239" y="4966655"/>
            <a:ext cx="7533361" cy="1459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펀딩 고객 문의사항 답변란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9" name="표 5"/>
          <p:cNvGraphicFramePr/>
          <p:nvPr>
            <p:extLst>
              <p:ext uri="{D42A27DB-BD31-4B8C-83A1-F6EECF244321}">
                <p14:modId xmlns:p14="http://schemas.microsoft.com/office/powerpoint/2010/main" val="2268448741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myfunding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나의 펀딩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삭제 버튼 클릭시 해당 펀딩상품이 리스트에서 사라짐.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74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참여한 펀딩</a:t>
            </a:r>
          </a:p>
        </p:txBody>
      </p:sp>
      <p:graphicFrame>
        <p:nvGraphicFramePr>
          <p:cNvPr id="575" name="Google Shape;356;g6d93730c97_0_26"/>
          <p:cNvGraphicFramePr/>
          <p:nvPr/>
        </p:nvGraphicFramePr>
        <p:xfrm>
          <a:off x="546759" y="1751720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조회수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뷰티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[Fun딩 단독] 앰플, 중요한 유해환경 차단제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150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3,589,500(89%)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IT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ANKER의 프리미엄 사운드 바. 돌비 애트모스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200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11,569,000(105%)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6" name="Google Shape;357;g6d93730c97_0_26"/>
          <p:cNvSpPr/>
          <p:nvPr/>
        </p:nvSpPr>
        <p:spPr>
          <a:xfrm>
            <a:off x="710002" y="2226386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7" name="Google Shape;358;g6d93730c97_0_26"/>
          <p:cNvSpPr/>
          <p:nvPr/>
        </p:nvSpPr>
        <p:spPr>
          <a:xfrm>
            <a:off x="710002" y="2588685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8" name="Google Shape;359;g6d93730c97_0_26"/>
          <p:cNvSpPr/>
          <p:nvPr/>
        </p:nvSpPr>
        <p:spPr>
          <a:xfrm>
            <a:off x="710002" y="294815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79" name="Google Shape;359;g6d93730c97_0_26"/>
          <p:cNvSpPr/>
          <p:nvPr/>
        </p:nvSpPr>
        <p:spPr>
          <a:xfrm>
            <a:off x="710002" y="3307629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0" name="TextBox 26"/>
          <p:cNvSpPr txBox="1"/>
          <p:nvPr/>
        </p:nvSpPr>
        <p:spPr>
          <a:xfrm>
            <a:off x="3156297" y="3896185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내가 관심있는 펀딩</a:t>
            </a:r>
          </a:p>
        </p:txBody>
      </p:sp>
      <p:graphicFrame>
        <p:nvGraphicFramePr>
          <p:cNvPr id="581" name="Google Shape;356;g6d93730c97_0_26"/>
          <p:cNvGraphicFramePr/>
          <p:nvPr/>
        </p:nvGraphicFramePr>
        <p:xfrm>
          <a:off x="546759" y="4364151"/>
          <a:ext cx="7411469" cy="177361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2353"/>
                <a:gridCol w="1216995"/>
                <a:gridCol w="3293669"/>
                <a:gridCol w="823865"/>
                <a:gridCol w="1584587"/>
              </a:tblGrid>
              <a:tr h="288099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카테고리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제목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/>
                        <a:t>삭제하기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펀딩금액(%)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EFEFE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패션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r>
                        <a:t>안경/선글라스 흘러내림 방지 패드</a:t>
                      </a:r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000"/>
                        <a:t>359,600(13%)</a:t>
                      </a:r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u="sng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6513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36000" marR="36000" marT="36000" marB="36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0000" marR="90000" marT="90000" marB="90000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135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 marL="91425" marR="91425" marT="91425" marB="91425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2" name="Google Shape;357;g6d93730c97_0_26"/>
          <p:cNvSpPr/>
          <p:nvPr/>
        </p:nvSpPr>
        <p:spPr>
          <a:xfrm>
            <a:off x="710002" y="4838817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3" name="Google Shape;358;g6d93730c97_0_26"/>
          <p:cNvSpPr/>
          <p:nvPr/>
        </p:nvSpPr>
        <p:spPr>
          <a:xfrm>
            <a:off x="710002" y="5201118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4" name="Google Shape;359;g6d93730c97_0_26"/>
          <p:cNvSpPr/>
          <p:nvPr/>
        </p:nvSpPr>
        <p:spPr>
          <a:xfrm>
            <a:off x="710002" y="5560590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85" name="Google Shape;359;g6d93730c97_0_26"/>
          <p:cNvSpPr/>
          <p:nvPr/>
        </p:nvSpPr>
        <p:spPr>
          <a:xfrm>
            <a:off x="710002" y="5920061"/>
            <a:ext cx="138301" cy="167701"/>
          </a:xfrm>
          <a:prstGeom prst="rect">
            <a:avLst/>
          </a:prstGeom>
          <a:solidFill>
            <a:srgbClr val="E7E6E6"/>
          </a:solidFill>
          <a:ln>
            <a:solidFill>
              <a:srgbClr val="44546A"/>
            </a:solidFill>
          </a:ln>
        </p:spPr>
        <p:txBody>
          <a:bodyPr lIns="45719" rIns="45719" anchor="ctr"/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588" name="직사각형 2"/>
          <p:cNvGrpSpPr/>
          <p:nvPr/>
        </p:nvGrpSpPr>
        <p:grpSpPr>
          <a:xfrm>
            <a:off x="5640308" y="4781697"/>
            <a:ext cx="642797" cy="281941"/>
            <a:chOff x="0" y="0"/>
            <a:chExt cx="642795" cy="281940"/>
          </a:xfrm>
        </p:grpSpPr>
        <p:sp>
          <p:nvSpPr>
            <p:cNvPr id="586" name="직사각형"/>
            <p:cNvSpPr/>
            <p:nvPr/>
          </p:nvSpPr>
          <p:spPr>
            <a:xfrm>
              <a:off x="0" y="57120"/>
              <a:ext cx="642796" cy="1677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/>
              </a:pPr>
              <a:endParaRPr/>
            </a:p>
          </p:txBody>
        </p:sp>
        <p:sp>
          <p:nvSpPr>
            <p:cNvPr id="587" name="삭제"/>
            <p:cNvSpPr txBox="1"/>
            <p:nvPr/>
          </p:nvSpPr>
          <p:spPr>
            <a:xfrm>
              <a:off x="45719" y="0"/>
              <a:ext cx="551357" cy="281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/>
              </a:lvl1pPr>
            </a:lstStyle>
            <a:p>
              <a:r>
                <a:t>삭제</a:t>
              </a:r>
            </a:p>
          </p:txBody>
        </p:sp>
      </p:grpSp>
      <p:grpSp>
        <p:nvGrpSpPr>
          <p:cNvPr id="591" name="직사각형 33"/>
          <p:cNvGrpSpPr/>
          <p:nvPr/>
        </p:nvGrpSpPr>
        <p:grpSpPr>
          <a:xfrm>
            <a:off x="6250037" y="4583339"/>
            <a:ext cx="271605" cy="370841"/>
            <a:chOff x="0" y="0"/>
            <a:chExt cx="271603" cy="370840"/>
          </a:xfrm>
        </p:grpSpPr>
        <p:sp>
          <p:nvSpPr>
            <p:cNvPr id="589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전체동의 체크박스 클릭시 모든 </a:t>
                      </a:r>
                    </a:p>
                    <a:p>
                      <a:pPr algn="l">
                        <a:defRPr sz="1500"/>
                      </a:pPr>
                      <a:r>
                        <a:t>체크박스가 일괄적으로 체크됨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필수 체크박스에 체크하지 않으면</a:t>
                      </a:r>
                    </a:p>
                    <a:p>
                      <a:pPr algn="l">
                        <a:defRPr sz="1500"/>
                      </a:pPr>
                      <a:r>
                        <a:t>다음으로 버튼클릭시 필수항목 </a:t>
                      </a:r>
                    </a:p>
                    <a:p>
                      <a:pPr algn="l">
                        <a:defRPr sz="1500"/>
                      </a:pPr>
                      <a:r>
                        <a:t>동의되지 않았다고 팝업알림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뒤로가기 클릭시 로그인 화면으로 </a:t>
                      </a:r>
                    </a:p>
                    <a:p>
                      <a:pPr algn="l">
                        <a:defRPr sz="1500"/>
                      </a:pPr>
                      <a:r>
                        <a:t>이동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01" name="TextBox 7"/>
          <p:cNvSpPr txBox="1"/>
          <p:nvPr/>
        </p:nvSpPr>
        <p:spPr>
          <a:xfrm>
            <a:off x="3299581" y="1479063"/>
            <a:ext cx="169613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Fun딩 이용약관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920602" y="2062477"/>
            <a:ext cx="131184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500"/>
            </a:lvl1pPr>
          </a:lstStyle>
          <a:p>
            <a:r>
              <a:t>전체동의</a:t>
            </a:r>
          </a:p>
        </p:txBody>
      </p:sp>
      <p:sp>
        <p:nvSpPr>
          <p:cNvPr id="103" name="직사각형 10"/>
          <p:cNvSpPr/>
          <p:nvPr/>
        </p:nvSpPr>
        <p:spPr>
          <a:xfrm>
            <a:off x="3594225" y="2145671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TextBox 15"/>
          <p:cNvSpPr txBox="1"/>
          <p:nvPr/>
        </p:nvSpPr>
        <p:spPr>
          <a:xfrm>
            <a:off x="2589290" y="2779414"/>
            <a:ext cx="3610797" cy="3676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</a:t>
            </a:r>
          </a:p>
        </p:txBody>
      </p:sp>
      <p:sp>
        <p:nvSpPr>
          <p:cNvPr id="105" name="TextBox 48"/>
          <p:cNvSpPr txBox="1"/>
          <p:nvPr/>
        </p:nvSpPr>
        <p:spPr>
          <a:xfrm>
            <a:off x="3830068" y="3337850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6" name="직사각형 49"/>
          <p:cNvSpPr/>
          <p:nvPr/>
        </p:nvSpPr>
        <p:spPr>
          <a:xfrm>
            <a:off x="3594225" y="3403875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TextBox 50"/>
          <p:cNvSpPr txBox="1"/>
          <p:nvPr/>
        </p:nvSpPr>
        <p:spPr>
          <a:xfrm>
            <a:off x="2589290" y="3858652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이용약관2</a:t>
            </a:r>
          </a:p>
        </p:txBody>
      </p:sp>
      <p:sp>
        <p:nvSpPr>
          <p:cNvPr id="108" name="TextBox 51"/>
          <p:cNvSpPr txBox="1"/>
          <p:nvPr/>
        </p:nvSpPr>
        <p:spPr>
          <a:xfrm>
            <a:off x="3830068" y="4417088"/>
            <a:ext cx="1936537" cy="333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동의합니다(필수)</a:t>
            </a:r>
          </a:p>
        </p:txBody>
      </p:sp>
      <p:sp>
        <p:nvSpPr>
          <p:cNvPr id="109" name="직사각형 52"/>
          <p:cNvSpPr/>
          <p:nvPr/>
        </p:nvSpPr>
        <p:spPr>
          <a:xfrm>
            <a:off x="3594225" y="4483113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53"/>
          <p:cNvSpPr txBox="1"/>
          <p:nvPr/>
        </p:nvSpPr>
        <p:spPr>
          <a:xfrm>
            <a:off x="2589290" y="4940246"/>
            <a:ext cx="3610797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이용약관3</a:t>
            </a:r>
          </a:p>
        </p:txBody>
      </p:sp>
      <p:sp>
        <p:nvSpPr>
          <p:cNvPr id="111" name="TextBox 54"/>
          <p:cNvSpPr txBox="1"/>
          <p:nvPr/>
        </p:nvSpPr>
        <p:spPr>
          <a:xfrm>
            <a:off x="3830068" y="5498681"/>
            <a:ext cx="1936537" cy="333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/>
            </a:pPr>
            <a:r>
              <a:t>동의합니다(선택)</a:t>
            </a:r>
          </a:p>
        </p:txBody>
      </p:sp>
      <p:sp>
        <p:nvSpPr>
          <p:cNvPr id="112" name="직사각형 55"/>
          <p:cNvSpPr/>
          <p:nvPr/>
        </p:nvSpPr>
        <p:spPr>
          <a:xfrm>
            <a:off x="3594225" y="5564708"/>
            <a:ext cx="190124" cy="19012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5" name="직사각형 27"/>
          <p:cNvGrpSpPr/>
          <p:nvPr/>
        </p:nvGrpSpPr>
        <p:grpSpPr>
          <a:xfrm>
            <a:off x="3248236" y="6021840"/>
            <a:ext cx="997840" cy="397068"/>
            <a:chOff x="0" y="0"/>
            <a:chExt cx="997838" cy="397066"/>
          </a:xfrm>
        </p:grpSpPr>
        <p:sp>
          <p:nvSpPr>
            <p:cNvPr id="113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4" name="뒤로가기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뒤로가기</a:t>
              </a:r>
            </a:p>
          </p:txBody>
        </p:sp>
      </p:grpSp>
      <p:grpSp>
        <p:nvGrpSpPr>
          <p:cNvPr id="118" name="직사각형 56"/>
          <p:cNvGrpSpPr/>
          <p:nvPr/>
        </p:nvGrpSpPr>
        <p:grpSpPr>
          <a:xfrm>
            <a:off x="4461400" y="6021840"/>
            <a:ext cx="997839" cy="397068"/>
            <a:chOff x="0" y="0"/>
            <a:chExt cx="997838" cy="397066"/>
          </a:xfrm>
        </p:grpSpPr>
        <p:sp>
          <p:nvSpPr>
            <p:cNvPr id="116" name="직사각형"/>
            <p:cNvSpPr/>
            <p:nvPr/>
          </p:nvSpPr>
          <p:spPr>
            <a:xfrm>
              <a:off x="-1" y="0"/>
              <a:ext cx="997840" cy="39706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/>
              </a:pPr>
              <a:endParaRPr/>
            </a:p>
          </p:txBody>
        </p:sp>
        <p:sp>
          <p:nvSpPr>
            <p:cNvPr id="117" name="다음으로"/>
            <p:cNvSpPr txBox="1"/>
            <p:nvPr/>
          </p:nvSpPr>
          <p:spPr>
            <a:xfrm>
              <a:off x="45719" y="32163"/>
              <a:ext cx="90640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/>
              </a:lvl1pPr>
            </a:lstStyle>
            <a:p>
              <a:r>
                <a:t>다음으로</a:t>
              </a:r>
            </a:p>
          </p:txBody>
        </p:sp>
      </p:grpSp>
      <p:graphicFrame>
        <p:nvGraphicFramePr>
          <p:cNvPr id="119" name="표 57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User_w_ys_access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2" name="직사각형 58"/>
          <p:cNvGrpSpPr/>
          <p:nvPr/>
        </p:nvGrpSpPr>
        <p:grpSpPr>
          <a:xfrm>
            <a:off x="3285430" y="1927628"/>
            <a:ext cx="271605" cy="370841"/>
            <a:chOff x="0" y="0"/>
            <a:chExt cx="271603" cy="370840"/>
          </a:xfrm>
        </p:grpSpPr>
        <p:sp>
          <p:nvSpPr>
            <p:cNvPr id="12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25" name="직사각형 59"/>
          <p:cNvGrpSpPr/>
          <p:nvPr/>
        </p:nvGrpSpPr>
        <p:grpSpPr>
          <a:xfrm>
            <a:off x="5441131" y="3330219"/>
            <a:ext cx="271605" cy="370841"/>
            <a:chOff x="0" y="0"/>
            <a:chExt cx="271603" cy="370840"/>
          </a:xfrm>
        </p:grpSpPr>
        <p:sp>
          <p:nvSpPr>
            <p:cNvPr id="1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8" name="직사각형 60"/>
          <p:cNvGrpSpPr/>
          <p:nvPr/>
        </p:nvGrpSpPr>
        <p:grpSpPr>
          <a:xfrm>
            <a:off x="3032911" y="5836419"/>
            <a:ext cx="271604" cy="370841"/>
            <a:chOff x="0" y="0"/>
            <a:chExt cx="271603" cy="370840"/>
          </a:xfrm>
        </p:grpSpPr>
        <p:sp>
          <p:nvSpPr>
            <p:cNvPr id="126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3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2994714777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adminmoney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olidFill>
                            <a:srgbClr val="0070C0"/>
                          </a:solidFill>
                        </a:rPr>
                        <a:t>예치금 관리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>
            <p:extLst>
              <p:ext uri="{D42A27DB-BD31-4B8C-83A1-F6EECF244321}">
                <p14:modId xmlns:p14="http://schemas.microsoft.com/office/powerpoint/2010/main" val="1341562619"/>
              </p:ext>
            </p:extLst>
          </p:nvPr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9637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예치금 관리</a:t>
            </a:r>
          </a:p>
        </p:txBody>
      </p:sp>
      <p:sp>
        <p:nvSpPr>
          <p:cNvPr id="600" name="내 계좌정보"/>
          <p:cNvSpPr txBox="1"/>
          <p:nvPr/>
        </p:nvSpPr>
        <p:spPr>
          <a:xfrm>
            <a:off x="324241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/>
              <a:t>내 </a:t>
            </a:r>
            <a:r>
              <a:rPr dirty="0" err="1"/>
              <a:t>계좌정보</a:t>
            </a:r>
            <a:endParaRPr dirty="0"/>
          </a:p>
        </p:txBody>
      </p:sp>
      <p:sp>
        <p:nvSpPr>
          <p:cNvPr id="601" name="계좌 등록일"/>
          <p:cNvSpPr txBox="1"/>
          <p:nvPr/>
        </p:nvSpPr>
        <p:spPr>
          <a:xfrm>
            <a:off x="1772803" y="2122140"/>
            <a:ext cx="1342674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en-US" dirty="0" smtClean="0"/>
              <a:t>2019-06-12</a:t>
            </a:r>
            <a:endParaRPr dirty="0"/>
          </a:p>
        </p:txBody>
      </p:sp>
      <p:sp>
        <p:nvSpPr>
          <p:cNvPr id="603" name="출금내역"/>
          <p:cNvSpPr txBox="1"/>
          <p:nvPr/>
        </p:nvSpPr>
        <p:spPr>
          <a:xfrm>
            <a:off x="403840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출금내역</a:t>
            </a:r>
          </a:p>
          <a:p>
            <a:pPr algn="ctr"/>
            <a:endParaRPr/>
          </a:p>
        </p:txBody>
      </p:sp>
      <p:sp>
        <p:nvSpPr>
          <p:cNvPr id="604" name="예치금 잔액"/>
          <p:cNvSpPr txBox="1"/>
          <p:nvPr/>
        </p:nvSpPr>
        <p:spPr>
          <a:xfrm>
            <a:off x="4578098" y="212214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605" name="예치금 충전"/>
          <p:cNvSpPr txBox="1"/>
          <p:nvPr/>
        </p:nvSpPr>
        <p:spPr>
          <a:xfrm>
            <a:off x="5393314" y="264196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dirty="0" err="1"/>
              <a:t>충전</a:t>
            </a:r>
            <a:endParaRPr dirty="0"/>
          </a:p>
        </p:txBody>
      </p:sp>
      <p:sp>
        <p:nvSpPr>
          <p:cNvPr id="606" name="잔액"/>
          <p:cNvSpPr txBox="1"/>
          <p:nvPr/>
        </p:nvSpPr>
        <p:spPr>
          <a:xfrm>
            <a:off x="6102430" y="212214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607" name="나의 투자액"/>
          <p:cNvSpPr txBox="1"/>
          <p:nvPr/>
        </p:nvSpPr>
        <p:spPr>
          <a:xfrm>
            <a:off x="4578098" y="3183400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나의 투자액</a:t>
            </a:r>
          </a:p>
        </p:txBody>
      </p:sp>
      <p:sp>
        <p:nvSpPr>
          <p:cNvPr id="608" name="투자금액"/>
          <p:cNvSpPr txBox="1"/>
          <p:nvPr/>
        </p:nvSpPr>
        <p:spPr>
          <a:xfrm>
            <a:off x="6102430" y="3183400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altLang="ko-KR" dirty="0"/>
              <a:t>3,596,500</a:t>
            </a:r>
            <a:r>
              <a:rPr lang="ko-KR" altLang="en-US" dirty="0"/>
              <a:t>원</a:t>
            </a:r>
          </a:p>
        </p:txBody>
      </p:sp>
      <p:sp>
        <p:nvSpPr>
          <p:cNvPr id="609" name="투자내역"/>
          <p:cNvSpPr txBox="1"/>
          <p:nvPr/>
        </p:nvSpPr>
        <p:spPr>
          <a:xfrm>
            <a:off x="4767313" y="4067426"/>
            <a:ext cx="2657374" cy="14884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t>투자내역</a:t>
            </a:r>
          </a:p>
          <a:p>
            <a:pPr algn="ctr"/>
            <a:endParaRPr/>
          </a:p>
        </p:txBody>
      </p:sp>
      <p:sp>
        <p:nvSpPr>
          <p:cNvPr id="61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2" name="직사각형 1"/>
          <p:cNvSpPr/>
          <p:nvPr/>
        </p:nvSpPr>
        <p:spPr>
          <a:xfrm>
            <a:off x="1772803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110-334-15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7027" y="2652770"/>
            <a:ext cx="1342674" cy="3693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/>
              <a:t>신한은행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grpSp>
        <p:nvGrpSpPr>
          <p:cNvPr id="22" name="직사각형 23"/>
          <p:cNvGrpSpPr/>
          <p:nvPr/>
        </p:nvGrpSpPr>
        <p:grpSpPr>
          <a:xfrm>
            <a:off x="5178585" y="2491472"/>
            <a:ext cx="271605" cy="370841"/>
            <a:chOff x="0" y="0"/>
            <a:chExt cx="271603" cy="370840"/>
          </a:xfrm>
        </p:grpSpPr>
        <p:sp>
          <p:nvSpPr>
            <p:cNvPr id="23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" name="표 5"/>
          <p:cNvGraphicFramePr/>
          <p:nvPr>
            <p:extLst>
              <p:ext uri="{D42A27DB-BD31-4B8C-83A1-F6EECF244321}">
                <p14:modId xmlns:p14="http://schemas.microsoft.com/office/powerpoint/2010/main" val="3101064180"/>
              </p:ext>
            </p:extLst>
          </p:nvPr>
        </p:nvGraphicFramePr>
        <p:xfrm>
          <a:off x="131601" y="115758"/>
          <a:ext cx="3313726" cy="9296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/>
                        <a:t>화면코드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</a:t>
                      </a:r>
                      <a:r>
                        <a:rPr lang="en-US" sz="100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charge</a:t>
                      </a:r>
                      <a:endParaRPr sz="1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BA0010"/>
                          </a:solidFill>
                        </a:rPr>
                        <a:t>웹&amp;앱 공통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dirty="0" err="1">
                          <a:solidFill>
                            <a:srgbClr val="0070C0"/>
                          </a:solidFill>
                        </a:rPr>
                        <a:t>예치금</a:t>
                      </a:r>
                      <a:r>
                        <a:rPr sz="13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300" dirty="0" smtClean="0">
                          <a:solidFill>
                            <a:srgbClr val="0070C0"/>
                          </a:solidFill>
                        </a:rPr>
                        <a:t>충전</a:t>
                      </a:r>
                      <a:endParaRPr sz="13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4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버튼 </a:t>
                      </a:r>
                      <a:r>
                        <a:rPr lang="ko-KR" altLang="en-US" dirty="0" err="1" smtClean="0"/>
                        <a:t>클릭시</a:t>
                      </a:r>
                      <a:r>
                        <a:rPr lang="ko-KR" altLang="en-US" dirty="0" smtClean="0"/>
                        <a:t> 예치금 충전 화면으로 전환</a:t>
                      </a: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7" name="직사각형 39"/>
          <p:cNvSpPr/>
          <p:nvPr/>
        </p:nvSpPr>
        <p:spPr>
          <a:xfrm>
            <a:off x="287195" y="1281518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598" name="TextBox 46"/>
          <p:cNvSpPr txBox="1"/>
          <p:nvPr/>
        </p:nvSpPr>
        <p:spPr>
          <a:xfrm>
            <a:off x="3156297" y="1283753"/>
            <a:ext cx="2293893" cy="369332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dirty="0" err="1"/>
              <a:t>예치금</a:t>
            </a:r>
            <a:r>
              <a:rPr dirty="0"/>
              <a:t> </a:t>
            </a:r>
            <a:r>
              <a:rPr lang="ko-KR" altLang="en-US" dirty="0" smtClean="0"/>
              <a:t>충전</a:t>
            </a:r>
            <a:endParaRPr dirty="0"/>
          </a:p>
        </p:txBody>
      </p:sp>
      <p:sp>
        <p:nvSpPr>
          <p:cNvPr id="25" name="예치금 잔액"/>
          <p:cNvSpPr txBox="1"/>
          <p:nvPr/>
        </p:nvSpPr>
        <p:spPr>
          <a:xfrm>
            <a:off x="2649709" y="2288231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예치금 잔액</a:t>
            </a:r>
          </a:p>
        </p:txBody>
      </p:sp>
      <p:sp>
        <p:nvSpPr>
          <p:cNvPr id="27" name="잔액"/>
          <p:cNvSpPr txBox="1"/>
          <p:nvPr/>
        </p:nvSpPr>
        <p:spPr>
          <a:xfrm>
            <a:off x="4174041" y="2288231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800,000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28" name="나의 투자액"/>
          <p:cNvSpPr txBox="1"/>
          <p:nvPr/>
        </p:nvSpPr>
        <p:spPr>
          <a:xfrm>
            <a:off x="2649708" y="2880598"/>
            <a:ext cx="1328247" cy="36933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투자액</a:t>
            </a:r>
            <a:endParaRPr dirty="0"/>
          </a:p>
        </p:txBody>
      </p:sp>
      <p:sp>
        <p:nvSpPr>
          <p:cNvPr id="29" name="투자금액"/>
          <p:cNvSpPr txBox="1"/>
          <p:nvPr/>
        </p:nvSpPr>
        <p:spPr>
          <a:xfrm>
            <a:off x="4167611" y="2879089"/>
            <a:ext cx="1811314" cy="370841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rPr lang="en-US" dirty="0" smtClean="0"/>
              <a:t>3,596,500</a:t>
            </a:r>
            <a:r>
              <a:rPr lang="ko-KR" altLang="en-US" dirty="0" smtClean="0"/>
              <a:t>원</a:t>
            </a:r>
            <a:endParaRPr dirty="0"/>
          </a:p>
        </p:txBody>
      </p:sp>
      <p:sp>
        <p:nvSpPr>
          <p:cNvPr id="30" name="텍스트"/>
          <p:cNvSpPr txBox="1"/>
          <p:nvPr/>
        </p:nvSpPr>
        <p:spPr>
          <a:xfrm>
            <a:off x="5747321" y="3249930"/>
            <a:ext cx="697358" cy="3581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35" name="예치금 충전"/>
          <p:cNvSpPr txBox="1"/>
          <p:nvPr/>
        </p:nvSpPr>
        <p:spPr>
          <a:xfrm>
            <a:off x="5450190" y="5219851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가상 계좌</a:t>
            </a:r>
            <a:endParaRPr dirty="0"/>
          </a:p>
        </p:txBody>
      </p:sp>
      <p:sp>
        <p:nvSpPr>
          <p:cNvPr id="36" name="예치금 충전"/>
          <p:cNvSpPr txBox="1"/>
          <p:nvPr/>
        </p:nvSpPr>
        <p:spPr>
          <a:xfrm>
            <a:off x="3792105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핸드폰 충전</a:t>
            </a:r>
            <a:endParaRPr dirty="0"/>
          </a:p>
        </p:txBody>
      </p:sp>
      <p:sp>
        <p:nvSpPr>
          <p:cNvPr id="37" name="예치금 충전"/>
          <p:cNvSpPr txBox="1"/>
          <p:nvPr/>
        </p:nvSpPr>
        <p:spPr>
          <a:xfrm>
            <a:off x="2107401" y="5226617"/>
            <a:ext cx="1405372" cy="369332"/>
          </a:xfrm>
          <a:prstGeom prst="rect">
            <a:avLst/>
          </a:prstGeom>
          <a:solidFill>
            <a:srgbClr val="FFAF52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/>
          </a:lstStyle>
          <a:p>
            <a:r>
              <a:rPr lang="ko-KR" altLang="en-US" dirty="0" smtClean="0"/>
              <a:t>카드 충전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3620771"/>
            <a:ext cx="4314825" cy="13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45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43"/>
            <a:ext cx="12192000" cy="65677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94" y="919728"/>
            <a:ext cx="2009775" cy="1704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948" y="4730860"/>
            <a:ext cx="2506240" cy="17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914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User_w_ys_joinus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회원가입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4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135" name="타원 34"/>
          <p:cNvSpPr/>
          <p:nvPr/>
        </p:nvSpPr>
        <p:spPr>
          <a:xfrm>
            <a:off x="716569" y="2156619"/>
            <a:ext cx="1352551" cy="138112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89"/>
          <p:cNvSpPr txBox="1"/>
          <p:nvPr/>
        </p:nvSpPr>
        <p:spPr>
          <a:xfrm>
            <a:off x="699755" y="3685613"/>
            <a:ext cx="1369365" cy="26225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/>
            </a:lvl1pPr>
          </a:lstStyle>
          <a:p>
            <a:r>
              <a:t>프로필 사진 등록</a:t>
            </a:r>
          </a:p>
        </p:txBody>
      </p:sp>
      <p:grpSp>
        <p:nvGrpSpPr>
          <p:cNvPr id="139" name="직사각형 1"/>
          <p:cNvGrpSpPr/>
          <p:nvPr/>
        </p:nvGrpSpPr>
        <p:grpSpPr>
          <a:xfrm>
            <a:off x="2433304" y="2526757"/>
            <a:ext cx="1394539" cy="247651"/>
            <a:chOff x="0" y="0"/>
            <a:chExt cx="1394538" cy="247650"/>
          </a:xfrm>
        </p:grpSpPr>
        <p:sp>
          <p:nvSpPr>
            <p:cNvPr id="13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8" name="이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이메일</a:t>
              </a:r>
            </a:p>
          </p:txBody>
        </p:sp>
      </p:grpSp>
      <p:grpSp>
        <p:nvGrpSpPr>
          <p:cNvPr id="142" name="직사각형 11"/>
          <p:cNvGrpSpPr/>
          <p:nvPr/>
        </p:nvGrpSpPr>
        <p:grpSpPr>
          <a:xfrm>
            <a:off x="2433304" y="2845911"/>
            <a:ext cx="1394539" cy="247651"/>
            <a:chOff x="0" y="0"/>
            <a:chExt cx="1394538" cy="247650"/>
          </a:xfrm>
        </p:grpSpPr>
        <p:sp>
          <p:nvSpPr>
            <p:cNvPr id="14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비밀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grpSp>
        <p:nvGrpSpPr>
          <p:cNvPr id="145" name="직사각형 12"/>
          <p:cNvGrpSpPr/>
          <p:nvPr/>
        </p:nvGrpSpPr>
        <p:grpSpPr>
          <a:xfrm>
            <a:off x="2433304" y="3164058"/>
            <a:ext cx="1394539" cy="252734"/>
            <a:chOff x="0" y="0"/>
            <a:chExt cx="1394538" cy="252732"/>
          </a:xfrm>
        </p:grpSpPr>
        <p:sp>
          <p:nvSpPr>
            <p:cNvPr id="143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4" name="비밀번호 확인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 확인</a:t>
              </a:r>
            </a:p>
          </p:txBody>
        </p:sp>
      </p:grpSp>
      <p:grpSp>
        <p:nvGrpSpPr>
          <p:cNvPr id="148" name="직사각형 16"/>
          <p:cNvGrpSpPr/>
          <p:nvPr/>
        </p:nvGrpSpPr>
        <p:grpSpPr>
          <a:xfrm>
            <a:off x="2433304" y="3488782"/>
            <a:ext cx="1394539" cy="247651"/>
            <a:chOff x="0" y="0"/>
            <a:chExt cx="1394538" cy="247650"/>
          </a:xfrm>
        </p:grpSpPr>
        <p:sp>
          <p:nvSpPr>
            <p:cNvPr id="14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7" name="이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151" name="직사각형 17"/>
          <p:cNvGrpSpPr/>
          <p:nvPr/>
        </p:nvGrpSpPr>
        <p:grpSpPr>
          <a:xfrm>
            <a:off x="2433304" y="5186862"/>
            <a:ext cx="1394539" cy="247651"/>
            <a:chOff x="0" y="0"/>
            <a:chExt cx="1394538" cy="247650"/>
          </a:xfrm>
        </p:grpSpPr>
        <p:sp>
          <p:nvSpPr>
            <p:cNvPr id="149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0" name="핸드폰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grpSp>
        <p:nvGrpSpPr>
          <p:cNvPr id="154" name="직사각형 18"/>
          <p:cNvGrpSpPr/>
          <p:nvPr/>
        </p:nvGrpSpPr>
        <p:grpSpPr>
          <a:xfrm>
            <a:off x="2433304" y="3808233"/>
            <a:ext cx="1394539" cy="247651"/>
            <a:chOff x="0" y="0"/>
            <a:chExt cx="1394538" cy="247650"/>
          </a:xfrm>
        </p:grpSpPr>
        <p:sp>
          <p:nvSpPr>
            <p:cNvPr id="152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53" name="생년월일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생년월일</a:t>
              </a:r>
            </a:p>
          </p:txBody>
        </p:sp>
      </p:grpSp>
      <p:sp>
        <p:nvSpPr>
          <p:cNvPr id="155" name="직사각형 2"/>
          <p:cNvSpPr/>
          <p:nvPr/>
        </p:nvSpPr>
        <p:spPr>
          <a:xfrm>
            <a:off x="4062079" y="252624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직사각형 19"/>
          <p:cNvSpPr/>
          <p:nvPr/>
        </p:nvSpPr>
        <p:spPr>
          <a:xfrm>
            <a:off x="4062079" y="2849920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직사각형 20"/>
          <p:cNvSpPr/>
          <p:nvPr/>
        </p:nvSpPr>
        <p:spPr>
          <a:xfrm>
            <a:off x="4062079" y="316659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직사각형 21"/>
          <p:cNvSpPr/>
          <p:nvPr/>
        </p:nvSpPr>
        <p:spPr>
          <a:xfrm>
            <a:off x="4062079" y="3492789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2"/>
          <p:cNvSpPr/>
          <p:nvPr/>
        </p:nvSpPr>
        <p:spPr>
          <a:xfrm>
            <a:off x="4062079" y="518054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2" name="직사각형 23"/>
          <p:cNvGrpSpPr/>
          <p:nvPr/>
        </p:nvGrpSpPr>
        <p:grpSpPr>
          <a:xfrm>
            <a:off x="6447990" y="2515878"/>
            <a:ext cx="1052615" cy="247651"/>
            <a:chOff x="0" y="0"/>
            <a:chExt cx="1052614" cy="247650"/>
          </a:xfrm>
        </p:grpSpPr>
        <p:sp>
          <p:nvSpPr>
            <p:cNvPr id="160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1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165" name="직사각형 24"/>
          <p:cNvGrpSpPr/>
          <p:nvPr/>
        </p:nvGrpSpPr>
        <p:grpSpPr>
          <a:xfrm>
            <a:off x="6447990" y="5186862"/>
            <a:ext cx="1052615" cy="247651"/>
            <a:chOff x="0" y="0"/>
            <a:chExt cx="1052614" cy="247650"/>
          </a:xfrm>
        </p:grpSpPr>
        <p:sp>
          <p:nvSpPr>
            <p:cNvPr id="16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4" name="인증번호받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인증번호받기</a:t>
              </a:r>
            </a:p>
          </p:txBody>
        </p:sp>
      </p:grpSp>
      <p:sp>
        <p:nvSpPr>
          <p:cNvPr id="166" name="직사각형 25"/>
          <p:cNvSpPr/>
          <p:nvPr/>
        </p:nvSpPr>
        <p:spPr>
          <a:xfrm>
            <a:off x="4062079" y="3805823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69" name="직사각형 26"/>
          <p:cNvGrpSpPr/>
          <p:nvPr/>
        </p:nvGrpSpPr>
        <p:grpSpPr>
          <a:xfrm>
            <a:off x="2433304" y="4127684"/>
            <a:ext cx="1394539" cy="247651"/>
            <a:chOff x="0" y="0"/>
            <a:chExt cx="1394538" cy="247650"/>
          </a:xfrm>
        </p:grpSpPr>
        <p:sp>
          <p:nvSpPr>
            <p:cNvPr id="16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68" name="성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성별</a:t>
              </a:r>
            </a:p>
          </p:txBody>
        </p:sp>
      </p:grpSp>
      <p:grpSp>
        <p:nvGrpSpPr>
          <p:cNvPr id="172" name="직사각형 29"/>
          <p:cNvGrpSpPr/>
          <p:nvPr/>
        </p:nvGrpSpPr>
        <p:grpSpPr>
          <a:xfrm>
            <a:off x="4266724" y="4114184"/>
            <a:ext cx="676818" cy="243841"/>
            <a:chOff x="0" y="0"/>
            <a:chExt cx="676817" cy="243840"/>
          </a:xfrm>
        </p:grpSpPr>
        <p:sp>
          <p:nvSpPr>
            <p:cNvPr id="170" name="직사각형"/>
            <p:cNvSpPr/>
            <p:nvPr/>
          </p:nvSpPr>
          <p:spPr>
            <a:xfrm>
              <a:off x="0" y="4673"/>
              <a:ext cx="676818" cy="23449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1" name="남성"/>
            <p:cNvSpPr txBox="1"/>
            <p:nvPr/>
          </p:nvSpPr>
          <p:spPr>
            <a:xfrm>
              <a:off x="45719" y="0"/>
              <a:ext cx="585379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남성</a:t>
              </a:r>
            </a:p>
          </p:txBody>
        </p:sp>
      </p:grpSp>
      <p:grpSp>
        <p:nvGrpSpPr>
          <p:cNvPr id="175" name="직사각형 31"/>
          <p:cNvGrpSpPr/>
          <p:nvPr/>
        </p:nvGrpSpPr>
        <p:grpSpPr>
          <a:xfrm>
            <a:off x="5459279" y="4112279"/>
            <a:ext cx="676818" cy="247651"/>
            <a:chOff x="0" y="0"/>
            <a:chExt cx="676817" cy="247650"/>
          </a:xfrm>
        </p:grpSpPr>
        <p:sp>
          <p:nvSpPr>
            <p:cNvPr id="173" name="직사각형"/>
            <p:cNvSpPr/>
            <p:nvPr/>
          </p:nvSpPr>
          <p:spPr>
            <a:xfrm>
              <a:off x="-1" y="0"/>
              <a:ext cx="67681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4" name="여성"/>
            <p:cNvSpPr txBox="1"/>
            <p:nvPr/>
          </p:nvSpPr>
          <p:spPr>
            <a:xfrm>
              <a:off x="45719" y="1904"/>
              <a:ext cx="58537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여성</a:t>
              </a:r>
            </a:p>
          </p:txBody>
        </p:sp>
      </p:grpSp>
      <p:grpSp>
        <p:nvGrpSpPr>
          <p:cNvPr id="178" name="직사각형 33"/>
          <p:cNvGrpSpPr/>
          <p:nvPr/>
        </p:nvGrpSpPr>
        <p:grpSpPr>
          <a:xfrm>
            <a:off x="2433304" y="1855334"/>
            <a:ext cx="1394539" cy="247651"/>
            <a:chOff x="0" y="0"/>
            <a:chExt cx="1394538" cy="247650"/>
          </a:xfrm>
        </p:grpSpPr>
        <p:sp>
          <p:nvSpPr>
            <p:cNvPr id="176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77" name="회원구분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회원구분</a:t>
              </a:r>
            </a:p>
          </p:txBody>
        </p:sp>
      </p:grpSp>
      <p:sp>
        <p:nvSpPr>
          <p:cNvPr id="179" name="타원 3"/>
          <p:cNvSpPr/>
          <p:nvPr/>
        </p:nvSpPr>
        <p:spPr>
          <a:xfrm>
            <a:off x="4062079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2" name="직사각형 35"/>
          <p:cNvGrpSpPr/>
          <p:nvPr/>
        </p:nvGrpSpPr>
        <p:grpSpPr>
          <a:xfrm>
            <a:off x="4257671" y="1855334"/>
            <a:ext cx="866589" cy="247651"/>
            <a:chOff x="0" y="0"/>
            <a:chExt cx="866587" cy="247650"/>
          </a:xfrm>
        </p:grpSpPr>
        <p:sp>
          <p:nvSpPr>
            <p:cNvPr id="180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1" name="메이커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메이커회원</a:t>
              </a:r>
            </a:p>
          </p:txBody>
        </p:sp>
      </p:grpSp>
      <p:sp>
        <p:nvSpPr>
          <p:cNvPr id="183" name="타원 36"/>
          <p:cNvSpPr/>
          <p:nvPr/>
        </p:nvSpPr>
        <p:spPr>
          <a:xfrm>
            <a:off x="5171600" y="1913527"/>
            <a:ext cx="111753" cy="1343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직사각형 37"/>
          <p:cNvGrpSpPr/>
          <p:nvPr/>
        </p:nvGrpSpPr>
        <p:grpSpPr>
          <a:xfrm>
            <a:off x="5367192" y="1855334"/>
            <a:ext cx="866589" cy="247651"/>
            <a:chOff x="0" y="0"/>
            <a:chExt cx="866587" cy="247650"/>
          </a:xfrm>
        </p:grpSpPr>
        <p:sp>
          <p:nvSpPr>
            <p:cNvPr id="184" name="직사각형"/>
            <p:cNvSpPr/>
            <p:nvPr/>
          </p:nvSpPr>
          <p:spPr>
            <a:xfrm>
              <a:off x="0" y="0"/>
              <a:ext cx="866588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85" name="서포터회원"/>
            <p:cNvSpPr txBox="1"/>
            <p:nvPr/>
          </p:nvSpPr>
          <p:spPr>
            <a:xfrm>
              <a:off x="45720" y="1904"/>
              <a:ext cx="775148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서포터회원</a:t>
              </a:r>
            </a:p>
          </p:txBody>
        </p:sp>
      </p:grpSp>
      <p:sp>
        <p:nvSpPr>
          <p:cNvPr id="187" name="타원 38"/>
          <p:cNvSpPr/>
          <p:nvPr/>
        </p:nvSpPr>
        <p:spPr>
          <a:xfrm>
            <a:off x="4062079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타원 40"/>
          <p:cNvSpPr/>
          <p:nvPr/>
        </p:nvSpPr>
        <p:spPr>
          <a:xfrm>
            <a:off x="5237517" y="4174857"/>
            <a:ext cx="111753" cy="13430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1" name="직사각형 41"/>
          <p:cNvGrpSpPr/>
          <p:nvPr/>
        </p:nvGrpSpPr>
        <p:grpSpPr>
          <a:xfrm>
            <a:off x="2433304" y="5500876"/>
            <a:ext cx="1394539" cy="252734"/>
            <a:chOff x="0" y="0"/>
            <a:chExt cx="1394538" cy="252732"/>
          </a:xfrm>
        </p:grpSpPr>
        <p:sp>
          <p:nvSpPr>
            <p:cNvPr id="189" name="직사각형"/>
            <p:cNvSpPr/>
            <p:nvPr/>
          </p:nvSpPr>
          <p:spPr>
            <a:xfrm>
              <a:off x="0" y="2541"/>
              <a:ext cx="1394539" cy="24765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0" name="인증번호 입력"/>
            <p:cNvSpPr txBox="1"/>
            <p:nvPr/>
          </p:nvSpPr>
          <p:spPr>
            <a:xfrm>
              <a:off x="45719" y="0"/>
              <a:ext cx="1303100" cy="252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 입력</a:t>
              </a:r>
            </a:p>
          </p:txBody>
        </p:sp>
      </p:grpSp>
      <p:sp>
        <p:nvSpPr>
          <p:cNvPr id="192" name="직사각형 42"/>
          <p:cNvSpPr/>
          <p:nvPr/>
        </p:nvSpPr>
        <p:spPr>
          <a:xfrm>
            <a:off x="4062079" y="5487942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5" name="직사각형 43"/>
          <p:cNvGrpSpPr/>
          <p:nvPr/>
        </p:nvGrpSpPr>
        <p:grpSpPr>
          <a:xfrm>
            <a:off x="6447990" y="5493908"/>
            <a:ext cx="1052615" cy="247651"/>
            <a:chOff x="0" y="0"/>
            <a:chExt cx="1052614" cy="247650"/>
          </a:xfrm>
        </p:grpSpPr>
        <p:sp>
          <p:nvSpPr>
            <p:cNvPr id="193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4" name="인증번호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인증번호확인</a:t>
              </a:r>
            </a:p>
          </p:txBody>
        </p:sp>
      </p:grpSp>
      <p:grpSp>
        <p:nvGrpSpPr>
          <p:cNvPr id="198" name="직사각형 44"/>
          <p:cNvGrpSpPr/>
          <p:nvPr/>
        </p:nvGrpSpPr>
        <p:grpSpPr>
          <a:xfrm>
            <a:off x="4062079" y="6108265"/>
            <a:ext cx="1394539" cy="482789"/>
            <a:chOff x="0" y="0"/>
            <a:chExt cx="1394538" cy="482788"/>
          </a:xfrm>
        </p:grpSpPr>
        <p:sp>
          <p:nvSpPr>
            <p:cNvPr id="196" name="직사각형"/>
            <p:cNvSpPr/>
            <p:nvPr/>
          </p:nvSpPr>
          <p:spPr>
            <a:xfrm>
              <a:off x="-1" y="-1"/>
              <a:ext cx="1394540" cy="48279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97" name="회원가입 완료"/>
            <p:cNvSpPr txBox="1"/>
            <p:nvPr/>
          </p:nvSpPr>
          <p:spPr>
            <a:xfrm>
              <a:off x="45719" y="115027"/>
              <a:ext cx="1303100" cy="25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 완료</a:t>
              </a:r>
            </a:p>
          </p:txBody>
        </p:sp>
      </p:grpSp>
      <p:sp>
        <p:nvSpPr>
          <p:cNvPr id="199" name="TextBox 4"/>
          <p:cNvSpPr txBox="1"/>
          <p:nvPr/>
        </p:nvSpPr>
        <p:spPr>
          <a:xfrm>
            <a:off x="3259247" y="1285600"/>
            <a:ext cx="2308636" cy="456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300"/>
            </a:lvl1pPr>
          </a:lstStyle>
          <a:p>
            <a:r>
              <a:t>회원가입</a:t>
            </a:r>
          </a:p>
        </p:txBody>
      </p:sp>
      <p:grpSp>
        <p:nvGrpSpPr>
          <p:cNvPr id="202" name="직사각형 45"/>
          <p:cNvGrpSpPr/>
          <p:nvPr/>
        </p:nvGrpSpPr>
        <p:grpSpPr>
          <a:xfrm>
            <a:off x="2433304" y="4832653"/>
            <a:ext cx="1394539" cy="247651"/>
            <a:chOff x="0" y="0"/>
            <a:chExt cx="1394538" cy="247650"/>
          </a:xfrm>
        </p:grpSpPr>
        <p:sp>
          <p:nvSpPr>
            <p:cNvPr id="200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1" name="주소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</a:t>
              </a:r>
            </a:p>
          </p:txBody>
        </p:sp>
      </p:grpSp>
      <p:sp>
        <p:nvSpPr>
          <p:cNvPr id="203" name="직사각형 46"/>
          <p:cNvSpPr/>
          <p:nvPr/>
        </p:nvSpPr>
        <p:spPr>
          <a:xfrm>
            <a:off x="4062079" y="4826336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6" name="직사각형 47"/>
          <p:cNvGrpSpPr/>
          <p:nvPr/>
        </p:nvGrpSpPr>
        <p:grpSpPr>
          <a:xfrm>
            <a:off x="6447990" y="4832653"/>
            <a:ext cx="1052615" cy="247651"/>
            <a:chOff x="0" y="0"/>
            <a:chExt cx="1052614" cy="247650"/>
          </a:xfrm>
        </p:grpSpPr>
        <p:sp>
          <p:nvSpPr>
            <p:cNvPr id="204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5" name="주소찾기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주소찾기</a:t>
              </a:r>
            </a:p>
          </p:txBody>
        </p:sp>
      </p:grpSp>
      <p:grpSp>
        <p:nvGrpSpPr>
          <p:cNvPr id="209" name="직사각형 48"/>
          <p:cNvGrpSpPr/>
          <p:nvPr/>
        </p:nvGrpSpPr>
        <p:grpSpPr>
          <a:xfrm>
            <a:off x="2433304" y="2209686"/>
            <a:ext cx="1394539" cy="247651"/>
            <a:chOff x="0" y="0"/>
            <a:chExt cx="1394538" cy="247650"/>
          </a:xfrm>
        </p:grpSpPr>
        <p:sp>
          <p:nvSpPr>
            <p:cNvPr id="207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08" name="아이디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sp>
        <p:nvSpPr>
          <p:cNvPr id="210" name="직사각형 49"/>
          <p:cNvSpPr/>
          <p:nvPr/>
        </p:nvSpPr>
        <p:spPr>
          <a:xfrm>
            <a:off x="4062079" y="2209170"/>
            <a:ext cx="2171701" cy="23963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13" name="직사각형 50"/>
          <p:cNvGrpSpPr/>
          <p:nvPr/>
        </p:nvGrpSpPr>
        <p:grpSpPr>
          <a:xfrm>
            <a:off x="6447990" y="2208833"/>
            <a:ext cx="1052615" cy="247651"/>
            <a:chOff x="0" y="0"/>
            <a:chExt cx="1052614" cy="247650"/>
          </a:xfrm>
        </p:grpSpPr>
        <p:sp>
          <p:nvSpPr>
            <p:cNvPr id="211" name="직사각형"/>
            <p:cNvSpPr/>
            <p:nvPr/>
          </p:nvSpPr>
          <p:spPr>
            <a:xfrm>
              <a:off x="-1" y="0"/>
              <a:ext cx="1052616" cy="247650"/>
            </a:xfrm>
            <a:prstGeom prst="rect">
              <a:avLst/>
            </a:prstGeom>
            <a:solidFill>
              <a:srgbClr val="EE9842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2" name="중복확인"/>
            <p:cNvSpPr txBox="1"/>
            <p:nvPr/>
          </p:nvSpPr>
          <p:spPr>
            <a:xfrm>
              <a:off x="45719" y="1904"/>
              <a:ext cx="9611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중복확인</a:t>
              </a:r>
            </a:p>
          </p:txBody>
        </p:sp>
      </p:grpSp>
      <p:grpSp>
        <p:nvGrpSpPr>
          <p:cNvPr id="216" name="직사각형 51"/>
          <p:cNvGrpSpPr/>
          <p:nvPr/>
        </p:nvGrpSpPr>
        <p:grpSpPr>
          <a:xfrm>
            <a:off x="2433304" y="4472125"/>
            <a:ext cx="1394539" cy="247651"/>
            <a:chOff x="0" y="0"/>
            <a:chExt cx="1394538" cy="247650"/>
          </a:xfrm>
        </p:grpSpPr>
        <p:sp>
          <p:nvSpPr>
            <p:cNvPr id="214" name="직사각형"/>
            <p:cNvSpPr/>
            <p:nvPr/>
          </p:nvSpPr>
          <p:spPr>
            <a:xfrm>
              <a:off x="-1" y="0"/>
              <a:ext cx="139454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15" name="계좌번호"/>
            <p:cNvSpPr txBox="1"/>
            <p:nvPr/>
          </p:nvSpPr>
          <p:spPr>
            <a:xfrm>
              <a:off x="45719" y="1904"/>
              <a:ext cx="130310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계좌번호</a:t>
              </a:r>
            </a:p>
          </p:txBody>
        </p:sp>
      </p:grpSp>
      <p:sp>
        <p:nvSpPr>
          <p:cNvPr id="217" name="직사각형 52"/>
          <p:cNvSpPr/>
          <p:nvPr/>
        </p:nvSpPr>
        <p:spPr>
          <a:xfrm>
            <a:off x="4062079" y="4465808"/>
            <a:ext cx="2171701" cy="2396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1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" y="2302365"/>
            <a:ext cx="3487941" cy="30699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739081" y="358517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59042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2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500"/>
                        <a:t>하단의 버튼과 이미지아이콘에 모두 링크를 걸어 어디를 눌러도 해당 화면으로 넘어갈 수 있게 설정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SNS로그인 가능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3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24" name="TextBox 4"/>
          <p:cNvSpPr txBox="1"/>
          <p:nvPr/>
        </p:nvSpPr>
        <p:spPr>
          <a:xfrm>
            <a:off x="1139419" y="2567738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27" name="직사각형 45"/>
          <p:cNvGrpSpPr/>
          <p:nvPr/>
        </p:nvGrpSpPr>
        <p:grpSpPr>
          <a:xfrm>
            <a:off x="1174875" y="3266954"/>
            <a:ext cx="769849" cy="247651"/>
            <a:chOff x="0" y="0"/>
            <a:chExt cx="769848" cy="247650"/>
          </a:xfrm>
        </p:grpSpPr>
        <p:sp>
          <p:nvSpPr>
            <p:cNvPr id="22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6" name="아이디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30" name="직사각형 46"/>
          <p:cNvGrpSpPr/>
          <p:nvPr/>
        </p:nvGrpSpPr>
        <p:grpSpPr>
          <a:xfrm>
            <a:off x="1174875" y="3779470"/>
            <a:ext cx="769849" cy="247651"/>
            <a:chOff x="0" y="0"/>
            <a:chExt cx="769848" cy="247650"/>
          </a:xfrm>
        </p:grpSpPr>
        <p:sp>
          <p:nvSpPr>
            <p:cNvPr id="228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29" name="비밀번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31" name="직사각형 47"/>
          <p:cNvSpPr/>
          <p:nvPr/>
        </p:nvSpPr>
        <p:spPr>
          <a:xfrm>
            <a:off x="2184489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32" name="직사각형 48"/>
          <p:cNvSpPr/>
          <p:nvPr/>
        </p:nvSpPr>
        <p:spPr>
          <a:xfrm>
            <a:off x="2184489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35" name="직사각형 49"/>
          <p:cNvGrpSpPr/>
          <p:nvPr/>
        </p:nvGrpSpPr>
        <p:grpSpPr>
          <a:xfrm>
            <a:off x="1982557" y="4313804"/>
            <a:ext cx="769849" cy="247651"/>
            <a:chOff x="0" y="0"/>
            <a:chExt cx="769848" cy="247650"/>
          </a:xfrm>
        </p:grpSpPr>
        <p:sp>
          <p:nvSpPr>
            <p:cNvPr id="233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4" name="로그인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38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236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37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39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240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3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241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2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46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244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45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47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2" name="직사각형 23"/>
          <p:cNvGrpSpPr/>
          <p:nvPr/>
        </p:nvGrpSpPr>
        <p:grpSpPr>
          <a:xfrm>
            <a:off x="4421349" y="2867783"/>
            <a:ext cx="271605" cy="370841"/>
            <a:chOff x="0" y="0"/>
            <a:chExt cx="271603" cy="370840"/>
          </a:xfrm>
        </p:grpSpPr>
        <p:sp>
          <p:nvSpPr>
            <p:cNvPr id="250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pic>
        <p:nvPicPr>
          <p:cNvPr id="253" name="그림 24" descr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641" y="4700797"/>
            <a:ext cx="2080493" cy="3665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6" name="직사각형 25"/>
          <p:cNvGrpSpPr/>
          <p:nvPr/>
        </p:nvGrpSpPr>
        <p:grpSpPr>
          <a:xfrm>
            <a:off x="1068839" y="4544725"/>
            <a:ext cx="271605" cy="370841"/>
            <a:chOff x="0" y="0"/>
            <a:chExt cx="271603" cy="370840"/>
          </a:xfrm>
        </p:grpSpPr>
        <p:sp>
          <p:nvSpPr>
            <p:cNvPr id="254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2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37"/>
            <a:ext cx="12192000" cy="64098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28" y="2908945"/>
            <a:ext cx="2418077" cy="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716"/>
            <a:ext cx="5551581" cy="213114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124478">
            <a:off x="1394232" y="379323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43" y="524583"/>
            <a:ext cx="1991976" cy="22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433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User_a_ys_login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로그인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9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0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63" name="TextBox 4"/>
          <p:cNvSpPr txBox="1"/>
          <p:nvPr/>
        </p:nvSpPr>
        <p:spPr>
          <a:xfrm>
            <a:off x="3022540" y="2522467"/>
            <a:ext cx="13842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로그인</a:t>
            </a:r>
          </a:p>
        </p:txBody>
      </p:sp>
      <p:grpSp>
        <p:nvGrpSpPr>
          <p:cNvPr id="266" name="직사각형 45"/>
          <p:cNvGrpSpPr/>
          <p:nvPr/>
        </p:nvGrpSpPr>
        <p:grpSpPr>
          <a:xfrm>
            <a:off x="3039890" y="3103995"/>
            <a:ext cx="769850" cy="358953"/>
            <a:chOff x="0" y="0"/>
            <a:chExt cx="769848" cy="358951"/>
          </a:xfrm>
        </p:grpSpPr>
        <p:sp>
          <p:nvSpPr>
            <p:cNvPr id="264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5" name="아이디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</a:t>
              </a:r>
            </a:p>
          </p:txBody>
        </p:sp>
      </p:grpSp>
      <p:grpSp>
        <p:nvGrpSpPr>
          <p:cNvPr id="269" name="직사각형 46"/>
          <p:cNvGrpSpPr/>
          <p:nvPr/>
        </p:nvGrpSpPr>
        <p:grpSpPr>
          <a:xfrm>
            <a:off x="3039890" y="3734201"/>
            <a:ext cx="769850" cy="358953"/>
            <a:chOff x="0" y="0"/>
            <a:chExt cx="769848" cy="358951"/>
          </a:xfrm>
        </p:grpSpPr>
        <p:sp>
          <p:nvSpPr>
            <p:cNvPr id="267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68" name="비밀번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</a:t>
              </a:r>
            </a:p>
          </p:txBody>
        </p:sp>
      </p:grpSp>
      <p:sp>
        <p:nvSpPr>
          <p:cNvPr id="270" name="직사각형 47"/>
          <p:cNvSpPr/>
          <p:nvPr/>
        </p:nvSpPr>
        <p:spPr>
          <a:xfrm>
            <a:off x="4049505" y="3103995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271" name="직사각형 48"/>
          <p:cNvSpPr/>
          <p:nvPr/>
        </p:nvSpPr>
        <p:spPr>
          <a:xfrm>
            <a:off x="4049505" y="3734201"/>
            <a:ext cx="1362699" cy="3589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274" name="직사각형 49"/>
          <p:cNvGrpSpPr/>
          <p:nvPr/>
        </p:nvGrpSpPr>
        <p:grpSpPr>
          <a:xfrm>
            <a:off x="3847572" y="4268535"/>
            <a:ext cx="769849" cy="358953"/>
            <a:chOff x="0" y="0"/>
            <a:chExt cx="769848" cy="358951"/>
          </a:xfrm>
        </p:grpSpPr>
        <p:sp>
          <p:nvSpPr>
            <p:cNvPr id="272" name="직사각형"/>
            <p:cNvSpPr/>
            <p:nvPr/>
          </p:nvSpPr>
          <p:spPr>
            <a:xfrm>
              <a:off x="-1" y="0"/>
              <a:ext cx="769850" cy="3589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3" name="로그인"/>
            <p:cNvSpPr txBox="1"/>
            <p:nvPr/>
          </p:nvSpPr>
          <p:spPr>
            <a:xfrm>
              <a:off x="45719" y="57556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로그인</a:t>
              </a:r>
            </a:p>
          </p:txBody>
        </p:sp>
      </p:grpSp>
      <p:grpSp>
        <p:nvGrpSpPr>
          <p:cNvPr id="277" name="직사각형 50"/>
          <p:cNvGrpSpPr/>
          <p:nvPr/>
        </p:nvGrpSpPr>
        <p:grpSpPr>
          <a:xfrm>
            <a:off x="2675478" y="5884421"/>
            <a:ext cx="769849" cy="247651"/>
            <a:chOff x="0" y="0"/>
            <a:chExt cx="769848" cy="247650"/>
          </a:xfrm>
        </p:grpSpPr>
        <p:sp>
          <p:nvSpPr>
            <p:cNvPr id="275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76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278" name="직사각형 7"/>
          <p:cNvSpPr/>
          <p:nvPr/>
        </p:nvSpPr>
        <p:spPr>
          <a:xfrm>
            <a:off x="2571182" y="1372692"/>
            <a:ext cx="3241143" cy="5091482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grpSp>
        <p:nvGrpSpPr>
          <p:cNvPr id="281" name="직사각형 53"/>
          <p:cNvGrpSpPr/>
          <p:nvPr/>
        </p:nvGrpSpPr>
        <p:grpSpPr>
          <a:xfrm>
            <a:off x="3648404" y="5884421"/>
            <a:ext cx="852625" cy="247651"/>
            <a:chOff x="0" y="0"/>
            <a:chExt cx="852624" cy="247650"/>
          </a:xfrm>
        </p:grpSpPr>
        <p:sp>
          <p:nvSpPr>
            <p:cNvPr id="27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284" name="직사각형 54"/>
          <p:cNvGrpSpPr/>
          <p:nvPr/>
        </p:nvGrpSpPr>
        <p:grpSpPr>
          <a:xfrm>
            <a:off x="4704105" y="5884421"/>
            <a:ext cx="991980" cy="247651"/>
            <a:chOff x="0" y="0"/>
            <a:chExt cx="991978" cy="247650"/>
          </a:xfrm>
        </p:grpSpPr>
        <p:sp>
          <p:nvSpPr>
            <p:cNvPr id="28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8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285" name="그림 9" descr="그림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1557" y="4769017"/>
            <a:ext cx="3081877" cy="542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표 5"/>
          <p:cNvGraphicFramePr/>
          <p:nvPr/>
        </p:nvGraphicFramePr>
        <p:xfrm>
          <a:off x="131601" y="115758"/>
          <a:ext cx="3313726" cy="96012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56863"/>
                <a:gridCol w="1656863"/>
              </a:tblGrid>
              <a:tr h="271237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/>
                        <a:t>화면코드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User_w_ys_serachId</a:t>
                      </a:r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>
                          <a:solidFill>
                            <a:srgbClr val="0070C0"/>
                          </a:solidFill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7123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>
                          <a:solidFill>
                            <a:srgbClr val="0070C0"/>
                          </a:solidFill>
                        </a:rPr>
                        <a:t>아이디찾기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표 6"/>
          <p:cNvGraphicFramePr/>
          <p:nvPr/>
        </p:nvGraphicFramePr>
        <p:xfrm>
          <a:off x="930904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화면 번호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endParaRPr/>
                    </a:p>
                  </a:txBody>
                  <a:tcPr marL="9525" marR="9525" marT="9525" marB="9525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표 8"/>
          <p:cNvGraphicFramePr/>
          <p:nvPr/>
        </p:nvGraphicFramePr>
        <p:xfrm>
          <a:off x="6200085" y="197402"/>
          <a:ext cx="2815494" cy="32004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407747"/>
                <a:gridCol w="1407747"/>
              </a:tblGrid>
              <a:tr h="265071"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500"/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표 13"/>
          <p:cNvGraphicFramePr/>
          <p:nvPr/>
        </p:nvGraphicFramePr>
        <p:xfrm>
          <a:off x="8509686" y="1289960"/>
          <a:ext cx="3491813" cy="534999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2705"/>
                <a:gridCol w="3149108"/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t>버튼 클릭시 이메일,핸드폰번호</a:t>
                      </a:r>
                    </a:p>
                    <a:p>
                      <a:pPr algn="l">
                        <a:defRPr sz="1500"/>
                      </a:pPr>
                      <a:r>
                        <a:t>중 선택하여 인증 방식 선택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17955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3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5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직사각형 39"/>
          <p:cNvSpPr/>
          <p:nvPr/>
        </p:nvSpPr>
        <p:spPr>
          <a:xfrm>
            <a:off x="131601" y="1289960"/>
            <a:ext cx="8032096" cy="53499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500"/>
            </a:pPr>
            <a:endParaRPr/>
          </a:p>
        </p:txBody>
      </p:sp>
      <p:sp>
        <p:nvSpPr>
          <p:cNvPr id="292" name="TextBox 4"/>
          <p:cNvSpPr txBox="1"/>
          <p:nvPr/>
        </p:nvSpPr>
        <p:spPr>
          <a:xfrm>
            <a:off x="1139419" y="2567738"/>
            <a:ext cx="1384276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아이디 찾기</a:t>
            </a:r>
          </a:p>
        </p:txBody>
      </p:sp>
      <p:grpSp>
        <p:nvGrpSpPr>
          <p:cNvPr id="295" name="직사각형 45"/>
          <p:cNvGrpSpPr/>
          <p:nvPr/>
        </p:nvGrpSpPr>
        <p:grpSpPr>
          <a:xfrm>
            <a:off x="633744" y="3266954"/>
            <a:ext cx="986645" cy="247651"/>
            <a:chOff x="0" y="0"/>
            <a:chExt cx="986644" cy="247650"/>
          </a:xfrm>
        </p:grpSpPr>
        <p:sp>
          <p:nvSpPr>
            <p:cNvPr id="293" name="직사각형"/>
            <p:cNvSpPr/>
            <p:nvPr/>
          </p:nvSpPr>
          <p:spPr>
            <a:xfrm>
              <a:off x="-1" y="0"/>
              <a:ext cx="98664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4" name="이름"/>
            <p:cNvSpPr txBox="1"/>
            <p:nvPr/>
          </p:nvSpPr>
          <p:spPr>
            <a:xfrm>
              <a:off x="45719" y="1904"/>
              <a:ext cx="89520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이름</a:t>
              </a:r>
            </a:p>
          </p:txBody>
        </p:sp>
      </p:grpSp>
      <p:grpSp>
        <p:nvGrpSpPr>
          <p:cNvPr id="298" name="직사각형 46"/>
          <p:cNvGrpSpPr/>
          <p:nvPr/>
        </p:nvGrpSpPr>
        <p:grpSpPr>
          <a:xfrm>
            <a:off x="633743" y="3779470"/>
            <a:ext cx="992173" cy="247651"/>
            <a:chOff x="0" y="0"/>
            <a:chExt cx="992171" cy="247650"/>
          </a:xfrm>
        </p:grpSpPr>
        <p:sp>
          <p:nvSpPr>
            <p:cNvPr id="296" name="직사각형"/>
            <p:cNvSpPr/>
            <p:nvPr/>
          </p:nvSpPr>
          <p:spPr>
            <a:xfrm>
              <a:off x="0" y="0"/>
              <a:ext cx="992172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297" name="핸드폰번호"/>
            <p:cNvSpPr txBox="1"/>
            <p:nvPr/>
          </p:nvSpPr>
          <p:spPr>
            <a:xfrm>
              <a:off x="45720" y="1904"/>
              <a:ext cx="900732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핸드폰번호</a:t>
              </a:r>
            </a:p>
          </p:txBody>
        </p:sp>
      </p:grpSp>
      <p:sp>
        <p:nvSpPr>
          <p:cNvPr id="299" name="직사각형 47"/>
          <p:cNvSpPr/>
          <p:nvPr/>
        </p:nvSpPr>
        <p:spPr>
          <a:xfrm>
            <a:off x="1717212" y="3266954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00" name="직사각형 48"/>
          <p:cNvSpPr/>
          <p:nvPr/>
        </p:nvSpPr>
        <p:spPr>
          <a:xfrm>
            <a:off x="1713722" y="3779470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grpSp>
        <p:nvGrpSpPr>
          <p:cNvPr id="303" name="직사각형 49"/>
          <p:cNvGrpSpPr/>
          <p:nvPr/>
        </p:nvGrpSpPr>
        <p:grpSpPr>
          <a:xfrm>
            <a:off x="1982557" y="4774284"/>
            <a:ext cx="885917" cy="247651"/>
            <a:chOff x="0" y="0"/>
            <a:chExt cx="885915" cy="247650"/>
          </a:xfrm>
        </p:grpSpPr>
        <p:sp>
          <p:nvSpPr>
            <p:cNvPr id="301" name="직사각형"/>
            <p:cNvSpPr/>
            <p:nvPr/>
          </p:nvSpPr>
          <p:spPr>
            <a:xfrm>
              <a:off x="0" y="0"/>
              <a:ext cx="88591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2" name="아이디찾기"/>
            <p:cNvSpPr txBox="1"/>
            <p:nvPr/>
          </p:nvSpPr>
          <p:spPr>
            <a:xfrm>
              <a:off x="45720" y="1904"/>
              <a:ext cx="79447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06" name="직사각형 50"/>
          <p:cNvGrpSpPr/>
          <p:nvPr/>
        </p:nvGrpSpPr>
        <p:grpSpPr>
          <a:xfrm>
            <a:off x="4557150" y="4146155"/>
            <a:ext cx="769849" cy="247651"/>
            <a:chOff x="0" y="0"/>
            <a:chExt cx="769848" cy="247650"/>
          </a:xfrm>
        </p:grpSpPr>
        <p:sp>
          <p:nvSpPr>
            <p:cNvPr id="304" name="직사각형"/>
            <p:cNvSpPr/>
            <p:nvPr/>
          </p:nvSpPr>
          <p:spPr>
            <a:xfrm>
              <a:off x="-1" y="0"/>
              <a:ext cx="769850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05" name="회원가입"/>
            <p:cNvSpPr txBox="1"/>
            <p:nvPr/>
          </p:nvSpPr>
          <p:spPr>
            <a:xfrm>
              <a:off x="45719" y="1904"/>
              <a:ext cx="678410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회원가입</a:t>
              </a:r>
            </a:p>
          </p:txBody>
        </p:sp>
      </p:grpSp>
      <p:sp>
        <p:nvSpPr>
          <p:cNvPr id="307" name="직사각형 7"/>
          <p:cNvSpPr/>
          <p:nvPr/>
        </p:nvSpPr>
        <p:spPr>
          <a:xfrm>
            <a:off x="552261" y="1997382"/>
            <a:ext cx="7327177" cy="3512745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noFill/>
              </a:defRPr>
            </a:pPr>
            <a:endParaRPr/>
          </a:p>
        </p:txBody>
      </p:sp>
      <p:sp>
        <p:nvSpPr>
          <p:cNvPr id="308" name="직선 연결선 10"/>
          <p:cNvSpPr/>
          <p:nvPr/>
        </p:nvSpPr>
        <p:spPr>
          <a:xfrm flipH="1">
            <a:off x="4182700" y="1997382"/>
            <a:ext cx="33149" cy="3512745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1" name="직사각형 53"/>
          <p:cNvGrpSpPr/>
          <p:nvPr/>
        </p:nvGrpSpPr>
        <p:grpSpPr>
          <a:xfrm>
            <a:off x="5530077" y="4146155"/>
            <a:ext cx="852625" cy="247651"/>
            <a:chOff x="0" y="0"/>
            <a:chExt cx="852624" cy="247650"/>
          </a:xfrm>
        </p:grpSpPr>
        <p:sp>
          <p:nvSpPr>
            <p:cNvPr id="309" name="직사각형"/>
            <p:cNvSpPr/>
            <p:nvPr/>
          </p:nvSpPr>
          <p:spPr>
            <a:xfrm>
              <a:off x="-1" y="0"/>
              <a:ext cx="852626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0" name="아이디찾기"/>
            <p:cNvSpPr txBox="1"/>
            <p:nvPr/>
          </p:nvSpPr>
          <p:spPr>
            <a:xfrm>
              <a:off x="45719" y="1904"/>
              <a:ext cx="761186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아이디찾기</a:t>
              </a:r>
            </a:p>
          </p:txBody>
        </p:sp>
      </p:grpSp>
      <p:grpSp>
        <p:nvGrpSpPr>
          <p:cNvPr id="314" name="직사각형 54"/>
          <p:cNvGrpSpPr/>
          <p:nvPr/>
        </p:nvGrpSpPr>
        <p:grpSpPr>
          <a:xfrm>
            <a:off x="6585777" y="4146155"/>
            <a:ext cx="991980" cy="247651"/>
            <a:chOff x="0" y="0"/>
            <a:chExt cx="991978" cy="247650"/>
          </a:xfrm>
        </p:grpSpPr>
        <p:sp>
          <p:nvSpPr>
            <p:cNvPr id="312" name="직사각형"/>
            <p:cNvSpPr/>
            <p:nvPr/>
          </p:nvSpPr>
          <p:spPr>
            <a:xfrm>
              <a:off x="0" y="0"/>
              <a:ext cx="991979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13" name="비밀번호찾기"/>
            <p:cNvSpPr txBox="1"/>
            <p:nvPr/>
          </p:nvSpPr>
          <p:spPr>
            <a:xfrm>
              <a:off x="45720" y="1904"/>
              <a:ext cx="900539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비밀번호찾기</a:t>
              </a:r>
            </a:p>
          </p:txBody>
        </p:sp>
      </p:grpSp>
      <p:pic>
        <p:nvPicPr>
          <p:cNvPr id="315" name="그림 1" descr="그림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2346" y="3107705"/>
            <a:ext cx="819151" cy="857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0779" y="3084146"/>
            <a:ext cx="1028701" cy="94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8694" y="3112721"/>
            <a:ext cx="895351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0" name="직사각형 23"/>
          <p:cNvGrpSpPr/>
          <p:nvPr/>
        </p:nvGrpSpPr>
        <p:grpSpPr>
          <a:xfrm>
            <a:off x="1590195" y="3492866"/>
            <a:ext cx="271605" cy="370841"/>
            <a:chOff x="0" y="0"/>
            <a:chExt cx="271603" cy="370840"/>
          </a:xfrm>
        </p:grpSpPr>
        <p:sp>
          <p:nvSpPr>
            <p:cNvPr id="318" name="직사각형"/>
            <p:cNvSpPr/>
            <p:nvPr/>
          </p:nvSpPr>
          <p:spPr>
            <a:xfrm>
              <a:off x="0" y="31510"/>
              <a:ext cx="271604" cy="307819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1"/>
            <p:cNvSpPr txBox="1"/>
            <p:nvPr/>
          </p:nvSpPr>
          <p:spPr>
            <a:xfrm>
              <a:off x="45719" y="0"/>
              <a:ext cx="18016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23" name="직사각형 21"/>
          <p:cNvGrpSpPr/>
          <p:nvPr/>
        </p:nvGrpSpPr>
        <p:grpSpPr>
          <a:xfrm>
            <a:off x="3079792" y="3779470"/>
            <a:ext cx="1039536" cy="247651"/>
            <a:chOff x="0" y="0"/>
            <a:chExt cx="1039534" cy="247650"/>
          </a:xfrm>
        </p:grpSpPr>
        <p:sp>
          <p:nvSpPr>
            <p:cNvPr id="321" name="직사각형"/>
            <p:cNvSpPr/>
            <p:nvPr/>
          </p:nvSpPr>
          <p:spPr>
            <a:xfrm>
              <a:off x="0" y="0"/>
              <a:ext cx="1039535" cy="2476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2" name="인증번호발송"/>
            <p:cNvSpPr txBox="1"/>
            <p:nvPr/>
          </p:nvSpPr>
          <p:spPr>
            <a:xfrm>
              <a:off x="45720" y="1904"/>
              <a:ext cx="948095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000"/>
              </a:lvl1pPr>
            </a:lstStyle>
            <a:p>
              <a:r>
                <a:t>인증번호발송</a:t>
              </a:r>
            </a:p>
          </p:txBody>
        </p:sp>
      </p:grpSp>
      <p:grpSp>
        <p:nvGrpSpPr>
          <p:cNvPr id="326" name="직사각형 24"/>
          <p:cNvGrpSpPr/>
          <p:nvPr/>
        </p:nvGrpSpPr>
        <p:grpSpPr>
          <a:xfrm>
            <a:off x="633743" y="4177621"/>
            <a:ext cx="992173" cy="396241"/>
            <a:chOff x="0" y="0"/>
            <a:chExt cx="992171" cy="396240"/>
          </a:xfrm>
        </p:grpSpPr>
        <p:sp>
          <p:nvSpPr>
            <p:cNvPr id="324" name="직사각형"/>
            <p:cNvSpPr/>
            <p:nvPr/>
          </p:nvSpPr>
          <p:spPr>
            <a:xfrm>
              <a:off x="0" y="29020"/>
              <a:ext cx="992172" cy="338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325" name="인증번호…"/>
            <p:cNvSpPr txBox="1"/>
            <p:nvPr/>
          </p:nvSpPr>
          <p:spPr>
            <a:xfrm>
              <a:off x="45719" y="0"/>
              <a:ext cx="900733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000"/>
              </a:pPr>
              <a:r>
                <a:t>인증번호</a:t>
              </a:r>
            </a:p>
            <a:p>
              <a:pPr algn="ctr">
                <a:defRPr sz="1000"/>
              </a:pPr>
              <a:r>
                <a:t>입력</a:t>
              </a:r>
            </a:p>
          </p:txBody>
        </p:sp>
      </p:grpSp>
      <p:sp>
        <p:nvSpPr>
          <p:cNvPr id="327" name="직사각형 25"/>
          <p:cNvSpPr/>
          <p:nvPr/>
        </p:nvSpPr>
        <p:spPr>
          <a:xfrm>
            <a:off x="1713722" y="4242853"/>
            <a:ext cx="1362699" cy="24765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1000"/>
            </a:pPr>
            <a:endParaRPr/>
          </a:p>
        </p:txBody>
      </p:sp>
      <p:sp>
        <p:nvSpPr>
          <p:cNvPr id="328" name="이등변 삼각형 9"/>
          <p:cNvSpPr/>
          <p:nvPr/>
        </p:nvSpPr>
        <p:spPr>
          <a:xfrm rot="10800000">
            <a:off x="1461335" y="3842287"/>
            <a:ext cx="146151" cy="118749"/>
          </a:xfrm>
          <a:prstGeom prst="triangle">
            <a:avLst/>
          </a:prstGeom>
          <a:solidFill>
            <a:srgbClr val="0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706</Words>
  <Application>Microsoft Office PowerPoint</Application>
  <PresentationFormat>와이드스크린</PresentationFormat>
  <Paragraphs>410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8</cp:revision>
  <dcterms:modified xsi:type="dcterms:W3CDTF">2020-02-13T05:01:17Z</dcterms:modified>
</cp:coreProperties>
</file>