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452" r:id="rId3"/>
    <p:sldId id="257" r:id="rId4"/>
    <p:sldId id="258" r:id="rId5"/>
    <p:sldId id="453" r:id="rId6"/>
    <p:sldId id="260" r:id="rId7"/>
    <p:sldId id="261" r:id="rId8"/>
    <p:sldId id="262" r:id="rId9"/>
    <p:sldId id="263" r:id="rId10"/>
    <p:sldId id="264" r:id="rId11"/>
    <p:sldId id="265" r:id="rId12"/>
    <p:sldId id="454" r:id="rId13"/>
    <p:sldId id="267" r:id="rId14"/>
    <p:sldId id="476" r:id="rId15"/>
    <p:sldId id="475" r:id="rId16"/>
    <p:sldId id="269" r:id="rId17"/>
    <p:sldId id="501" r:id="rId18"/>
    <p:sldId id="520" r:id="rId19"/>
    <p:sldId id="270" r:id="rId20"/>
    <p:sldId id="281" r:id="rId21"/>
    <p:sldId id="304" r:id="rId22"/>
    <p:sldId id="325" r:id="rId2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0F265-7777-4D60-9437-BBD19142020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60AD-DC1F-443E-ADE9-9148CE11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2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6EDB3-AE2D-48EC-95AA-65CAE85E2C3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15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Noto Sans CJK JP"/>
              </a:rPr>
              <a:t>제목 텍스트의 서식을 편집하려면 클릭하십시오.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 CJK JP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JP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JP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JP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Noto Sans CJK JP"/>
              </a:rPr>
              <a:t>제목 텍스트의 서식을 편집하려면 클릭하십시오.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 CJK JP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JP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JP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JP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zenteam2.github.io/EzenCrowdFunding/gr2_ysh/user/index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36023" y="584480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6577" y="3826120"/>
            <a:ext cx="1207477" cy="26186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" y="996462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6354" y="3112477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838080" y="162000"/>
            <a:ext cx="10514880" cy="88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3. 요구 사항 분석</a:t>
            </a:r>
            <a:endParaRPr lang="en-US" sz="4400" b="0" strike="noStrike" spc="-1">
              <a:latin typeface="Noto Sans CJK JP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6" y="1244359"/>
            <a:ext cx="11969707" cy="43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8" y="0"/>
            <a:ext cx="12187410" cy="6858000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39728" y="1293495"/>
            <a:ext cx="11449977" cy="5374005"/>
            <a:chOff x="739728" y="1293495"/>
            <a:chExt cx="11449977" cy="5374005"/>
          </a:xfrm>
        </p:grpSpPr>
        <p:cxnSp>
          <p:nvCxnSpPr>
            <p:cNvPr id="68" name="직선 화살표 연결선 67"/>
            <p:cNvCxnSpPr>
              <a:stCxn id="48" idx="3"/>
              <a:endCxn id="66" idx="1"/>
            </p:cNvCxnSpPr>
            <p:nvPr/>
          </p:nvCxnSpPr>
          <p:spPr>
            <a:xfrm>
              <a:off x="937091" y="1729698"/>
              <a:ext cx="1165482" cy="51334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739728" y="1293495"/>
              <a:ext cx="11449977" cy="5374005"/>
              <a:chOff x="739728" y="1293495"/>
              <a:chExt cx="11449977" cy="5374005"/>
            </a:xfrm>
          </p:grpSpPr>
          <p:pic>
            <p:nvPicPr>
              <p:cNvPr id="25" name="Google Shape;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167713" y="2468731"/>
                <a:ext cx="708000" cy="11968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63;p13"/>
              <p:cNvSpPr/>
              <p:nvPr/>
            </p:nvSpPr>
            <p:spPr>
              <a:xfrm>
                <a:off x="2102573" y="5319995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 smtClean="0"/>
                  <a:t>로그인 </a:t>
                </a:r>
                <a:r>
                  <a:rPr lang="en-US" altLang="ko" sz="1300" dirty="0" smtClean="0"/>
                  <a:t>/ </a:t>
                </a:r>
                <a:r>
                  <a:rPr lang="ko" altLang="en-US" sz="1300" dirty="0" smtClean="0"/>
                  <a:t>회원가입</a:t>
                </a:r>
                <a:endParaRPr sz="1300" dirty="0"/>
              </a:p>
            </p:txBody>
          </p:sp>
          <p:sp>
            <p:nvSpPr>
              <p:cNvPr id="28" name="Google Shape;65;p13"/>
              <p:cNvSpPr/>
              <p:nvPr/>
            </p:nvSpPr>
            <p:spPr>
              <a:xfrm>
                <a:off x="2102573" y="2986692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/>
                  <a:t>관심 프로젝트 등록</a:t>
                </a:r>
                <a:endParaRPr sz="1300" dirty="0"/>
              </a:p>
            </p:txBody>
          </p:sp>
          <p:sp>
            <p:nvSpPr>
              <p:cNvPr id="32" name="Google Shape;69;p13"/>
              <p:cNvSpPr/>
              <p:nvPr/>
            </p:nvSpPr>
            <p:spPr>
              <a:xfrm>
                <a:off x="2102573" y="3920013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>
                    <a:solidFill>
                      <a:schemeClr val="dk1"/>
                    </a:solidFill>
                  </a:rPr>
                  <a:t>프로젝트 신고</a:t>
                </a:r>
                <a:endParaRPr sz="13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70;p13"/>
              <p:cNvSpPr/>
              <p:nvPr/>
            </p:nvSpPr>
            <p:spPr>
              <a:xfrm>
                <a:off x="2102573" y="4853335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예치금 결제</a:t>
                </a:r>
                <a:endParaRPr sz="1300" dirty="0"/>
              </a:p>
            </p:txBody>
          </p:sp>
          <p:sp>
            <p:nvSpPr>
              <p:cNvPr id="34" name="Google Shape;71;p13"/>
              <p:cNvSpPr txBox="1"/>
              <p:nvPr/>
            </p:nvSpPr>
            <p:spPr>
              <a:xfrm>
                <a:off x="10853705" y="3606014"/>
                <a:ext cx="1336000" cy="275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7" tIns="121897" rIns="121897" bIns="121897" anchor="t" anchorCtr="0">
                <a:noAutofit/>
              </a:bodyPr>
              <a:lstStyle/>
              <a:p>
                <a:pPr algn="ctr"/>
                <a:r>
                  <a:rPr lang="ko" altLang="en-US" sz="1300" b="1"/>
                  <a:t>관리자</a:t>
                </a:r>
                <a:endParaRPr sz="1300" b="1"/>
              </a:p>
            </p:txBody>
          </p:sp>
          <p:sp>
            <p:nvSpPr>
              <p:cNvPr id="35" name="Google Shape;73;p13"/>
              <p:cNvSpPr/>
              <p:nvPr/>
            </p:nvSpPr>
            <p:spPr>
              <a:xfrm>
                <a:off x="2102573" y="5786659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 smtClean="0"/>
                  <a:t>개인정보관리</a:t>
                </a:r>
                <a:endParaRPr sz="1300" dirty="0"/>
              </a:p>
            </p:txBody>
          </p:sp>
          <p:sp>
            <p:nvSpPr>
              <p:cNvPr id="36" name="Google Shape;74;p13"/>
              <p:cNvSpPr/>
              <p:nvPr/>
            </p:nvSpPr>
            <p:spPr>
              <a:xfrm>
                <a:off x="4944467" y="6362363"/>
                <a:ext cx="1336000" cy="305137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/>
                  <a:t>실시간 채팅</a:t>
                </a:r>
                <a:endParaRPr sz="1300" dirty="0"/>
              </a:p>
            </p:txBody>
          </p:sp>
          <p:cxnSp>
            <p:nvCxnSpPr>
              <p:cNvPr id="37" name="Google Shape;101;p13"/>
              <p:cNvCxnSpPr>
                <a:stCxn id="25" idx="1"/>
                <a:endCxn id="39" idx="3"/>
              </p:cNvCxnSpPr>
              <p:nvPr/>
            </p:nvCxnSpPr>
            <p:spPr>
              <a:xfrm flipH="1" flipV="1">
                <a:off x="10111979" y="1825295"/>
                <a:ext cx="1055734" cy="124187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" name="Google Shape;78;p13"/>
              <p:cNvSpPr/>
              <p:nvPr/>
            </p:nvSpPr>
            <p:spPr>
              <a:xfrm>
                <a:off x="2102573" y="4386674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/>
                  <a:t>게시판 확인</a:t>
                </a:r>
                <a:endParaRPr lang="en-US" altLang="ko-KR" sz="1300" dirty="0"/>
              </a:p>
            </p:txBody>
          </p:sp>
          <p:sp>
            <p:nvSpPr>
              <p:cNvPr id="39" name="Google Shape;102;p13"/>
              <p:cNvSpPr/>
              <p:nvPr/>
            </p:nvSpPr>
            <p:spPr>
              <a:xfrm>
                <a:off x="8242379" y="1608909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/>
                  <a:t>메인화면 관리</a:t>
                </a:r>
                <a:endParaRPr sz="1300"/>
              </a:p>
            </p:txBody>
          </p:sp>
          <p:sp>
            <p:nvSpPr>
              <p:cNvPr id="40" name="Google Shape;113;p13"/>
              <p:cNvSpPr/>
              <p:nvPr/>
            </p:nvSpPr>
            <p:spPr>
              <a:xfrm>
                <a:off x="8242379" y="3121106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프로젝트 관리</a:t>
                </a:r>
                <a:endParaRPr sz="1300" dirty="0"/>
              </a:p>
            </p:txBody>
          </p:sp>
          <p:sp>
            <p:nvSpPr>
              <p:cNvPr id="41" name="Google Shape;98;p13"/>
              <p:cNvSpPr/>
              <p:nvPr/>
            </p:nvSpPr>
            <p:spPr>
              <a:xfrm>
                <a:off x="8242379" y="2322783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결제 관리</a:t>
                </a:r>
                <a:endParaRPr sz="1300" dirty="0"/>
              </a:p>
            </p:txBody>
          </p:sp>
          <p:sp>
            <p:nvSpPr>
              <p:cNvPr id="42" name="Google Shape;114;p13"/>
              <p:cNvSpPr/>
              <p:nvPr/>
            </p:nvSpPr>
            <p:spPr>
              <a:xfrm>
                <a:off x="8242379" y="3877204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통계</a:t>
                </a:r>
                <a:endParaRPr sz="1300" dirty="0"/>
              </a:p>
            </p:txBody>
          </p:sp>
          <p:cxnSp>
            <p:nvCxnSpPr>
              <p:cNvPr id="43" name="Google Shape;116;p13"/>
              <p:cNvCxnSpPr>
                <a:stCxn id="25" idx="1"/>
                <a:endCxn id="40" idx="3"/>
              </p:cNvCxnSpPr>
              <p:nvPr/>
            </p:nvCxnSpPr>
            <p:spPr>
              <a:xfrm flipH="1">
                <a:off x="10111979" y="3067172"/>
                <a:ext cx="1055734" cy="27032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" name="Google Shape;117;p13"/>
              <p:cNvCxnSpPr>
                <a:stCxn id="25" idx="1"/>
                <a:endCxn id="42" idx="3"/>
              </p:cNvCxnSpPr>
              <p:nvPr/>
            </p:nvCxnSpPr>
            <p:spPr>
              <a:xfrm flipH="1">
                <a:off x="10111979" y="3067172"/>
                <a:ext cx="1055734" cy="102641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" name="Google Shape;118;p13"/>
              <p:cNvCxnSpPr>
                <a:stCxn id="25" idx="1"/>
                <a:endCxn id="41" idx="3"/>
              </p:cNvCxnSpPr>
              <p:nvPr/>
            </p:nvCxnSpPr>
            <p:spPr>
              <a:xfrm flipH="1" flipV="1">
                <a:off x="10111979" y="2539168"/>
                <a:ext cx="1055734" cy="5280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6" name="Google Shape;123;p13"/>
              <p:cNvSpPr/>
              <p:nvPr/>
            </p:nvSpPr>
            <p:spPr>
              <a:xfrm>
                <a:off x="8242379" y="5277395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회원관리</a:t>
                </a:r>
                <a:endParaRPr sz="1300" dirty="0"/>
              </a:p>
            </p:txBody>
          </p:sp>
          <p:cxnSp>
            <p:nvCxnSpPr>
              <p:cNvPr id="47" name="Google Shape;126;p13"/>
              <p:cNvCxnSpPr>
                <a:stCxn id="25" idx="1"/>
                <a:endCxn id="46" idx="3"/>
              </p:cNvCxnSpPr>
              <p:nvPr/>
            </p:nvCxnSpPr>
            <p:spPr>
              <a:xfrm flipH="1">
                <a:off x="10111979" y="3067172"/>
                <a:ext cx="1055734" cy="242660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" name="직선 화살표 연결선 50"/>
              <p:cNvCxnSpPr>
                <a:stCxn id="23" idx="3"/>
                <a:endCxn id="28" idx="1"/>
              </p:cNvCxnSpPr>
              <p:nvPr/>
            </p:nvCxnSpPr>
            <p:spPr>
              <a:xfrm flipV="1">
                <a:off x="937091" y="3181777"/>
                <a:ext cx="1165482" cy="80240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23" idx="3"/>
                <a:endCxn id="32" idx="1"/>
              </p:cNvCxnSpPr>
              <p:nvPr/>
            </p:nvCxnSpPr>
            <p:spPr>
              <a:xfrm>
                <a:off x="937091" y="3984185"/>
                <a:ext cx="1165482" cy="1309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stCxn id="23" idx="3"/>
                <a:endCxn id="38" idx="1"/>
              </p:cNvCxnSpPr>
              <p:nvPr/>
            </p:nvCxnSpPr>
            <p:spPr>
              <a:xfrm>
                <a:off x="937091" y="3984185"/>
                <a:ext cx="1165482" cy="59757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23" idx="3"/>
                <a:endCxn id="33" idx="1"/>
              </p:cNvCxnSpPr>
              <p:nvPr/>
            </p:nvCxnSpPr>
            <p:spPr>
              <a:xfrm>
                <a:off x="937091" y="3984185"/>
                <a:ext cx="1165482" cy="106423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23" idx="3"/>
                <a:endCxn id="26" idx="1"/>
              </p:cNvCxnSpPr>
              <p:nvPr/>
            </p:nvCxnSpPr>
            <p:spPr>
              <a:xfrm>
                <a:off x="937091" y="3984185"/>
                <a:ext cx="1165482" cy="15308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23" idx="3"/>
                <a:endCxn id="35" idx="1"/>
              </p:cNvCxnSpPr>
              <p:nvPr/>
            </p:nvCxnSpPr>
            <p:spPr>
              <a:xfrm>
                <a:off x="937091" y="3984185"/>
                <a:ext cx="1165482" cy="199755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>
                <a:stCxn id="69" idx="1"/>
                <a:endCxn id="38" idx="3"/>
              </p:cNvCxnSpPr>
              <p:nvPr/>
            </p:nvCxnSpPr>
            <p:spPr>
              <a:xfrm flipH="1" flipV="1">
                <a:off x="4685773" y="4581759"/>
                <a:ext cx="3556606" cy="184437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>
                <a:stCxn id="41" idx="1"/>
                <a:endCxn id="31" idx="3"/>
              </p:cNvCxnSpPr>
              <p:nvPr/>
            </p:nvCxnSpPr>
            <p:spPr>
              <a:xfrm flipH="1" flipV="1">
                <a:off x="4685773" y="1765565"/>
                <a:ext cx="3556606" cy="773603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stCxn id="40" idx="1"/>
                <a:endCxn id="27" idx="3"/>
              </p:cNvCxnSpPr>
              <p:nvPr/>
            </p:nvCxnSpPr>
            <p:spPr>
              <a:xfrm flipH="1" flipV="1">
                <a:off x="4685773" y="2715116"/>
                <a:ext cx="3556606" cy="622376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40" idx="1"/>
                <a:endCxn id="28" idx="3"/>
              </p:cNvCxnSpPr>
              <p:nvPr/>
            </p:nvCxnSpPr>
            <p:spPr>
              <a:xfrm flipH="1" flipV="1">
                <a:off x="4685773" y="3181777"/>
                <a:ext cx="3556606" cy="155715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stCxn id="46" idx="1"/>
                <a:endCxn id="26" idx="3"/>
              </p:cNvCxnSpPr>
              <p:nvPr/>
            </p:nvCxnSpPr>
            <p:spPr>
              <a:xfrm flipH="1">
                <a:off x="4685773" y="5493780"/>
                <a:ext cx="3556606" cy="21300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stCxn id="46" idx="1"/>
                <a:endCxn id="35" idx="3"/>
              </p:cNvCxnSpPr>
              <p:nvPr/>
            </p:nvCxnSpPr>
            <p:spPr>
              <a:xfrm flipH="1">
                <a:off x="4685773" y="5493780"/>
                <a:ext cx="3556606" cy="487964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Google Shape;68;p13"/>
              <p:cNvSpPr/>
              <p:nvPr/>
            </p:nvSpPr>
            <p:spPr>
              <a:xfrm>
                <a:off x="2102573" y="2042551"/>
                <a:ext cx="2583200" cy="40098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ko-KR" altLang="en-US" sz="1300" dirty="0" smtClean="0"/>
                  <a:t>프로젝트 의견 교환</a:t>
                </a:r>
                <a:endParaRPr sz="1300" dirty="0"/>
              </a:p>
            </p:txBody>
          </p:sp>
          <p:cxnSp>
            <p:nvCxnSpPr>
              <p:cNvPr id="67" name="직선 화살표 연결선 66"/>
              <p:cNvCxnSpPr>
                <a:stCxn id="23" idx="3"/>
                <a:endCxn id="66" idx="1"/>
              </p:cNvCxnSpPr>
              <p:nvPr/>
            </p:nvCxnSpPr>
            <p:spPr>
              <a:xfrm flipV="1">
                <a:off x="937091" y="2243046"/>
                <a:ext cx="1165482" cy="17411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Google Shape;114;p13"/>
              <p:cNvSpPr/>
              <p:nvPr/>
            </p:nvSpPr>
            <p:spPr>
              <a:xfrm>
                <a:off x="8242379" y="4549811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게시판 관리</a:t>
                </a:r>
                <a:endParaRPr sz="1300" dirty="0"/>
              </a:p>
            </p:txBody>
          </p:sp>
          <p:cxnSp>
            <p:nvCxnSpPr>
              <p:cNvPr id="70" name="직선 화살표 연결선 69"/>
              <p:cNvCxnSpPr>
                <a:stCxn id="40" idx="1"/>
                <a:endCxn id="30" idx="3"/>
              </p:cNvCxnSpPr>
              <p:nvPr/>
            </p:nvCxnSpPr>
            <p:spPr>
              <a:xfrm flipH="1" flipV="1">
                <a:off x="4685773" y="1293495"/>
                <a:ext cx="3556606" cy="2043996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꺾인 연결선 71"/>
              <p:cNvCxnSpPr>
                <a:stCxn id="49" idx="2"/>
                <a:endCxn id="36" idx="1"/>
              </p:cNvCxnSpPr>
              <p:nvPr/>
            </p:nvCxnSpPr>
            <p:spPr>
              <a:xfrm rot="16200000" flipH="1">
                <a:off x="1934055" y="3504518"/>
                <a:ext cx="1816086" cy="4204739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꺾인 연결선 72"/>
              <p:cNvCxnSpPr>
                <a:stCxn id="34" idx="2"/>
                <a:endCxn id="36" idx="3"/>
              </p:cNvCxnSpPr>
              <p:nvPr/>
            </p:nvCxnSpPr>
            <p:spPr>
              <a:xfrm rot="5400000">
                <a:off x="7584574" y="2577799"/>
                <a:ext cx="2633026" cy="5241238"/>
              </a:xfrm>
              <a:prstGeom prst="bentConnector2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367552" y="1098410"/>
            <a:ext cx="4330921" cy="3600435"/>
            <a:chOff x="367552" y="1098410"/>
            <a:chExt cx="4330921" cy="3600435"/>
          </a:xfrm>
        </p:grpSpPr>
        <p:pic>
          <p:nvPicPr>
            <p:cNvPr id="23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091" y="3684964"/>
              <a:ext cx="354000" cy="598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8;p13"/>
            <p:cNvSpPr txBox="1"/>
            <p:nvPr/>
          </p:nvSpPr>
          <p:spPr>
            <a:xfrm>
              <a:off x="367552" y="1926861"/>
              <a:ext cx="745961" cy="51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sp>
          <p:nvSpPr>
            <p:cNvPr id="27" name="Google Shape;64;p13"/>
            <p:cNvSpPr/>
            <p:nvPr/>
          </p:nvSpPr>
          <p:spPr>
            <a:xfrm>
              <a:off x="2102573" y="2520031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등록된 프로젝트 </a:t>
              </a:r>
              <a:r>
                <a:rPr lang="ko-KR" altLang="en-US" sz="1300" dirty="0"/>
                <a:t>확인</a:t>
              </a:r>
              <a:endParaRPr sz="1300" dirty="0"/>
            </a:p>
          </p:txBody>
        </p:sp>
        <p:sp>
          <p:nvSpPr>
            <p:cNvPr id="29" name="Google Shape;66;p13"/>
            <p:cNvSpPr/>
            <p:nvPr/>
          </p:nvSpPr>
          <p:spPr>
            <a:xfrm>
              <a:off x="2102573" y="3453352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30" name="Google Shape;67;p13"/>
            <p:cNvSpPr/>
            <p:nvPr/>
          </p:nvSpPr>
          <p:spPr>
            <a:xfrm>
              <a:off x="2102573" y="1098410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등록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31" name="Google Shape;68;p13"/>
            <p:cNvSpPr/>
            <p:nvPr/>
          </p:nvSpPr>
          <p:spPr>
            <a:xfrm>
              <a:off x="2102573" y="1565071"/>
              <a:ext cx="2583200" cy="40098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pic>
          <p:nvPicPr>
            <p:cNvPr id="48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091" y="1430477"/>
              <a:ext cx="354000" cy="598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58;p13"/>
            <p:cNvSpPr txBox="1"/>
            <p:nvPr/>
          </p:nvSpPr>
          <p:spPr>
            <a:xfrm>
              <a:off x="367552" y="4179270"/>
              <a:ext cx="744351" cy="51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50" name="직선 화살표 연결선 49"/>
            <p:cNvCxnSpPr>
              <a:stCxn id="23" idx="3"/>
              <a:endCxn id="27" idx="1"/>
            </p:cNvCxnSpPr>
            <p:nvPr/>
          </p:nvCxnSpPr>
          <p:spPr>
            <a:xfrm flipV="1">
              <a:off x="937091" y="2715116"/>
              <a:ext cx="1165482" cy="126906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23" idx="3"/>
              <a:endCxn id="29" idx="1"/>
            </p:cNvCxnSpPr>
            <p:nvPr/>
          </p:nvCxnSpPr>
          <p:spPr>
            <a:xfrm flipV="1">
              <a:off x="937091" y="3648437"/>
              <a:ext cx="1165482" cy="3357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8" idx="3"/>
              <a:endCxn id="30" idx="1"/>
            </p:cNvCxnSpPr>
            <p:nvPr/>
          </p:nvCxnSpPr>
          <p:spPr>
            <a:xfrm flipV="1">
              <a:off x="937091" y="1293495"/>
              <a:ext cx="1165482" cy="43620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8" idx="3"/>
              <a:endCxn id="31" idx="1"/>
            </p:cNvCxnSpPr>
            <p:nvPr/>
          </p:nvCxnSpPr>
          <p:spPr>
            <a:xfrm>
              <a:off x="937091" y="1729698"/>
              <a:ext cx="1165482" cy="3586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29" idx="3"/>
              <a:endCxn id="31" idx="3"/>
            </p:cNvCxnSpPr>
            <p:nvPr/>
          </p:nvCxnSpPr>
          <p:spPr>
            <a:xfrm flipV="1">
              <a:off x="4685773" y="1765565"/>
              <a:ext cx="12700" cy="1882872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31" idx="1"/>
              <a:endCxn id="23" idx="0"/>
            </p:cNvCxnSpPr>
            <p:nvPr/>
          </p:nvCxnSpPr>
          <p:spPr>
            <a:xfrm flipH="1">
              <a:off x="760091" y="1765565"/>
              <a:ext cx="1342482" cy="19193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9274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698473" y="1614040"/>
            <a:ext cx="2577831" cy="933400"/>
            <a:chOff x="4326586" y="1315624"/>
            <a:chExt cx="2577831" cy="933400"/>
          </a:xfrm>
        </p:grpSpPr>
        <p:sp>
          <p:nvSpPr>
            <p:cNvPr id="89" name="직사각형 88"/>
            <p:cNvSpPr/>
            <p:nvPr/>
          </p:nvSpPr>
          <p:spPr>
            <a:xfrm>
              <a:off x="5707303" y="1315624"/>
              <a:ext cx="389805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177194" y="1315624"/>
              <a:ext cx="669559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326586" y="1887234"/>
              <a:ext cx="1380717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790016" y="1887234"/>
              <a:ext cx="1114401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 flipH="1">
              <a:off x="5320459" y="1660938"/>
              <a:ext cx="313039" cy="2272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90" idx="2"/>
            </p:cNvCxnSpPr>
            <p:nvPr/>
          </p:nvCxnSpPr>
          <p:spPr>
            <a:xfrm flipH="1">
              <a:off x="6481657" y="1677414"/>
              <a:ext cx="30317" cy="2672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53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67661E-6 L 0.2043 0.12307 " pathEditMode="relative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5. 데이터 베이스 설계 현황 소개</a:t>
            </a:r>
            <a:endParaRPr lang="en-US" sz="4400" b="0" strike="noStrike" spc="-1">
              <a:latin typeface="Noto Sans CJK JP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그림 4"/>
          <p:cNvPicPr/>
          <p:nvPr/>
        </p:nvPicPr>
        <p:blipFill>
          <a:blip r:embed="rId2"/>
          <a:stretch/>
        </p:blipFill>
        <p:spPr>
          <a:xfrm>
            <a:off x="-360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91" y="122759"/>
            <a:ext cx="9850001" cy="657437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7706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545" y="360480"/>
            <a:ext cx="10981387" cy="858720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dirty="0" smtClean="0"/>
              <a:t>피드백 및 개선사항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/>
          </p:nvPr>
        </p:nvSpPr>
        <p:spPr>
          <a:xfrm>
            <a:off x="660280" y="1286934"/>
            <a:ext cx="10972440" cy="11853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/>
              <a:t>요구사항 정의서 </a:t>
            </a:r>
            <a:r>
              <a:rPr lang="ko-KR" altLang="en-US" sz="2800" dirty="0" err="1" smtClean="0"/>
              <a:t>가독성을</a:t>
            </a:r>
            <a:r>
              <a:rPr lang="ko-KR" altLang="en-US" sz="2800" dirty="0" smtClean="0"/>
              <a:t> 좀 더 높여 봅시다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CSS </a:t>
            </a:r>
            <a:r>
              <a:rPr lang="ko-KR" altLang="en-US" sz="2800" dirty="0" smtClean="0"/>
              <a:t>작업 미흡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초보 수준인 페이지들은 좀 더 보완 할 것</a:t>
            </a:r>
            <a:endParaRPr lang="en-US" altLang="ko-KR" sz="28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0211" y="3137547"/>
            <a:ext cx="10981387" cy="85872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ko-KR" altLang="en-US" dirty="0" smtClean="0"/>
              <a:t>다음 발표 목표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60280" y="4140201"/>
            <a:ext cx="10972440" cy="209973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/>
              <a:t>현재 제작중인 웹 페이지까지 구현 완료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화면 구현 시작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본인 파트 최소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페이지 이상 구현 및 화면 연결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/>
              <a:t>데이터 베이스 설계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완료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테이블 작성 및 데이터 입력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후 </a:t>
            </a:r>
            <a:r>
              <a:rPr lang="en-US" altLang="ko-KR" sz="2800" dirty="0" smtClean="0"/>
              <a:t>SQL</a:t>
            </a:r>
            <a:r>
              <a:rPr lang="ko-KR" altLang="en-US" sz="2800" dirty="0" smtClean="0"/>
              <a:t>문 작성 시작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8989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맑은 고딕"/>
              </a:rPr>
              <a:t>6.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화면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구현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및 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작성 소개</a:t>
            </a:r>
            <a:endParaRPr lang="en-US" sz="4400" b="0" strike="noStrike" spc="-1" dirty="0">
              <a:latin typeface="Noto Sans CJK JP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5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맑은 고딕"/>
              </a:rPr>
              <a:t>6.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화면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구현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및 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작성 소개</a:t>
            </a:r>
            <a:endParaRPr lang="en-US" sz="4400" b="0" strike="noStrike" spc="-1" dirty="0">
              <a:latin typeface="Noto Sans CJK JP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김현태</a:t>
            </a: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User_프로젝트 카테고리 메뉴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User_프로젝트 카테고리 메인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User_프로젝트 상세 페이지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Admin_프로젝트 관리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Admin_프로젝트 신고 페이지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Admin_통계</a:t>
            </a:r>
            <a:endParaRPr lang="en-US" sz="28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085953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9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맑은 고딕"/>
              </a:rPr>
              <a:t>6.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화면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구현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및 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작성 소개</a:t>
            </a:r>
            <a:endParaRPr lang="en-US" sz="4400" b="0" strike="noStrike" spc="-1" dirty="0">
              <a:latin typeface="Noto Sans CJK JP"/>
            </a:endParaRPr>
          </a:p>
        </p:txBody>
      </p:sp>
      <p:sp>
        <p:nvSpPr>
          <p:cNvPr id="9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유서희</a:t>
            </a:r>
            <a:endParaRPr lang="en-US" sz="2800" b="0" strike="noStrike" spc="-1" dirty="0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User_메인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화면</a:t>
            </a: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User_실시간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채팅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상담</a:t>
            </a: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Admin_메인화면</a:t>
            </a: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Admin_실시간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채팅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관리</a:t>
            </a: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Admin_메인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화면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관리</a:t>
            </a:r>
            <a:endParaRPr lang="en-US" sz="28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139230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2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맑은 고딕"/>
              </a:rPr>
              <a:t>6.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화면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구현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및 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작성 소개</a:t>
            </a:r>
            <a:endParaRPr lang="en-US" sz="4400" b="0" strike="noStrike" spc="-1" dirty="0">
              <a:latin typeface="Noto Sans CJK JP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권기범</a:t>
            </a: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User_공지사항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User_Q&amp;A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User_펀딩하는 방법 &amp; FAQ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Admind_공지사항 관리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Admind_Q&amp;A 관리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Admind_펀딩하는 방법 &amp; FAQ 관리</a:t>
            </a:r>
            <a:endParaRPr lang="en-US" sz="28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3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맑은 고딕"/>
              </a:rPr>
              <a:t>6.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화면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구현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및 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작성 소개</a:t>
            </a:r>
            <a:endParaRPr lang="en-US" sz="4400" b="0" strike="noStrike" spc="-1" dirty="0">
              <a:latin typeface="Noto Sans CJK JP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김용승</a:t>
            </a:r>
            <a:endParaRPr lang="en-US" sz="2800" b="0" strike="noStrike" spc="-1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User_로그인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User_회원가입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User_마이페이지</a:t>
            </a:r>
            <a:endParaRPr lang="en-US" sz="2800" b="0" strike="noStrike" spc="-1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Admin_회원관리</a:t>
            </a:r>
            <a:endParaRPr lang="en-US" sz="28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3"/>
          <p:cNvPicPr/>
          <p:nvPr/>
        </p:nvPicPr>
        <p:blipFill>
          <a:blip r:embed="rId2"/>
          <a:stretch/>
        </p:blipFill>
        <p:spPr>
          <a:xfrm>
            <a:off x="10440" y="828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순서</a:t>
            </a:r>
            <a:endParaRPr lang="en-US" sz="4400" b="0" strike="noStrike" spc="-1">
              <a:latin typeface="Noto Sans CJK JP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주제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선정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이유</a:t>
            </a:r>
            <a:endParaRPr lang="en-US" sz="2800" b="0" strike="noStrike" spc="-1" dirty="0">
              <a:latin typeface="Noto Sans CJK JP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기능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흐름도</a:t>
            </a:r>
            <a:endParaRPr lang="en-US" sz="2800" b="0" strike="noStrike" spc="-1" dirty="0">
              <a:latin typeface="Noto Sans CJK JP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요구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사항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분석</a:t>
            </a:r>
            <a:endParaRPr lang="en-US" sz="2800" b="0" strike="noStrike" spc="-1" dirty="0">
              <a:latin typeface="Noto Sans CJK JP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주요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기능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소개</a:t>
            </a:r>
            <a:endParaRPr lang="en-US" sz="2800" b="0" strike="noStrike" spc="-1" dirty="0">
              <a:latin typeface="Noto Sans CJK JP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데이터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베이스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설계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소개</a:t>
            </a:r>
            <a:endParaRPr lang="en-US" sz="2800" b="0" strike="noStrike" spc="-1" dirty="0">
              <a:latin typeface="Noto Sans CJK JP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화면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sz="28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2800" spc="-1" dirty="0" smtClean="0">
                <a:solidFill>
                  <a:srgbClr val="000000"/>
                </a:solidFill>
                <a:latin typeface="맑은 고딕"/>
              </a:rPr>
              <a:t>및 </a:t>
            </a:r>
            <a:r>
              <a:rPr lang="en-US" altLang="ko-KR" sz="2800" spc="-1" dirty="0" smtClean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2800" spc="-1" dirty="0" smtClean="0">
                <a:solidFill>
                  <a:srgbClr val="000000"/>
                </a:solidFill>
                <a:latin typeface="맑은 고딕"/>
              </a:rPr>
              <a:t>작성 소개</a:t>
            </a:r>
            <a:endParaRPr lang="en-US" sz="28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8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맑은 고딕"/>
              </a:rPr>
              <a:t>6.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화면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구현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4400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및 </a:t>
            </a:r>
            <a:r>
              <a:rPr lang="en-US" altLang="ko-KR" sz="4400" spc="-1" dirty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4400" spc="-1" dirty="0">
                <a:solidFill>
                  <a:srgbClr val="000000"/>
                </a:solidFill>
                <a:latin typeface="맑은 고딕"/>
              </a:rPr>
              <a:t>작성 소개</a:t>
            </a:r>
            <a:endParaRPr lang="en-US" sz="4400" b="0" strike="noStrike" spc="-1" dirty="0">
              <a:latin typeface="Noto Sans CJK JP"/>
            </a:endParaRPr>
          </a:p>
        </p:txBody>
      </p:sp>
      <p:sp>
        <p:nvSpPr>
          <p:cNvPr id="83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이형준</a:t>
            </a:r>
            <a:endParaRPr lang="en-US" sz="2800" b="0" strike="noStrike" spc="-1" dirty="0">
              <a:latin typeface="Noto Sans CJK JP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User_프로젝트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등록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투자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펀딩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리워드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펀딩</a:t>
            </a: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User_등록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프로젝트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수정</a:t>
            </a: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Admin_등록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신청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프로젝트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검토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및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승인</a:t>
            </a:r>
            <a:endParaRPr lang="en-US" sz="2800" b="0" strike="noStrike" spc="-1" dirty="0">
              <a:latin typeface="Noto Sans CJK JP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Admin_카테고리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맑은 고딕"/>
              </a:rPr>
              <a:t>관리</a:t>
            </a:r>
            <a:endParaRPr lang="en-US" sz="2800" b="0" strike="noStrike" spc="-1" dirty="0" smtClean="0">
              <a:solidFill>
                <a:srgbClr val="000000"/>
              </a:solidFill>
              <a:latin typeface="맑은 고딕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맑은 고딕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z="2800" spc="-1" dirty="0" smtClean="0">
                <a:solidFill>
                  <a:srgbClr val="000000"/>
                </a:solidFill>
                <a:latin typeface="맑은 고딕"/>
              </a:rPr>
              <a:t>형준씨의 쾌유를 기원합니다</a:t>
            </a:r>
            <a:endParaRPr lang="en-US" sz="2800" b="0" strike="noStrike" spc="-1" dirty="0">
              <a:latin typeface="Noto Sans CJK J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6933" y="5991494"/>
            <a:ext cx="87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https://ezenteam2.github.io/EzenCrowdFunding/gr2_ysh/user/index02.html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958" name="CustomShape 1"/>
          <p:cNvSpPr/>
          <p:nvPr/>
        </p:nvSpPr>
        <p:spPr>
          <a:xfrm>
            <a:off x="1027800" y="2763000"/>
            <a:ext cx="49852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0000" b="0" strike="noStrike" spc="-1">
                <a:solidFill>
                  <a:srgbClr val="000000"/>
                </a:solidFill>
                <a:latin typeface="맑은 고딕"/>
              </a:rPr>
              <a:t>THANK</a:t>
            </a:r>
            <a:r>
              <a:t/>
            </a:r>
            <a:br/>
            <a:r>
              <a:rPr lang="en-US" sz="10000" b="0" strike="noStrike" spc="-1">
                <a:solidFill>
                  <a:srgbClr val="000000"/>
                </a:solidFill>
                <a:latin typeface="맑은 고딕"/>
              </a:rPr>
              <a:t>YOU!</a:t>
            </a:r>
            <a:endParaRPr lang="en-US" sz="10000" b="0" strike="noStrike" spc="-1">
              <a:latin typeface="Noto Sans CJK JP"/>
            </a:endParaRPr>
          </a:p>
        </p:txBody>
      </p:sp>
      <p:pic>
        <p:nvPicPr>
          <p:cNvPr id="959" name="Picture 2"/>
          <p:cNvPicPr/>
          <p:nvPr/>
        </p:nvPicPr>
        <p:blipFill>
          <a:blip r:embed="rId3"/>
          <a:stretch/>
        </p:blipFill>
        <p:spPr>
          <a:xfrm>
            <a:off x="6369840" y="2450160"/>
            <a:ext cx="4379760" cy="3610800"/>
          </a:xfrm>
          <a:prstGeom prst="rect">
            <a:avLst/>
          </a:prstGeom>
          <a:ln>
            <a:noFill/>
          </a:ln>
        </p:spPr>
      </p:pic>
      <p:pic>
        <p:nvPicPr>
          <p:cNvPr id="960" name="그림 6"/>
          <p:cNvPicPr/>
          <p:nvPr/>
        </p:nvPicPr>
        <p:blipFill>
          <a:blip r:embed="rId4"/>
          <a:stretch/>
        </p:blipFill>
        <p:spPr>
          <a:xfrm>
            <a:off x="7717680" y="667080"/>
            <a:ext cx="1684080" cy="16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3"/>
          <p:cNvPicPr/>
          <p:nvPr/>
        </p:nvPicPr>
        <p:blipFill>
          <a:blip r:embed="rId2"/>
          <a:stretch/>
        </p:blipFill>
        <p:spPr>
          <a:xfrm>
            <a:off x="2160" y="828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1. 주제 선정 이유</a:t>
            </a:r>
            <a:endParaRPr lang="en-US" sz="4400" b="0" strike="noStrike" spc="-1">
              <a:latin typeface="Noto Sans CJK JP"/>
            </a:endParaRPr>
          </a:p>
        </p:txBody>
      </p:sp>
      <p:pic>
        <p:nvPicPr>
          <p:cNvPr id="85" name="내용 개체 틀 4"/>
          <p:cNvPicPr/>
          <p:nvPr/>
        </p:nvPicPr>
        <p:blipFill>
          <a:blip r:embed="rId3"/>
          <a:stretch/>
        </p:blipFill>
        <p:spPr>
          <a:xfrm>
            <a:off x="6997320" y="1280160"/>
            <a:ext cx="4356000" cy="2480400"/>
          </a:xfrm>
          <a:prstGeom prst="rect">
            <a:avLst/>
          </a:prstGeom>
          <a:ln>
            <a:noFill/>
          </a:ln>
        </p:spPr>
      </p:pic>
      <p:pic>
        <p:nvPicPr>
          <p:cNvPr id="86" name="그림 5"/>
          <p:cNvPicPr/>
          <p:nvPr/>
        </p:nvPicPr>
        <p:blipFill>
          <a:blip r:embed="rId4"/>
          <a:stretch/>
        </p:blipFill>
        <p:spPr>
          <a:xfrm>
            <a:off x="1634040" y="1556280"/>
            <a:ext cx="3380760" cy="5081040"/>
          </a:xfrm>
          <a:prstGeom prst="rect">
            <a:avLst/>
          </a:prstGeom>
          <a:ln>
            <a:noFill/>
          </a:ln>
        </p:spPr>
      </p:pic>
      <p:pic>
        <p:nvPicPr>
          <p:cNvPr id="87" name="그림 6"/>
          <p:cNvPicPr/>
          <p:nvPr/>
        </p:nvPicPr>
        <p:blipFill>
          <a:blip r:embed="rId5"/>
          <a:stretch/>
        </p:blipFill>
        <p:spPr>
          <a:xfrm>
            <a:off x="5704200" y="3981240"/>
            <a:ext cx="6087600" cy="2656080"/>
          </a:xfrm>
          <a:prstGeom prst="rect">
            <a:avLst/>
          </a:prstGeom>
          <a:ln>
            <a:noFill/>
          </a:ln>
        </p:spPr>
      </p:pic>
      <p:pic>
        <p:nvPicPr>
          <p:cNvPr id="88" name="그림 7"/>
          <p:cNvPicPr/>
          <p:nvPr/>
        </p:nvPicPr>
        <p:blipFill>
          <a:blip r:embed="rId6"/>
          <a:stretch/>
        </p:blipFill>
        <p:spPr>
          <a:xfrm>
            <a:off x="5481360" y="281520"/>
            <a:ext cx="2331360" cy="22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7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26049"/>
            <a:ext cx="9143280" cy="23868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1" y="1501123"/>
            <a:ext cx="1992904" cy="206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38" y="1501124"/>
            <a:ext cx="1853914" cy="20608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50" y="1376416"/>
            <a:ext cx="1489100" cy="1159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774" y="4489733"/>
            <a:ext cx="5987196" cy="22635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322" y="2774394"/>
            <a:ext cx="2332224" cy="22389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671825">
            <a:off x="2069048" y="4832885"/>
            <a:ext cx="1178546" cy="9596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9036" y="3891629"/>
            <a:ext cx="1436837" cy="123262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198404" y="576233"/>
            <a:ext cx="4762500" cy="5893659"/>
            <a:chOff x="838200" y="773841"/>
            <a:chExt cx="4762500" cy="589365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05000"/>
              <a:ext cx="4762500" cy="4762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1787657" y="773841"/>
              <a:ext cx="2739302" cy="15489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 smtClean="0"/>
                <a:t>CROWD FUNDING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92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838080" y="471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2. 기능 흐름도</a:t>
            </a:r>
            <a:endParaRPr lang="en-US" sz="4400" b="0" strike="noStrike" spc="-1">
              <a:latin typeface="Noto Sans CJK JP"/>
            </a:endParaRPr>
          </a:p>
        </p:txBody>
      </p:sp>
      <p:pic>
        <p:nvPicPr>
          <p:cNvPr id="103" name="Google Shape;55;p13"/>
          <p:cNvPicPr/>
          <p:nvPr/>
        </p:nvPicPr>
        <p:blipFill>
          <a:blip r:embed="rId3"/>
          <a:stretch/>
        </p:blipFill>
        <p:spPr>
          <a:xfrm>
            <a:off x="491760" y="3715560"/>
            <a:ext cx="353160" cy="5976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276120" y="1957680"/>
            <a:ext cx="745200" cy="5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메이커</a:t>
            </a:r>
            <a:endParaRPr lang="en-US" sz="1300" b="0" strike="noStrike" spc="-1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회원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010960" y="535068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로그인 / 회원가입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010960" y="255060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등록된 프로젝트 확인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010960" y="301752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관심 프로젝트 등록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2010960" y="348408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프로젝트 펀딩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2010960" y="112896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프로젝트 등록(투자, 리워드)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010960" y="1595880"/>
            <a:ext cx="2582640" cy="400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투자 수익 분배, 리워드 제공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2010960" y="395064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프로젝트 신고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2010960" y="488412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예치금 결제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2010960" y="581724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개인정보관리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4853160" y="6392880"/>
            <a:ext cx="1335240" cy="304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실시간 채팅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2010960" y="4417200"/>
            <a:ext cx="2582640" cy="389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게시판 확인</a:t>
            </a:r>
            <a:endParaRPr lang="en-US" sz="1300" b="0" strike="noStrike" spc="-1">
              <a:latin typeface="Noto Sans CJK JP"/>
            </a:endParaRPr>
          </a:p>
        </p:txBody>
      </p:sp>
      <p:pic>
        <p:nvPicPr>
          <p:cNvPr id="116" name="Google Shape;55;p13"/>
          <p:cNvPicPr/>
          <p:nvPr/>
        </p:nvPicPr>
        <p:blipFill>
          <a:blip r:embed="rId3"/>
          <a:stretch/>
        </p:blipFill>
        <p:spPr>
          <a:xfrm>
            <a:off x="491760" y="1461240"/>
            <a:ext cx="353160" cy="597600"/>
          </a:xfrm>
          <a:prstGeom prst="rect">
            <a:avLst/>
          </a:prstGeom>
          <a:ln>
            <a:noFill/>
          </a:ln>
        </p:spPr>
      </p:pic>
      <p:sp>
        <p:nvSpPr>
          <p:cNvPr id="117" name="CustomShape 14"/>
          <p:cNvSpPr/>
          <p:nvPr/>
        </p:nvSpPr>
        <p:spPr>
          <a:xfrm>
            <a:off x="276120" y="4209840"/>
            <a:ext cx="743760" cy="5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서포터</a:t>
            </a:r>
            <a:endParaRPr lang="en-US" sz="1300" b="0" strike="noStrike" spc="-1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회원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18" name="CustomShape 15"/>
          <p:cNvSpPr/>
          <p:nvPr/>
        </p:nvSpPr>
        <p:spPr>
          <a:xfrm flipV="1">
            <a:off x="845640" y="2745000"/>
            <a:ext cx="1164600" cy="12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6"/>
          <p:cNvSpPr/>
          <p:nvPr/>
        </p:nvSpPr>
        <p:spPr>
          <a:xfrm flipV="1">
            <a:off x="845640" y="3211920"/>
            <a:ext cx="1164600" cy="80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7"/>
          <p:cNvSpPr/>
          <p:nvPr/>
        </p:nvSpPr>
        <p:spPr>
          <a:xfrm flipV="1">
            <a:off x="845640" y="3678480"/>
            <a:ext cx="1164600" cy="33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8"/>
          <p:cNvSpPr/>
          <p:nvPr/>
        </p:nvSpPr>
        <p:spPr>
          <a:xfrm>
            <a:off x="845640" y="4014720"/>
            <a:ext cx="1164600" cy="13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9"/>
          <p:cNvSpPr/>
          <p:nvPr/>
        </p:nvSpPr>
        <p:spPr>
          <a:xfrm>
            <a:off x="845640" y="4014720"/>
            <a:ext cx="1164600" cy="59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0"/>
          <p:cNvSpPr/>
          <p:nvPr/>
        </p:nvSpPr>
        <p:spPr>
          <a:xfrm>
            <a:off x="845640" y="4014720"/>
            <a:ext cx="1164600" cy="1063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1"/>
          <p:cNvSpPr/>
          <p:nvPr/>
        </p:nvSpPr>
        <p:spPr>
          <a:xfrm>
            <a:off x="845640" y="4014720"/>
            <a:ext cx="1164600" cy="153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2"/>
          <p:cNvSpPr/>
          <p:nvPr/>
        </p:nvSpPr>
        <p:spPr>
          <a:xfrm>
            <a:off x="845640" y="4014720"/>
            <a:ext cx="1164600" cy="19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3"/>
          <p:cNvSpPr/>
          <p:nvPr/>
        </p:nvSpPr>
        <p:spPr>
          <a:xfrm flipV="1">
            <a:off x="845640" y="1323360"/>
            <a:ext cx="1164600" cy="43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4"/>
          <p:cNvSpPr/>
          <p:nvPr/>
        </p:nvSpPr>
        <p:spPr>
          <a:xfrm>
            <a:off x="845640" y="1760400"/>
            <a:ext cx="1164600" cy="3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5"/>
          <p:cNvSpPr/>
          <p:nvPr/>
        </p:nvSpPr>
        <p:spPr>
          <a:xfrm>
            <a:off x="2010960" y="2073240"/>
            <a:ext cx="2582640" cy="400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프로젝트 의견 교환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29" name="CustomShape 26"/>
          <p:cNvSpPr/>
          <p:nvPr/>
        </p:nvSpPr>
        <p:spPr>
          <a:xfrm flipV="1">
            <a:off x="845640" y="2273040"/>
            <a:ext cx="1164600" cy="174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7"/>
          <p:cNvSpPr/>
          <p:nvPr/>
        </p:nvSpPr>
        <p:spPr>
          <a:xfrm>
            <a:off x="845640" y="1760400"/>
            <a:ext cx="1164600" cy="5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8"/>
          <p:cNvSpPr/>
          <p:nvPr/>
        </p:nvSpPr>
        <p:spPr>
          <a:xfrm flipV="1">
            <a:off x="4594320" y="1795680"/>
            <a:ext cx="11880" cy="1882080"/>
          </a:xfrm>
          <a:prstGeom prst="bentConnector3">
            <a:avLst>
              <a:gd name="adj1" fmla="val 4361543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9"/>
          <p:cNvSpPr/>
          <p:nvPr/>
        </p:nvSpPr>
        <p:spPr>
          <a:xfrm rot="16200000" flipH="1">
            <a:off x="1842480" y="3535200"/>
            <a:ext cx="1815480" cy="4204080"/>
          </a:xfrm>
          <a:prstGeom prst="bentConnector2">
            <a:avLst/>
          </a:prstGeom>
          <a:noFill/>
          <a:ln w="19080"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3" name="Group 30"/>
          <p:cNvGrpSpPr/>
          <p:nvPr/>
        </p:nvGrpSpPr>
        <p:grpSpPr>
          <a:xfrm>
            <a:off x="4593960" y="1323360"/>
            <a:ext cx="7503480" cy="5221440"/>
            <a:chOff x="4593960" y="1323360"/>
            <a:chExt cx="7503480" cy="5221440"/>
          </a:xfrm>
        </p:grpSpPr>
        <p:sp>
          <p:nvSpPr>
            <p:cNvPr id="134" name="CustomShape 31"/>
            <p:cNvSpPr/>
            <p:nvPr/>
          </p:nvSpPr>
          <p:spPr>
            <a:xfrm>
              <a:off x="10762200" y="3636720"/>
              <a:ext cx="1335240" cy="27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/>
            <a:lstStyle/>
            <a:p>
              <a:pPr algn="ctr">
                <a:lnSpc>
                  <a:spcPct val="100000"/>
                </a:lnSpc>
              </a:pPr>
              <a:r>
                <a:rPr lang="en-US" sz="13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관리자</a:t>
              </a:r>
              <a:endParaRPr lang="en-US" sz="1300" b="0" strike="noStrike" spc="-1">
                <a:latin typeface="Noto Sans CJK JP"/>
              </a:endParaRPr>
            </a:p>
          </p:txBody>
        </p:sp>
        <p:grpSp>
          <p:nvGrpSpPr>
            <p:cNvPr id="135" name="Group 32"/>
            <p:cNvGrpSpPr/>
            <p:nvPr/>
          </p:nvGrpSpPr>
          <p:grpSpPr>
            <a:xfrm>
              <a:off x="4593960" y="1323360"/>
              <a:ext cx="7189560" cy="5221440"/>
              <a:chOff x="4593960" y="1323360"/>
              <a:chExt cx="7189560" cy="5221440"/>
            </a:xfrm>
          </p:grpSpPr>
          <p:pic>
            <p:nvPicPr>
              <p:cNvPr id="136" name="Google Shape;60;p13"/>
              <p:cNvPicPr/>
              <p:nvPr/>
            </p:nvPicPr>
            <p:blipFill>
              <a:blip r:embed="rId3"/>
              <a:stretch/>
            </p:blipFill>
            <p:spPr>
              <a:xfrm>
                <a:off x="11076120" y="2499480"/>
                <a:ext cx="707400" cy="1196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7" name="CustomShape 33"/>
              <p:cNvSpPr/>
              <p:nvPr/>
            </p:nvSpPr>
            <p:spPr>
              <a:xfrm flipH="1" flipV="1">
                <a:off x="10019880" y="1855080"/>
                <a:ext cx="1055160" cy="1241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34"/>
              <p:cNvSpPr/>
              <p:nvPr/>
            </p:nvSpPr>
            <p:spPr>
              <a:xfrm>
                <a:off x="8150760" y="1639440"/>
                <a:ext cx="1868760" cy="432000"/>
              </a:xfrm>
              <a:prstGeom prst="rect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300" b="0" strike="noStrike" spc="-1">
                    <a:solidFill>
                      <a:srgbClr val="000000"/>
                    </a:solidFill>
                    <a:latin typeface="맑은 고딕"/>
                    <a:ea typeface="DejaVu Sans"/>
                  </a:rPr>
                  <a:t>메인화면 관리</a:t>
                </a:r>
                <a:endParaRPr lang="en-US" sz="1300" b="0" strike="noStrike" spc="-1">
                  <a:latin typeface="Noto Sans CJK JP"/>
                </a:endParaRPr>
              </a:p>
            </p:txBody>
          </p:sp>
          <p:sp>
            <p:nvSpPr>
              <p:cNvPr id="139" name="CustomShape 35"/>
              <p:cNvSpPr/>
              <p:nvPr/>
            </p:nvSpPr>
            <p:spPr>
              <a:xfrm>
                <a:off x="8150760" y="3151800"/>
                <a:ext cx="1868760" cy="432000"/>
              </a:xfrm>
              <a:prstGeom prst="rect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300" b="0" strike="noStrike" spc="-1">
                    <a:solidFill>
                      <a:srgbClr val="000000"/>
                    </a:solidFill>
                    <a:latin typeface="맑은 고딕"/>
                    <a:ea typeface="DejaVu Sans"/>
                  </a:rPr>
                  <a:t>프로젝트 관리</a:t>
                </a:r>
                <a:endParaRPr lang="en-US" sz="1300" b="0" strike="noStrike" spc="-1">
                  <a:latin typeface="Noto Sans CJK JP"/>
                </a:endParaRPr>
              </a:p>
            </p:txBody>
          </p:sp>
          <p:sp>
            <p:nvSpPr>
              <p:cNvPr id="140" name="CustomShape 36"/>
              <p:cNvSpPr/>
              <p:nvPr/>
            </p:nvSpPr>
            <p:spPr>
              <a:xfrm>
                <a:off x="8150760" y="2353320"/>
                <a:ext cx="1868760" cy="432000"/>
              </a:xfrm>
              <a:prstGeom prst="rect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300" b="0" strike="noStrike" spc="-1">
                    <a:solidFill>
                      <a:srgbClr val="000000"/>
                    </a:solidFill>
                    <a:latin typeface="맑은 고딕"/>
                    <a:ea typeface="DejaVu Sans"/>
                  </a:rPr>
                  <a:t>결제 관리</a:t>
                </a:r>
                <a:endParaRPr lang="en-US" sz="1300" b="0" strike="noStrike" spc="-1">
                  <a:latin typeface="Noto Sans CJK JP"/>
                </a:endParaRPr>
              </a:p>
            </p:txBody>
          </p:sp>
          <p:sp>
            <p:nvSpPr>
              <p:cNvPr id="141" name="CustomShape 37"/>
              <p:cNvSpPr/>
              <p:nvPr/>
            </p:nvSpPr>
            <p:spPr>
              <a:xfrm>
                <a:off x="8150760" y="3907800"/>
                <a:ext cx="1868760" cy="432000"/>
              </a:xfrm>
              <a:prstGeom prst="rect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300" b="0" strike="noStrike" spc="-1">
                    <a:solidFill>
                      <a:srgbClr val="000000"/>
                    </a:solidFill>
                    <a:latin typeface="맑은 고딕"/>
                    <a:ea typeface="DejaVu Sans"/>
                  </a:rPr>
                  <a:t>통계</a:t>
                </a:r>
                <a:endParaRPr lang="en-US" sz="1300" b="0" strike="noStrike" spc="-1">
                  <a:latin typeface="Noto Sans CJK JP"/>
                </a:endParaRPr>
              </a:p>
            </p:txBody>
          </p:sp>
          <p:sp>
            <p:nvSpPr>
              <p:cNvPr id="142" name="CustomShape 38"/>
              <p:cNvSpPr/>
              <p:nvPr/>
            </p:nvSpPr>
            <p:spPr>
              <a:xfrm flipH="1">
                <a:off x="10019880" y="3097800"/>
                <a:ext cx="1055160" cy="26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39"/>
              <p:cNvSpPr/>
              <p:nvPr/>
            </p:nvSpPr>
            <p:spPr>
              <a:xfrm flipH="1">
                <a:off x="10019880" y="3097800"/>
                <a:ext cx="1055160" cy="1025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40"/>
              <p:cNvSpPr/>
              <p:nvPr/>
            </p:nvSpPr>
            <p:spPr>
              <a:xfrm flipH="1" flipV="1">
                <a:off x="10019880" y="2568960"/>
                <a:ext cx="1055160" cy="527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41"/>
              <p:cNvSpPr/>
              <p:nvPr/>
            </p:nvSpPr>
            <p:spPr>
              <a:xfrm>
                <a:off x="8150760" y="5308200"/>
                <a:ext cx="1868760" cy="432000"/>
              </a:xfrm>
              <a:prstGeom prst="rect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300" b="0" strike="noStrike" spc="-1">
                    <a:solidFill>
                      <a:srgbClr val="000000"/>
                    </a:solidFill>
                    <a:latin typeface="맑은 고딕"/>
                    <a:ea typeface="DejaVu Sans"/>
                  </a:rPr>
                  <a:t>회원관리</a:t>
                </a:r>
                <a:endParaRPr lang="en-US" sz="1300" b="0" strike="noStrike" spc="-1">
                  <a:latin typeface="Noto Sans CJK JP"/>
                </a:endParaRPr>
              </a:p>
            </p:txBody>
          </p:sp>
          <p:sp>
            <p:nvSpPr>
              <p:cNvPr id="146" name="CustomShape 42"/>
              <p:cNvSpPr/>
              <p:nvPr/>
            </p:nvSpPr>
            <p:spPr>
              <a:xfrm flipH="1">
                <a:off x="10019880" y="3097800"/>
                <a:ext cx="1055160" cy="2426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43"/>
              <p:cNvSpPr/>
              <p:nvPr/>
            </p:nvSpPr>
            <p:spPr>
              <a:xfrm flipH="1" flipV="1">
                <a:off x="4593600" y="4611600"/>
                <a:ext cx="3555720" cy="183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CustomShape 44"/>
              <p:cNvSpPr/>
              <p:nvPr/>
            </p:nvSpPr>
            <p:spPr>
              <a:xfrm flipH="1" flipV="1">
                <a:off x="4593600" y="1795680"/>
                <a:ext cx="3555720" cy="7729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45"/>
              <p:cNvSpPr/>
              <p:nvPr/>
            </p:nvSpPr>
            <p:spPr>
              <a:xfrm flipH="1" flipV="1">
                <a:off x="4593600" y="2745000"/>
                <a:ext cx="3555720" cy="621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CustomShape 46"/>
              <p:cNvSpPr/>
              <p:nvPr/>
            </p:nvSpPr>
            <p:spPr>
              <a:xfrm flipH="1" flipV="1">
                <a:off x="4593600" y="3211920"/>
                <a:ext cx="3555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CustomShape 47"/>
              <p:cNvSpPr/>
              <p:nvPr/>
            </p:nvSpPr>
            <p:spPr>
              <a:xfrm flipH="1">
                <a:off x="4593600" y="5524560"/>
                <a:ext cx="3555720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CustomShape 48"/>
              <p:cNvSpPr/>
              <p:nvPr/>
            </p:nvSpPr>
            <p:spPr>
              <a:xfrm flipH="1">
                <a:off x="4593600" y="5524560"/>
                <a:ext cx="3555720" cy="4870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CustomShape 49"/>
              <p:cNvSpPr/>
              <p:nvPr/>
            </p:nvSpPr>
            <p:spPr>
              <a:xfrm>
                <a:off x="8150760" y="4580640"/>
                <a:ext cx="1868760" cy="432000"/>
              </a:xfrm>
              <a:prstGeom prst="rect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300" b="0" strike="noStrike" spc="-1">
                    <a:solidFill>
                      <a:srgbClr val="000000"/>
                    </a:solidFill>
                    <a:latin typeface="맑은 고딕"/>
                    <a:ea typeface="DejaVu Sans"/>
                  </a:rPr>
                  <a:t>게시판 관리</a:t>
                </a:r>
                <a:endParaRPr lang="en-US" sz="1300" b="0" strike="noStrike" spc="-1">
                  <a:latin typeface="Noto Sans CJK JP"/>
                </a:endParaRPr>
              </a:p>
            </p:txBody>
          </p:sp>
          <p:sp>
            <p:nvSpPr>
              <p:cNvPr id="154" name="CustomShape 50"/>
              <p:cNvSpPr/>
              <p:nvPr/>
            </p:nvSpPr>
            <p:spPr>
              <a:xfrm flipH="1" flipV="1">
                <a:off x="4593600" y="1323360"/>
                <a:ext cx="3555720" cy="2043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CustomShape 51"/>
              <p:cNvSpPr/>
              <p:nvPr/>
            </p:nvSpPr>
            <p:spPr>
              <a:xfrm rot="5400000">
                <a:off x="7493760" y="2608200"/>
                <a:ext cx="2632320" cy="5240520"/>
              </a:xfrm>
              <a:prstGeom prst="bentConnector2">
                <a:avLst/>
              </a:prstGeom>
              <a:noFill/>
              <a:ln w="19080">
                <a:solidFill>
                  <a:schemeClr val="accent6">
                    <a:lumMod val="50000"/>
                  </a:schemeClr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56" name="CustomShape 52"/>
          <p:cNvSpPr/>
          <p:nvPr/>
        </p:nvSpPr>
        <p:spPr>
          <a:xfrm flipH="1">
            <a:off x="667800" y="1796400"/>
            <a:ext cx="1341720" cy="191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53"/>
          <p:cNvGrpSpPr/>
          <p:nvPr/>
        </p:nvGrpSpPr>
        <p:grpSpPr>
          <a:xfrm>
            <a:off x="4593600" y="144000"/>
            <a:ext cx="6985080" cy="6433920"/>
            <a:chOff x="4593600" y="144000"/>
            <a:chExt cx="6985080" cy="6433920"/>
          </a:xfrm>
        </p:grpSpPr>
        <p:pic>
          <p:nvPicPr>
            <p:cNvPr id="158" name="Picture 2"/>
            <p:cNvPicPr/>
            <p:nvPr/>
          </p:nvPicPr>
          <p:blipFill>
            <a:blip r:embed="rId4"/>
            <a:stretch/>
          </p:blipFill>
          <p:spPr>
            <a:xfrm>
              <a:off x="5246280" y="144000"/>
              <a:ext cx="2447280" cy="283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9" name="Picture 3"/>
            <p:cNvPicPr/>
            <p:nvPr/>
          </p:nvPicPr>
          <p:blipFill>
            <a:blip r:embed="rId5"/>
            <a:stretch/>
          </p:blipFill>
          <p:spPr>
            <a:xfrm>
              <a:off x="6902640" y="2964600"/>
              <a:ext cx="4676040" cy="1875600"/>
            </a:xfrm>
            <a:prstGeom prst="rect">
              <a:avLst/>
            </a:prstGeom>
            <a:ln w="57240">
              <a:solidFill>
                <a:schemeClr val="bg1"/>
              </a:solidFill>
              <a:miter/>
            </a:ln>
          </p:spPr>
        </p:pic>
        <p:pic>
          <p:nvPicPr>
            <p:cNvPr id="160" name="Picture 4"/>
            <p:cNvPicPr/>
            <p:nvPr/>
          </p:nvPicPr>
          <p:blipFill>
            <a:blip r:embed="rId6"/>
            <a:stretch/>
          </p:blipFill>
          <p:spPr>
            <a:xfrm>
              <a:off x="5447880" y="4730760"/>
              <a:ext cx="2466360" cy="1847160"/>
            </a:xfrm>
            <a:prstGeom prst="rect">
              <a:avLst/>
            </a:prstGeom>
            <a:ln w="57240">
              <a:solidFill>
                <a:schemeClr val="bg1"/>
              </a:solidFill>
              <a:miter/>
            </a:ln>
          </p:spPr>
        </p:pic>
        <p:sp>
          <p:nvSpPr>
            <p:cNvPr id="161" name="CustomShape 54"/>
            <p:cNvSpPr/>
            <p:nvPr/>
          </p:nvSpPr>
          <p:spPr>
            <a:xfrm flipH="1" flipV="1">
              <a:off x="4607640" y="1323360"/>
              <a:ext cx="637200" cy="238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030A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55"/>
            <p:cNvSpPr/>
            <p:nvPr/>
          </p:nvSpPr>
          <p:spPr>
            <a:xfrm flipH="1" flipV="1">
              <a:off x="4593600" y="2745000"/>
              <a:ext cx="2307600" cy="1156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030A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56"/>
            <p:cNvSpPr/>
            <p:nvPr/>
          </p:nvSpPr>
          <p:spPr>
            <a:xfrm flipH="1" flipV="1">
              <a:off x="4593600" y="5545080"/>
              <a:ext cx="852840" cy="108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030A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838080" y="50760"/>
            <a:ext cx="1051488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3. 요구 사항 분석</a:t>
            </a:r>
            <a:endParaRPr lang="en-US" sz="4400" b="0" strike="noStrike" spc="-1">
              <a:latin typeface="Noto Sans CJK JP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4" y="885120"/>
            <a:ext cx="11232032" cy="573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838080" y="162000"/>
            <a:ext cx="10514880" cy="88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3. 요구 사항 분석</a:t>
            </a:r>
            <a:endParaRPr lang="en-US" sz="4400" b="0" strike="noStrike" spc="-1">
              <a:latin typeface="Noto Sans CJK JP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7" y="870817"/>
            <a:ext cx="11782425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838080" y="162000"/>
            <a:ext cx="10514880" cy="88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3. 요구 사항 분석</a:t>
            </a:r>
            <a:endParaRPr lang="en-US" sz="4400" b="0" strike="noStrike" spc="-1">
              <a:latin typeface="Noto Sans CJK JP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4" y="944008"/>
            <a:ext cx="11095566" cy="575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그림 3"/>
          <p:cNvPicPr/>
          <p:nvPr/>
        </p:nvPicPr>
        <p:blipFill>
          <a:blip r:embed="rId2"/>
          <a:stretch/>
        </p:blipFill>
        <p:spPr>
          <a:xfrm>
            <a:off x="2160" y="0"/>
            <a:ext cx="12186720" cy="685728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838080" y="162000"/>
            <a:ext cx="10514880" cy="88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3. 요구 사항 분석</a:t>
            </a:r>
            <a:endParaRPr lang="en-US" sz="4400" b="0" strike="noStrike" spc="-1">
              <a:latin typeface="Noto Sans CJK JP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2" y="1048680"/>
            <a:ext cx="10234612" cy="560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435</Words>
  <Application>Microsoft Office PowerPoint</Application>
  <PresentationFormat>사용자 지정</PresentationFormat>
  <Paragraphs>124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CROWD FUNDING</vt:lpstr>
      <vt:lpstr>PowerPoint 프레젠테이션</vt:lpstr>
      <vt:lpstr>PowerPoint 프레젠테이션</vt:lpstr>
      <vt:lpstr>1. 주제 선정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주요 기능 소개</vt:lpstr>
      <vt:lpstr>PowerPoint 프레젠테이션</vt:lpstr>
      <vt:lpstr>PowerPoint 프레젠테이션</vt:lpstr>
      <vt:lpstr>피드백 및 개선사항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subject/>
  <dc:creator>현태찌잉</dc:creator>
  <dc:description/>
  <cp:lastModifiedBy>507-06</cp:lastModifiedBy>
  <cp:revision>90</cp:revision>
  <dcterms:created xsi:type="dcterms:W3CDTF">2020-02-04T14:16:01Z</dcterms:created>
  <dcterms:modified xsi:type="dcterms:W3CDTF">2020-02-25T09:00:03Z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119</vt:i4>
  </property>
  <property fmtid="{D5CDD505-2E9C-101B-9397-08002B2CF9AE}" pid="8" name="PresentationFormat">
    <vt:lpwstr>사용자 지정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196</vt:i4>
  </property>
</Properties>
</file>