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67" r:id="rId4"/>
    <p:sldId id="258" r:id="rId5"/>
    <p:sldId id="260" r:id="rId6"/>
    <p:sldId id="268" r:id="rId7"/>
    <p:sldId id="263" r:id="rId8"/>
    <p:sldId id="269" r:id="rId9"/>
    <p:sldId id="262" r:id="rId10"/>
    <p:sldId id="270" r:id="rId11"/>
    <p:sldId id="261" r:id="rId12"/>
    <p:sldId id="271" r:id="rId13"/>
    <p:sldId id="266" r:id="rId14"/>
    <p:sldId id="265" r:id="rId15"/>
    <p:sldId id="264" r:id="rId16"/>
    <p:sldId id="259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480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E7F2A0-C7D9-4DBD-AE3B-C1A712DCE501}" type="datetimeFigureOut">
              <a:rPr lang="ko-KR" altLang="en-US" smtClean="0"/>
              <a:t>2020-03-04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DCD2E-416C-42CA-95A4-05EC3697B7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553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4087292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5845348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1371590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6473425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6876797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999122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01166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124013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6343799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04716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4236745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8889731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2259253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7418476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7846908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2020-03-04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5061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2020-03-04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016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2020-03-04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425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2020-03-04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482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2020-03-04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779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2020-03-04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530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2020-03-04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0341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2020-03-04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105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2020-03-04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280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2020-03-04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9402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2020-03-04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80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C3D53-FEDF-49EC-8F65-FFFC138B637E}" type="datetimeFigureOut">
              <a:rPr lang="ko-KR" altLang="en-US" smtClean="0"/>
              <a:t>2020-03-04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785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13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12" Type="http://schemas.microsoft.com/office/2007/relationships/hdphoto" Target="../media/hdphoto4.wdp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8.png"/><Relationship Id="rId5" Type="http://schemas.openxmlformats.org/officeDocument/2006/relationships/image" Target="../media/image4.png"/><Relationship Id="rId15" Type="http://schemas.openxmlformats.org/officeDocument/2006/relationships/image" Target="../media/image11.png"/><Relationship Id="rId10" Type="http://schemas.microsoft.com/office/2007/relationships/hdphoto" Target="../media/hdphoto3.wdp"/><Relationship Id="rId4" Type="http://schemas.microsoft.com/office/2007/relationships/hdphoto" Target="../media/hdphoto1.wdp"/><Relationship Id="rId9" Type="http://schemas.openxmlformats.org/officeDocument/2006/relationships/image" Target="../media/image7.png"/><Relationship Id="rId1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9.png"/><Relationship Id="rId3" Type="http://schemas.openxmlformats.org/officeDocument/2006/relationships/image" Target="../media/image8.png"/><Relationship Id="rId7" Type="http://schemas.openxmlformats.org/officeDocument/2006/relationships/image" Target="../media/image4.png"/><Relationship Id="rId12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11" Type="http://schemas.microsoft.com/office/2007/relationships/hdphoto" Target="../media/hdphoto3.wdp"/><Relationship Id="rId5" Type="http://schemas.openxmlformats.org/officeDocument/2006/relationships/image" Target="../media/image3.png"/><Relationship Id="rId15" Type="http://schemas.openxmlformats.org/officeDocument/2006/relationships/image" Target="../media/image11.png"/><Relationship Id="rId10" Type="http://schemas.openxmlformats.org/officeDocument/2006/relationships/image" Target="../media/image7.png"/><Relationship Id="rId4" Type="http://schemas.microsoft.com/office/2007/relationships/hdphoto" Target="../media/hdphoto4.wdp"/><Relationship Id="rId9" Type="http://schemas.microsoft.com/office/2007/relationships/hdphoto" Target="../media/hdphoto2.wdp"/><Relationship Id="rId1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omntoms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화면 설계서</a:t>
            </a:r>
            <a:r>
              <a:rPr lang="en-US" altLang="ko-KR" dirty="0" smtClean="0"/>
              <a:t>!!!!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프로젝트</a:t>
            </a:r>
            <a:r>
              <a:rPr lang="en-US" altLang="ko-KR" dirty="0"/>
              <a:t>4</a:t>
            </a:r>
            <a:endParaRPr lang="en-US" altLang="ko-KR" dirty="0" smtClean="0"/>
          </a:p>
          <a:p>
            <a:r>
              <a:rPr lang="en-US" altLang="ko-KR" dirty="0" smtClean="0"/>
              <a:t>ZENTALLDKJLFKDJLFIDJLGKDJLK</a:t>
            </a:r>
          </a:p>
          <a:p>
            <a:r>
              <a:rPr lang="en-US" altLang="ko-KR" dirty="0"/>
              <a:t>2</a:t>
            </a:r>
            <a:r>
              <a:rPr lang="ko-KR" altLang="en-US" dirty="0" err="1" smtClean="0"/>
              <a:t>조오오오오오으아아으아으아으아ㅡ아으ㅏ으아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51755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2320518383"/>
              </p:ext>
            </p:extLst>
          </p:nvPr>
        </p:nvGraphicFramePr>
        <p:xfrm>
          <a:off x="131601" y="115759"/>
          <a:ext cx="4414022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50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689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user_m_ht_point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메인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화면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–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고정 네비게이션바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모바일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>
            <p:extLst>
              <p:ext uri="{D42A27DB-BD31-4B8C-83A1-F6EECF244321}">
                <p14:modId xmlns:p14="http://schemas.microsoft.com/office/powerpoint/2010/main" val="2866747831"/>
              </p:ext>
            </p:extLst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>
            <p:extLst>
              <p:ext uri="{D42A27DB-BD31-4B8C-83A1-F6EECF244321}">
                <p14:modId xmlns:p14="http://schemas.microsoft.com/office/powerpoint/2010/main" val="1118459698"/>
              </p:ext>
            </p:extLst>
          </p:nvPr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1738805154"/>
              </p:ext>
            </p:extLst>
          </p:nvPr>
        </p:nvGraphicFramePr>
        <p:xfrm>
          <a:off x="9053324" y="1289960"/>
          <a:ext cx="2988361" cy="5071863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239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43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로그인 화면 </a:t>
                      </a:r>
                      <a:r>
                        <a:rPr lang="ko-KR" altLang="en-US" sz="1500" b="0" i="0" u="none" strike="noStrike" cap="none" noProof="0" dirty="0" err="1" smtClean="0">
                          <a:latin typeface="맑은 고딕"/>
                        </a:rPr>
                        <a:t>으로</a:t>
                      </a: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 이동</a:t>
                      </a:r>
                      <a:endParaRPr lang="en-US" altLang="ko-KR" sz="1500" b="0" i="0" u="none" strike="noStrike" cap="none" noProof="0" dirty="0" smtClean="0">
                        <a:latin typeface="맑은 고딕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회원가입으로 이동</a:t>
                      </a:r>
                      <a:endParaRPr lang="en-US" altLang="ko-KR" sz="1500" b="0" i="0" u="none" strike="noStrike" cap="none" noProof="0" dirty="0" smtClean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로그인 전의 경우 로그인</a:t>
                      </a: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 화면으로 이동</a:t>
                      </a:r>
                      <a:endParaRPr lang="en-US" altLang="ko-KR" sz="1500" b="0" i="0" u="none" strike="noStrike" cap="none" baseline="0" noProof="0" dirty="0" smtClean="0">
                        <a:latin typeface="Malgun Gothic"/>
                        <a:ea typeface="Malgun Gothic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로그인 한 경우 내 </a:t>
                      </a:r>
                      <a:r>
                        <a:rPr lang="ko-KR" altLang="en-US" sz="1500" b="0" i="0" u="none" strike="noStrike" cap="none" baseline="0" noProof="0" dirty="0" err="1" smtClean="0">
                          <a:latin typeface="Malgun Gothic"/>
                          <a:ea typeface="Malgun Gothic"/>
                        </a:rPr>
                        <a:t>렌탈</a:t>
                      </a:r>
                      <a:r>
                        <a:rPr lang="en-US" altLang="ko-KR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(</a:t>
                      </a:r>
                      <a:r>
                        <a:rPr lang="ko-KR" altLang="en-US" sz="1500" b="0" i="0" u="none" strike="noStrike" cap="none" baseline="0" noProof="0" dirty="0" err="1" smtClean="0">
                          <a:latin typeface="Malgun Gothic"/>
                          <a:ea typeface="Malgun Gothic"/>
                        </a:rPr>
                        <a:t>마이페이지</a:t>
                      </a:r>
                      <a:r>
                        <a:rPr lang="en-US" altLang="ko-KR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)</a:t>
                      </a: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로 이동</a:t>
                      </a: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로고 </a:t>
                      </a: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메인 화면으로 이동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키워드 입력 후 상세 검색 페이지로 이동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렌탈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상품 등록 페이지로 이동</a:t>
                      </a: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dirty="0" smtClean="0"/>
                        <a:t>6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dirty="0" smtClean="0"/>
                        <a:t>각 게시판 페이지로 이동</a:t>
                      </a: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smtClean="0"/>
                        <a:t>7</a:t>
                      </a: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smtClean="0"/>
                        <a:t>로그인 후 버튼 변경</a:t>
                      </a: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smtClean="0"/>
                        <a:t>8</a:t>
                      </a: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err="1" smtClean="0"/>
                        <a:t>드랍다운</a:t>
                      </a:r>
                      <a:r>
                        <a:rPr lang="ko-KR" altLang="en-US" sz="1500" dirty="0" smtClean="0"/>
                        <a:t> 형식으로 알림 내용 리스트 표시</a:t>
                      </a: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3984744"/>
                  </a:ext>
                </a:extLst>
              </a:tr>
            </a:tbl>
          </a:graphicData>
        </a:graphic>
      </p:graphicFrame>
      <p:sp>
        <p:nvSpPr>
          <p:cNvPr id="173" name="Google Shape;173;g7c553259d1_0_81"/>
          <p:cNvSpPr/>
          <p:nvPr/>
        </p:nvSpPr>
        <p:spPr>
          <a:xfrm>
            <a:off x="4676104" y="31349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5654728" y="687688"/>
            <a:ext cx="1186962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로그아웃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6962051" y="690609"/>
            <a:ext cx="1186962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알림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8269374" y="687687"/>
            <a:ext cx="1186962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내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렌탈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562755" y="584978"/>
            <a:ext cx="4027893" cy="6084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Google Shape;173;g7c553259d1_0_81"/>
          <p:cNvSpPr/>
          <p:nvPr/>
        </p:nvSpPr>
        <p:spPr>
          <a:xfrm>
            <a:off x="5302181" y="723540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latin typeface="Malgun Gothic"/>
                <a:ea typeface="Malgun Gothic"/>
                <a:cs typeface="Malgun Gothic"/>
                <a:sym typeface="Malgun Gothic"/>
              </a:rPr>
              <a:t>7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7" name="Google Shape;173;g7c553259d1_0_81"/>
          <p:cNvSpPr/>
          <p:nvPr/>
        </p:nvSpPr>
        <p:spPr>
          <a:xfrm>
            <a:off x="6782313" y="731157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latin typeface="Malgun Gothic"/>
                <a:ea typeface="Malgun Gothic"/>
                <a:cs typeface="Malgun Gothic"/>
                <a:sym typeface="Malgun Gothic"/>
              </a:rPr>
              <a:t>8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8" name="Google Shape;168;g7c553259d1_0_81"/>
          <p:cNvSpPr/>
          <p:nvPr/>
        </p:nvSpPr>
        <p:spPr>
          <a:xfrm>
            <a:off x="2329655" y="1271965"/>
            <a:ext cx="4387669" cy="53499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400" b="0" i="0" u="none" strike="noStrike" cap="none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397302" y="1430795"/>
            <a:ext cx="410269" cy="205153"/>
            <a:chOff x="285142" y="2175711"/>
            <a:chExt cx="410269" cy="205153"/>
          </a:xfrm>
        </p:grpSpPr>
        <p:cxnSp>
          <p:nvCxnSpPr>
            <p:cNvPr id="12" name="직선 연결선 11"/>
            <p:cNvCxnSpPr/>
            <p:nvPr/>
          </p:nvCxnSpPr>
          <p:spPr>
            <a:xfrm>
              <a:off x="285142" y="2175711"/>
              <a:ext cx="410269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/>
            <p:cNvCxnSpPr/>
            <p:nvPr/>
          </p:nvCxnSpPr>
          <p:spPr>
            <a:xfrm>
              <a:off x="285142" y="2278288"/>
              <a:ext cx="410269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/>
            <p:cNvCxnSpPr/>
            <p:nvPr/>
          </p:nvCxnSpPr>
          <p:spPr>
            <a:xfrm>
              <a:off x="285142" y="2380864"/>
              <a:ext cx="410269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직사각형 31"/>
          <p:cNvSpPr/>
          <p:nvPr/>
        </p:nvSpPr>
        <p:spPr>
          <a:xfrm>
            <a:off x="5926015" y="1325278"/>
            <a:ext cx="735955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로그인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4950072" y="1325278"/>
            <a:ext cx="900278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회원가입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2325581" y="2355494"/>
            <a:ext cx="4391743" cy="32460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포인트 적립 내역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2325581" y="1847305"/>
            <a:ext cx="4391743" cy="34829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600" b="1" dirty="0" smtClean="0">
                <a:solidFill>
                  <a:schemeClr val="tx1"/>
                </a:solidFill>
              </a:rPr>
              <a:t>현재 보유 포인트 </a:t>
            </a:r>
            <a:r>
              <a:rPr lang="en-US" altLang="ko-KR" sz="2800" b="1" dirty="0" smtClean="0">
                <a:solidFill>
                  <a:schemeClr val="tx1"/>
                </a:solidFill>
              </a:rPr>
              <a:t>5430P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2322035" y="2811528"/>
            <a:ext cx="6355973" cy="228937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err="1" smtClean="0">
                <a:solidFill>
                  <a:schemeClr val="tx1"/>
                </a:solidFill>
              </a:rPr>
              <a:t>적립날짜</a:t>
            </a:r>
            <a:r>
              <a:rPr lang="en-US" altLang="ko-KR" b="1" dirty="0">
                <a:solidFill>
                  <a:schemeClr val="tx1"/>
                </a:solidFill>
              </a:rPr>
              <a:t> </a:t>
            </a:r>
            <a:r>
              <a:rPr lang="en-US" altLang="ko-KR" b="1" dirty="0" smtClean="0">
                <a:solidFill>
                  <a:schemeClr val="tx1"/>
                </a:solidFill>
              </a:rPr>
              <a:t>    </a:t>
            </a:r>
            <a:r>
              <a:rPr lang="ko-KR" altLang="en-US" b="1" dirty="0" err="1" smtClean="0">
                <a:solidFill>
                  <a:schemeClr val="tx1"/>
                </a:solidFill>
              </a:rPr>
              <a:t>적립내용</a:t>
            </a:r>
            <a:r>
              <a:rPr lang="en-US" altLang="ko-KR" b="1" dirty="0" smtClean="0">
                <a:solidFill>
                  <a:schemeClr val="tx1"/>
                </a:solidFill>
              </a:rPr>
              <a:t>	     </a:t>
            </a:r>
            <a:r>
              <a:rPr lang="ko-KR" altLang="en-US" b="1" dirty="0" err="1" smtClean="0">
                <a:solidFill>
                  <a:schemeClr val="tx1"/>
                </a:solidFill>
              </a:rPr>
              <a:t>적립포인트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43" name="직선 연결선 42"/>
          <p:cNvCxnSpPr/>
          <p:nvPr/>
        </p:nvCxnSpPr>
        <p:spPr>
          <a:xfrm>
            <a:off x="2325040" y="4180776"/>
            <a:ext cx="440107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/>
          <p:cNvSpPr/>
          <p:nvPr/>
        </p:nvSpPr>
        <p:spPr>
          <a:xfrm>
            <a:off x="2329655" y="3177288"/>
            <a:ext cx="6355973" cy="228937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2020-02-19</a:t>
            </a:r>
            <a:r>
              <a:rPr lang="en-US" altLang="ko-KR" sz="1600" b="1" dirty="0">
                <a:solidFill>
                  <a:schemeClr val="tx1"/>
                </a:solidFill>
              </a:rPr>
              <a:t> 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 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렌탈장비</a:t>
            </a:r>
            <a:r>
              <a:rPr lang="ko-KR" altLang="en-US" sz="1600" dirty="0" smtClean="0">
                <a:solidFill>
                  <a:schemeClr val="tx1"/>
                </a:solidFill>
              </a:rPr>
              <a:t>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반납완료</a:t>
            </a:r>
            <a:r>
              <a:rPr lang="ko-KR" altLang="en-US" sz="1600" dirty="0" smtClean="0">
                <a:solidFill>
                  <a:schemeClr val="tx1"/>
                </a:solidFill>
              </a:rPr>
              <a:t>     </a:t>
            </a:r>
            <a:r>
              <a:rPr lang="en-US" altLang="ko-KR" sz="1600" dirty="0" smtClean="0">
                <a:solidFill>
                  <a:schemeClr val="tx1"/>
                </a:solidFill>
              </a:rPr>
              <a:t>500p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2322035" y="3512568"/>
            <a:ext cx="6355973" cy="228937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2020-02-20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</a:rPr>
              <a:t> 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제공회원</a:t>
            </a:r>
            <a:r>
              <a:rPr lang="ko-KR" altLang="en-US" sz="1600" dirty="0" smtClean="0">
                <a:solidFill>
                  <a:schemeClr val="tx1"/>
                </a:solidFill>
              </a:rPr>
              <a:t>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상품렌탈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</a:rPr>
              <a:t>    60p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2338447" y="3855468"/>
            <a:ext cx="6355973" cy="228937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2020-02-21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</a:rPr>
              <a:t> 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제공회원</a:t>
            </a:r>
            <a:r>
              <a:rPr lang="ko-KR" altLang="en-US" sz="1600" dirty="0" smtClean="0">
                <a:solidFill>
                  <a:schemeClr val="tx1"/>
                </a:solidFill>
              </a:rPr>
              <a:t>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상품렌탈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</a:rPr>
              <a:t>    170p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2338613" y="4443362"/>
            <a:ext cx="4378712" cy="34209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포인트 사용 내역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2354795" y="4934718"/>
            <a:ext cx="4362530" cy="26665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err="1" smtClean="0">
                <a:solidFill>
                  <a:schemeClr val="tx1"/>
                </a:solidFill>
              </a:rPr>
              <a:t>사용날짜</a:t>
            </a:r>
            <a:r>
              <a:rPr lang="ko-KR" altLang="en-US" b="1" dirty="0" smtClean="0">
                <a:solidFill>
                  <a:schemeClr val="tx1"/>
                </a:solidFill>
              </a:rPr>
              <a:t>     </a:t>
            </a:r>
            <a:r>
              <a:rPr lang="ko-KR" altLang="en-US" b="1" dirty="0" err="1" smtClean="0">
                <a:solidFill>
                  <a:schemeClr val="tx1"/>
                </a:solidFill>
              </a:rPr>
              <a:t>사용내용</a:t>
            </a:r>
            <a:r>
              <a:rPr lang="en-US" altLang="ko-KR" b="1" dirty="0">
                <a:solidFill>
                  <a:schemeClr val="tx1"/>
                </a:solidFill>
              </a:rPr>
              <a:t>	</a:t>
            </a:r>
            <a:r>
              <a:rPr lang="en-US" altLang="ko-KR" b="1" dirty="0" smtClean="0">
                <a:solidFill>
                  <a:schemeClr val="tx1"/>
                </a:solidFill>
              </a:rPr>
              <a:t>   </a:t>
            </a:r>
            <a:r>
              <a:rPr lang="ko-KR" altLang="en-US" b="1" dirty="0" err="1" smtClean="0">
                <a:solidFill>
                  <a:schemeClr val="tx1"/>
                </a:solidFill>
              </a:rPr>
              <a:t>사용포인트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54" name="직선 연결선 53"/>
          <p:cNvCxnSpPr/>
          <p:nvPr/>
        </p:nvCxnSpPr>
        <p:spPr>
          <a:xfrm>
            <a:off x="2291555" y="7087513"/>
            <a:ext cx="635414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/>
          <p:cNvSpPr/>
          <p:nvPr/>
        </p:nvSpPr>
        <p:spPr>
          <a:xfrm>
            <a:off x="2362415" y="5300478"/>
            <a:ext cx="4362530" cy="28699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2020-02-18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</a:rPr>
              <a:t>   </a:t>
            </a:r>
            <a:r>
              <a:rPr lang="ko-KR" altLang="en-US" sz="1600" dirty="0" smtClean="0">
                <a:solidFill>
                  <a:schemeClr val="tx1"/>
                </a:solidFill>
              </a:rPr>
              <a:t>스키복</a:t>
            </a:r>
            <a:r>
              <a:rPr lang="en-US" altLang="ko-KR" sz="1600" dirty="0" smtClean="0">
                <a:solidFill>
                  <a:schemeClr val="tx1"/>
                </a:solidFill>
              </a:rPr>
              <a:t>	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</a:rPr>
              <a:t>        500p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2354795" y="5635758"/>
            <a:ext cx="4370150" cy="29543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2020-02-18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</a:rPr>
              <a:t>   </a:t>
            </a:r>
            <a:r>
              <a:rPr lang="ko-KR" altLang="en-US" sz="1600" dirty="0" smtClean="0">
                <a:solidFill>
                  <a:schemeClr val="tx1"/>
                </a:solidFill>
              </a:rPr>
              <a:t>아이패드 프로</a:t>
            </a:r>
            <a:r>
              <a:rPr lang="en-US" altLang="ko-KR" sz="1600" dirty="0">
                <a:solidFill>
                  <a:schemeClr val="tx1"/>
                </a:solidFill>
              </a:rPr>
              <a:t>	 </a:t>
            </a:r>
            <a:r>
              <a:rPr lang="en-US" altLang="ko-KR" sz="1600" dirty="0" smtClean="0">
                <a:solidFill>
                  <a:schemeClr val="tx1"/>
                </a:solidFill>
              </a:rPr>
              <a:t>         60p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2362415" y="5978658"/>
            <a:ext cx="4354910" cy="272076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2020-02-18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</a:rPr>
              <a:t>   </a:t>
            </a:r>
            <a:r>
              <a:rPr lang="ko-KR" altLang="en-US" sz="1600" dirty="0" smtClean="0">
                <a:solidFill>
                  <a:schemeClr val="tx1"/>
                </a:solidFill>
              </a:rPr>
              <a:t>고성능 </a:t>
            </a:r>
            <a:r>
              <a:rPr lang="en-US" altLang="ko-KR" sz="1600" dirty="0" smtClean="0">
                <a:solidFill>
                  <a:schemeClr val="tx1"/>
                </a:solidFill>
              </a:rPr>
              <a:t>DSLR </a:t>
            </a:r>
            <a:r>
              <a:rPr lang="ko-KR" altLang="en-US" sz="1600" dirty="0" smtClean="0">
                <a:solidFill>
                  <a:schemeClr val="tx1"/>
                </a:solidFill>
              </a:rPr>
              <a:t>카메라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</a:rPr>
              <a:t>  170p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60" name="직선 연결선 59"/>
          <p:cNvCxnSpPr/>
          <p:nvPr/>
        </p:nvCxnSpPr>
        <p:spPr>
          <a:xfrm>
            <a:off x="2333832" y="6326655"/>
            <a:ext cx="440107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4784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2323088541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user_w_ht_grade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등급관리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226650529"/>
              </p:ext>
            </p:extLst>
          </p:nvPr>
        </p:nvGraphicFramePr>
        <p:xfrm>
          <a:off x="8509686" y="1289960"/>
          <a:ext cx="3532000" cy="387585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현재 회원의 등급 이미지만 컬러로 활성화 표시</a:t>
                      </a:r>
                      <a:endParaRPr altLang="en-US" sz="1500" b="0" i="0" u="none" strike="noStrike" cap="none" noProof="0" dirty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현재 회원의 등급 설명과 다음 등급이 되기 위한 조건 표시</a:t>
                      </a: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회원 등급별 혜택 안내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endParaRPr lang="ko-KR" altLang="en-US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dirty="0" smtClean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dirty="0" smtClean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73" name="Google Shape;173;g7c553259d1_0_81"/>
          <p:cNvSpPr/>
          <p:nvPr/>
        </p:nvSpPr>
        <p:spPr>
          <a:xfrm>
            <a:off x="4620102" y="700318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303620"/>
              </p:ext>
            </p:extLst>
          </p:nvPr>
        </p:nvGraphicFramePr>
        <p:xfrm>
          <a:off x="322101" y="4046219"/>
          <a:ext cx="7747479" cy="2545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9459">
                  <a:extLst>
                    <a:ext uri="{9D8B030D-6E8A-4147-A177-3AD203B41FA5}">
                      <a16:colId xmlns:a16="http://schemas.microsoft.com/office/drawing/2014/main" val="3256358893"/>
                    </a:ext>
                  </a:extLst>
                </a:gridCol>
                <a:gridCol w="1539240">
                  <a:extLst>
                    <a:ext uri="{9D8B030D-6E8A-4147-A177-3AD203B41FA5}">
                      <a16:colId xmlns:a16="http://schemas.microsoft.com/office/drawing/2014/main" val="1511652127"/>
                    </a:ext>
                  </a:extLst>
                </a:gridCol>
                <a:gridCol w="5478780">
                  <a:extLst>
                    <a:ext uri="{9D8B030D-6E8A-4147-A177-3AD203B41FA5}">
                      <a16:colId xmlns:a16="http://schemas.microsoft.com/office/drawing/2014/main" val="3717726311"/>
                    </a:ext>
                  </a:extLst>
                </a:gridCol>
              </a:tblGrid>
              <a:tr h="42418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회원 등급</a:t>
                      </a:r>
                      <a:endParaRPr lang="ko-KR" altLang="en-US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등급 혜택</a:t>
                      </a:r>
                      <a:endParaRPr lang="ko-KR" altLang="en-US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9858356"/>
                  </a:ext>
                </a:extLst>
              </a:tr>
              <a:tr h="42418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일반</a:t>
                      </a:r>
                      <a:endParaRPr lang="ko-KR" altLang="en-US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안녕하세요</a:t>
                      </a:r>
                      <a:endParaRPr lang="ko-KR" altLang="en-US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7759246"/>
                  </a:ext>
                </a:extLst>
              </a:tr>
              <a:tr h="424180"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실버</a:t>
                      </a:r>
                      <a:endParaRPr lang="ko-KR" altLang="en-US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매월 </a:t>
                      </a:r>
                      <a:r>
                        <a:rPr lang="en-US" altLang="ko-KR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1000</a:t>
                      </a:r>
                      <a:r>
                        <a:rPr lang="ko-KR" altLang="en-US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원 쿠폰 지급</a:t>
                      </a:r>
                      <a:endParaRPr lang="ko-KR" altLang="en-US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2310753"/>
                  </a:ext>
                </a:extLst>
              </a:tr>
              <a:tr h="424180"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골드</a:t>
                      </a:r>
                      <a:endParaRPr lang="ko-KR" altLang="en-US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매월 </a:t>
                      </a:r>
                      <a:r>
                        <a:rPr lang="en-US" altLang="ko-KR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2000</a:t>
                      </a:r>
                      <a:r>
                        <a:rPr lang="ko-KR" altLang="en-US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원 쿠폰 지급</a:t>
                      </a:r>
                      <a:endParaRPr lang="ko-KR" altLang="en-US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5866252"/>
                  </a:ext>
                </a:extLst>
              </a:tr>
              <a:tr h="424180"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VIP</a:t>
                      </a:r>
                      <a:endParaRPr lang="ko-KR" altLang="en-US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매월 </a:t>
                      </a:r>
                      <a:r>
                        <a:rPr lang="en-US" altLang="ko-KR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5000</a:t>
                      </a:r>
                      <a:r>
                        <a:rPr lang="ko-KR" altLang="en-US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원 쿠폰 지급</a:t>
                      </a:r>
                      <a:endParaRPr lang="ko-KR" altLang="en-US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8040901"/>
                  </a:ext>
                </a:extLst>
              </a:tr>
              <a:tr h="42418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VVIP</a:t>
                      </a:r>
                      <a:endParaRPr lang="ko-KR" altLang="en-US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매월 </a:t>
                      </a:r>
                      <a:r>
                        <a:rPr lang="en-US" altLang="ko-KR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6000</a:t>
                      </a:r>
                      <a:r>
                        <a:rPr lang="ko-KR" altLang="en-US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원 쿠폰 지급</a:t>
                      </a:r>
                      <a:endParaRPr lang="ko-KR" altLang="en-US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7215434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161500" y="1383916"/>
            <a:ext cx="8034517" cy="46774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 smtClean="0">
                <a:solidFill>
                  <a:schemeClr val="tx1"/>
                </a:solidFill>
              </a:rPr>
              <a:t>	</a:t>
            </a:r>
            <a:r>
              <a:rPr lang="ko-KR" altLang="en-US" sz="2800" b="1" dirty="0" smtClean="0">
                <a:solidFill>
                  <a:schemeClr val="tx1"/>
                </a:solidFill>
              </a:rPr>
              <a:t>등급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encilGrayscale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637085" y="1876737"/>
            <a:ext cx="1194814" cy="112982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70190" y="1874596"/>
            <a:ext cx="1166116" cy="1134105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8163" y="6220828"/>
            <a:ext cx="301408" cy="285013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8163" y="5780380"/>
            <a:ext cx="303631" cy="29529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PencilGrayscale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680459" y="1872456"/>
            <a:ext cx="1388951" cy="113732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artisticPencilGrayscale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011680" y="1872456"/>
            <a:ext cx="1467999" cy="113407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artisticPencilGrayscale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18683" y="1877886"/>
            <a:ext cx="1292218" cy="1128646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40546" y="5383561"/>
            <a:ext cx="299709" cy="245414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43682" y="4955943"/>
            <a:ext cx="297472" cy="229806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59955" y="4522344"/>
            <a:ext cx="285865" cy="24968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45820" y="3223260"/>
            <a:ext cx="6819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회원님의 현재 등급은 </a:t>
            </a:r>
            <a:r>
              <a:rPr lang="en-US" altLang="ko-KR" dirty="0" smtClean="0"/>
              <a:t>VIP</a:t>
            </a:r>
            <a:r>
              <a:rPr lang="ko-KR" altLang="en-US" dirty="0" smtClean="0"/>
              <a:t>입니다</a:t>
            </a:r>
            <a:endParaRPr lang="en-US" altLang="ko-KR" dirty="0" smtClean="0"/>
          </a:p>
          <a:p>
            <a:r>
              <a:rPr lang="ko-KR" altLang="en-US" dirty="0" smtClean="0"/>
              <a:t>다음 등급까지 </a:t>
            </a:r>
            <a:r>
              <a:rPr lang="en-US" altLang="ko-KR" dirty="0" smtClean="0"/>
              <a:t>XXX</a:t>
            </a:r>
            <a:r>
              <a:rPr lang="ko-KR" altLang="en-US" dirty="0" smtClean="0"/>
              <a:t>의 활동이 더 필요합니다 </a:t>
            </a:r>
            <a:endParaRPr lang="ko-KR" altLang="en-US" dirty="0"/>
          </a:p>
        </p:txBody>
      </p:sp>
      <p:sp>
        <p:nvSpPr>
          <p:cNvPr id="22" name="Google Shape;173;g7c553259d1_0_81"/>
          <p:cNvSpPr/>
          <p:nvPr/>
        </p:nvSpPr>
        <p:spPr>
          <a:xfrm>
            <a:off x="5182055" y="1963611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" name="Google Shape;173;g7c553259d1_0_81"/>
          <p:cNvSpPr/>
          <p:nvPr/>
        </p:nvSpPr>
        <p:spPr>
          <a:xfrm>
            <a:off x="617675" y="3379741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" name="Google Shape;173;g7c553259d1_0_81"/>
          <p:cNvSpPr/>
          <p:nvPr/>
        </p:nvSpPr>
        <p:spPr>
          <a:xfrm>
            <a:off x="409178" y="4012412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37983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314123749"/>
              </p:ext>
            </p:extLst>
          </p:nvPr>
        </p:nvGraphicFramePr>
        <p:xfrm>
          <a:off x="131601" y="115759"/>
          <a:ext cx="4414022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50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689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user_m_ht_grade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메인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화면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–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고정 네비게이션바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모바일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>
            <p:extLst>
              <p:ext uri="{D42A27DB-BD31-4B8C-83A1-F6EECF244321}">
                <p14:modId xmlns:p14="http://schemas.microsoft.com/office/powerpoint/2010/main" val="2866747831"/>
              </p:ext>
            </p:extLst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>
            <p:extLst>
              <p:ext uri="{D42A27DB-BD31-4B8C-83A1-F6EECF244321}">
                <p14:modId xmlns:p14="http://schemas.microsoft.com/office/powerpoint/2010/main" val="1118459698"/>
              </p:ext>
            </p:extLst>
          </p:nvPr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1738805154"/>
              </p:ext>
            </p:extLst>
          </p:nvPr>
        </p:nvGraphicFramePr>
        <p:xfrm>
          <a:off x="9053324" y="1289960"/>
          <a:ext cx="2988361" cy="5071863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239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43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로그인 화면 </a:t>
                      </a:r>
                      <a:r>
                        <a:rPr lang="ko-KR" altLang="en-US" sz="1500" b="0" i="0" u="none" strike="noStrike" cap="none" noProof="0" dirty="0" err="1" smtClean="0">
                          <a:latin typeface="맑은 고딕"/>
                        </a:rPr>
                        <a:t>으로</a:t>
                      </a: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 이동</a:t>
                      </a:r>
                      <a:endParaRPr lang="en-US" altLang="ko-KR" sz="1500" b="0" i="0" u="none" strike="noStrike" cap="none" noProof="0" dirty="0" smtClean="0">
                        <a:latin typeface="맑은 고딕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회원가입으로 이동</a:t>
                      </a:r>
                      <a:endParaRPr lang="en-US" altLang="ko-KR" sz="1500" b="0" i="0" u="none" strike="noStrike" cap="none" noProof="0" dirty="0" smtClean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로그인 전의 경우 로그인</a:t>
                      </a: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 화면으로 이동</a:t>
                      </a:r>
                      <a:endParaRPr lang="en-US" altLang="ko-KR" sz="1500" b="0" i="0" u="none" strike="noStrike" cap="none" baseline="0" noProof="0" dirty="0" smtClean="0">
                        <a:latin typeface="Malgun Gothic"/>
                        <a:ea typeface="Malgun Gothic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로그인 한 경우 내 </a:t>
                      </a:r>
                      <a:r>
                        <a:rPr lang="ko-KR" altLang="en-US" sz="1500" b="0" i="0" u="none" strike="noStrike" cap="none" baseline="0" noProof="0" dirty="0" err="1" smtClean="0">
                          <a:latin typeface="Malgun Gothic"/>
                          <a:ea typeface="Malgun Gothic"/>
                        </a:rPr>
                        <a:t>렌탈</a:t>
                      </a:r>
                      <a:r>
                        <a:rPr lang="en-US" altLang="ko-KR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(</a:t>
                      </a:r>
                      <a:r>
                        <a:rPr lang="ko-KR" altLang="en-US" sz="1500" b="0" i="0" u="none" strike="noStrike" cap="none" baseline="0" noProof="0" dirty="0" err="1" smtClean="0">
                          <a:latin typeface="Malgun Gothic"/>
                          <a:ea typeface="Malgun Gothic"/>
                        </a:rPr>
                        <a:t>마이페이지</a:t>
                      </a:r>
                      <a:r>
                        <a:rPr lang="en-US" altLang="ko-KR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)</a:t>
                      </a: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로 이동</a:t>
                      </a: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로고 </a:t>
                      </a: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메인 화면으로 이동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키워드 입력 후 상세 검색 페이지로 이동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렌탈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상품 등록 페이지로 이동</a:t>
                      </a: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dirty="0" smtClean="0"/>
                        <a:t>6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dirty="0" smtClean="0"/>
                        <a:t>각 게시판 페이지로 이동</a:t>
                      </a: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smtClean="0"/>
                        <a:t>7</a:t>
                      </a: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smtClean="0"/>
                        <a:t>로그인 후 버튼 변경</a:t>
                      </a: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smtClean="0"/>
                        <a:t>8</a:t>
                      </a: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err="1" smtClean="0"/>
                        <a:t>드랍다운</a:t>
                      </a:r>
                      <a:r>
                        <a:rPr lang="ko-KR" altLang="en-US" sz="1500" dirty="0" smtClean="0"/>
                        <a:t> 형식으로 알림 내용 리스트 표시</a:t>
                      </a: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3984744"/>
                  </a:ext>
                </a:extLst>
              </a:tr>
            </a:tbl>
          </a:graphicData>
        </a:graphic>
      </p:graphicFrame>
      <p:sp>
        <p:nvSpPr>
          <p:cNvPr id="173" name="Google Shape;173;g7c553259d1_0_81"/>
          <p:cNvSpPr/>
          <p:nvPr/>
        </p:nvSpPr>
        <p:spPr>
          <a:xfrm>
            <a:off x="4676104" y="31349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5654728" y="687688"/>
            <a:ext cx="1186962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로그아웃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6962051" y="690609"/>
            <a:ext cx="1186962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알림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8269374" y="687687"/>
            <a:ext cx="1186962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내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렌탈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562755" y="584978"/>
            <a:ext cx="4027893" cy="6084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Google Shape;173;g7c553259d1_0_81"/>
          <p:cNvSpPr/>
          <p:nvPr/>
        </p:nvSpPr>
        <p:spPr>
          <a:xfrm>
            <a:off x="5302181" y="723540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latin typeface="Malgun Gothic"/>
                <a:ea typeface="Malgun Gothic"/>
                <a:cs typeface="Malgun Gothic"/>
                <a:sym typeface="Malgun Gothic"/>
              </a:rPr>
              <a:t>7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7" name="Google Shape;173;g7c553259d1_0_81"/>
          <p:cNvSpPr/>
          <p:nvPr/>
        </p:nvSpPr>
        <p:spPr>
          <a:xfrm>
            <a:off x="6782313" y="731157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latin typeface="Malgun Gothic"/>
                <a:ea typeface="Malgun Gothic"/>
                <a:cs typeface="Malgun Gothic"/>
                <a:sym typeface="Malgun Gothic"/>
              </a:rPr>
              <a:t>8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8" name="Google Shape;168;g7c553259d1_0_81"/>
          <p:cNvSpPr/>
          <p:nvPr/>
        </p:nvSpPr>
        <p:spPr>
          <a:xfrm>
            <a:off x="2329655" y="1271965"/>
            <a:ext cx="4387669" cy="53499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400" b="0" i="0" u="none" strike="noStrike" cap="none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397302" y="1430795"/>
            <a:ext cx="410269" cy="205153"/>
            <a:chOff x="285142" y="2175711"/>
            <a:chExt cx="410269" cy="205153"/>
          </a:xfrm>
        </p:grpSpPr>
        <p:cxnSp>
          <p:nvCxnSpPr>
            <p:cNvPr id="12" name="직선 연결선 11"/>
            <p:cNvCxnSpPr/>
            <p:nvPr/>
          </p:nvCxnSpPr>
          <p:spPr>
            <a:xfrm>
              <a:off x="285142" y="2175711"/>
              <a:ext cx="410269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/>
            <p:cNvCxnSpPr/>
            <p:nvPr/>
          </p:nvCxnSpPr>
          <p:spPr>
            <a:xfrm>
              <a:off x="285142" y="2278288"/>
              <a:ext cx="410269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/>
            <p:cNvCxnSpPr/>
            <p:nvPr/>
          </p:nvCxnSpPr>
          <p:spPr>
            <a:xfrm>
              <a:off x="285142" y="2380864"/>
              <a:ext cx="410269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직사각형 31"/>
          <p:cNvSpPr/>
          <p:nvPr/>
        </p:nvSpPr>
        <p:spPr>
          <a:xfrm>
            <a:off x="5926015" y="1325278"/>
            <a:ext cx="735955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로그인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4950072" y="1325278"/>
            <a:ext cx="900278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회원가입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54" name="직선 연결선 53"/>
          <p:cNvCxnSpPr/>
          <p:nvPr/>
        </p:nvCxnSpPr>
        <p:spPr>
          <a:xfrm>
            <a:off x="2291555" y="7087513"/>
            <a:ext cx="635414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그림 37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encilGrayscale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43074" y="1910399"/>
            <a:ext cx="794306" cy="693761"/>
          </a:xfrm>
          <a:prstGeom prst="rect">
            <a:avLst/>
          </a:prstGeom>
        </p:spPr>
      </p:pic>
      <p:pic>
        <p:nvPicPr>
          <p:cNvPr id="39" name="그림 38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encilGrayscale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931646" y="1911530"/>
            <a:ext cx="734433" cy="694485"/>
          </a:xfrm>
          <a:prstGeom prst="rect">
            <a:avLst/>
          </a:prstGeom>
        </p:spPr>
      </p:pic>
      <p:pic>
        <p:nvPicPr>
          <p:cNvPr id="47" name="그림 4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59515" y="1908545"/>
            <a:ext cx="716793" cy="697116"/>
          </a:xfrm>
          <a:prstGeom prst="rect">
            <a:avLst/>
          </a:prstGeom>
        </p:spPr>
      </p:pic>
      <p:pic>
        <p:nvPicPr>
          <p:cNvPr id="48" name="그림 47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artisticPencilGrayscale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250410" y="1905061"/>
            <a:ext cx="853767" cy="699099"/>
          </a:xfrm>
          <a:prstGeom prst="rect">
            <a:avLst/>
          </a:prstGeom>
        </p:spPr>
      </p:pic>
      <p:pic>
        <p:nvPicPr>
          <p:cNvPr id="49" name="그림 48"/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artisticPencilGrayscale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292717" y="1910046"/>
            <a:ext cx="902356" cy="697099"/>
          </a:xfrm>
          <a:prstGeom prst="rect">
            <a:avLst/>
          </a:prstGeom>
        </p:spPr>
      </p:pic>
      <p:sp>
        <p:nvSpPr>
          <p:cNvPr id="50" name="TextBox 49"/>
          <p:cNvSpPr txBox="1"/>
          <p:nvPr/>
        </p:nvSpPr>
        <p:spPr>
          <a:xfrm>
            <a:off x="2440400" y="2730336"/>
            <a:ext cx="42215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회원님의 현재 등급은 </a:t>
            </a:r>
            <a:r>
              <a:rPr lang="en-US" altLang="ko-KR" sz="1600" dirty="0" smtClean="0"/>
              <a:t>VIP</a:t>
            </a:r>
            <a:r>
              <a:rPr lang="ko-KR" altLang="en-US" sz="1600" dirty="0" smtClean="0"/>
              <a:t>입니다</a:t>
            </a:r>
            <a:endParaRPr lang="en-US" altLang="ko-KR" sz="1600" dirty="0" smtClean="0"/>
          </a:p>
          <a:p>
            <a:r>
              <a:rPr lang="ko-KR" altLang="en-US" sz="1600" dirty="0" smtClean="0"/>
              <a:t>다음 등급까지 </a:t>
            </a:r>
            <a:r>
              <a:rPr lang="en-US" altLang="ko-KR" sz="1600" dirty="0" smtClean="0"/>
              <a:t>XXX</a:t>
            </a:r>
            <a:r>
              <a:rPr lang="ko-KR" altLang="en-US" sz="1600" dirty="0" smtClean="0"/>
              <a:t>의 활동이 더 필요합니다 </a:t>
            </a:r>
            <a:endParaRPr lang="ko-KR" altLang="en-US" sz="1600" dirty="0"/>
          </a:p>
        </p:txBody>
      </p:sp>
      <p:graphicFrame>
        <p:nvGraphicFramePr>
          <p:cNvPr id="51" name="표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2198086"/>
              </p:ext>
            </p:extLst>
          </p:nvPr>
        </p:nvGraphicFramePr>
        <p:xfrm>
          <a:off x="2447281" y="3618068"/>
          <a:ext cx="4214690" cy="2545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831">
                  <a:extLst>
                    <a:ext uri="{9D8B030D-6E8A-4147-A177-3AD203B41FA5}">
                      <a16:colId xmlns:a16="http://schemas.microsoft.com/office/drawing/2014/main" val="3256358893"/>
                    </a:ext>
                  </a:extLst>
                </a:gridCol>
                <a:gridCol w="998126">
                  <a:extLst>
                    <a:ext uri="{9D8B030D-6E8A-4147-A177-3AD203B41FA5}">
                      <a16:colId xmlns:a16="http://schemas.microsoft.com/office/drawing/2014/main" val="1511652127"/>
                    </a:ext>
                  </a:extLst>
                </a:gridCol>
                <a:gridCol w="2819733">
                  <a:extLst>
                    <a:ext uri="{9D8B030D-6E8A-4147-A177-3AD203B41FA5}">
                      <a16:colId xmlns:a16="http://schemas.microsoft.com/office/drawing/2014/main" val="3717726311"/>
                    </a:ext>
                  </a:extLst>
                </a:gridCol>
              </a:tblGrid>
              <a:tr h="424180"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회원 등급</a:t>
                      </a:r>
                      <a:endParaRPr lang="ko-KR" altLang="en-US" sz="14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등급 혜택</a:t>
                      </a:r>
                      <a:endParaRPr lang="ko-KR" altLang="en-US" sz="14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9858356"/>
                  </a:ext>
                </a:extLst>
              </a:tr>
              <a:tr h="424180"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일반</a:t>
                      </a:r>
                      <a:endParaRPr lang="ko-KR" altLang="en-US" sz="14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안녕하세요</a:t>
                      </a:r>
                      <a:endParaRPr lang="ko-KR" altLang="en-US" sz="14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7759246"/>
                  </a:ext>
                </a:extLst>
              </a:tr>
              <a:tr h="424180"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실버</a:t>
                      </a:r>
                      <a:endParaRPr lang="ko-KR" altLang="en-US" sz="14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매월 </a:t>
                      </a:r>
                      <a:r>
                        <a:rPr lang="en-US" altLang="ko-KR" sz="14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1000</a:t>
                      </a:r>
                      <a:r>
                        <a:rPr lang="ko-KR" altLang="en-US" sz="14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원 쿠폰 지급</a:t>
                      </a:r>
                      <a:endParaRPr lang="ko-KR" altLang="en-US" sz="14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2310753"/>
                  </a:ext>
                </a:extLst>
              </a:tr>
              <a:tr h="424180"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골드</a:t>
                      </a:r>
                      <a:endParaRPr lang="ko-KR" altLang="en-US" sz="14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매월 </a:t>
                      </a:r>
                      <a:r>
                        <a:rPr lang="en-US" altLang="ko-KR" sz="14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2000</a:t>
                      </a:r>
                      <a:r>
                        <a:rPr lang="ko-KR" altLang="en-US" sz="14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원 쿠폰 지급</a:t>
                      </a:r>
                      <a:endParaRPr lang="ko-KR" altLang="en-US" sz="14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5866252"/>
                  </a:ext>
                </a:extLst>
              </a:tr>
              <a:tr h="424180"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VIP</a:t>
                      </a:r>
                      <a:endParaRPr lang="ko-KR" altLang="en-US" sz="14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매월 </a:t>
                      </a:r>
                      <a:r>
                        <a:rPr lang="en-US" altLang="ko-KR" sz="14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5000</a:t>
                      </a:r>
                      <a:r>
                        <a:rPr lang="ko-KR" altLang="en-US" sz="14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원 쿠폰 지급</a:t>
                      </a:r>
                      <a:endParaRPr lang="ko-KR" altLang="en-US" sz="14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8040901"/>
                  </a:ext>
                </a:extLst>
              </a:tr>
              <a:tr h="424180"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VVIP</a:t>
                      </a:r>
                      <a:endParaRPr lang="ko-KR" altLang="en-US" sz="14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매월 </a:t>
                      </a:r>
                      <a:r>
                        <a:rPr lang="en-US" altLang="ko-KR" sz="14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6000</a:t>
                      </a:r>
                      <a:r>
                        <a:rPr lang="ko-KR" altLang="en-US" sz="14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원 쿠폰 지급</a:t>
                      </a:r>
                      <a:endParaRPr lang="ko-KR" altLang="en-US" sz="14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7215434"/>
                  </a:ext>
                </a:extLst>
              </a:tr>
            </a:tbl>
          </a:graphicData>
        </a:graphic>
      </p:graphicFrame>
      <p:pic>
        <p:nvPicPr>
          <p:cNvPr id="61" name="그림 60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499914" y="5775968"/>
            <a:ext cx="301408" cy="285013"/>
          </a:xfrm>
          <a:prstGeom prst="rect">
            <a:avLst/>
          </a:prstGeom>
        </p:spPr>
      </p:pic>
      <p:pic>
        <p:nvPicPr>
          <p:cNvPr id="62" name="그림 6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99914" y="5335520"/>
            <a:ext cx="303631" cy="295296"/>
          </a:xfrm>
          <a:prstGeom prst="rect">
            <a:avLst/>
          </a:prstGeom>
        </p:spPr>
      </p:pic>
      <p:pic>
        <p:nvPicPr>
          <p:cNvPr id="63" name="그림 6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502297" y="4938701"/>
            <a:ext cx="299709" cy="245414"/>
          </a:xfrm>
          <a:prstGeom prst="rect">
            <a:avLst/>
          </a:prstGeom>
        </p:spPr>
      </p:pic>
      <p:pic>
        <p:nvPicPr>
          <p:cNvPr id="64" name="그림 6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505433" y="4511083"/>
            <a:ext cx="297472" cy="229806"/>
          </a:xfrm>
          <a:prstGeom prst="rect">
            <a:avLst/>
          </a:prstGeom>
        </p:spPr>
      </p:pic>
      <p:pic>
        <p:nvPicPr>
          <p:cNvPr id="65" name="그림 64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521706" y="4077484"/>
            <a:ext cx="285865" cy="249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520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4083717843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admin_ht_carouselBanner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캐러셀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 배너 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736647316"/>
              </p:ext>
            </p:extLst>
          </p:nvPr>
        </p:nvGraphicFramePr>
        <p:xfrm>
          <a:off x="8509686" y="1289960"/>
          <a:ext cx="3532000" cy="3710057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altLang="en-US" sz="1500" b="0" i="0" u="none" strike="noStrike" cap="none" noProof="0" dirty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endParaRPr lang="ko-KR" altLang="en-US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dirty="0" smtClean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dirty="0" smtClean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3" name="Google Shape;173;g7c553259d1_0_81"/>
          <p:cNvSpPr/>
          <p:nvPr/>
        </p:nvSpPr>
        <p:spPr>
          <a:xfrm>
            <a:off x="4620102" y="700318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52015" y="1448079"/>
            <a:ext cx="8034517" cy="39068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캐러셀</a:t>
            </a:r>
            <a:r>
              <a:rPr lang="ko-KR" altLang="en-US" dirty="0" smtClean="0">
                <a:solidFill>
                  <a:schemeClr val="tx1"/>
                </a:solidFill>
              </a:rPr>
              <a:t> 배너 관리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41542" y="1870422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err="1" smtClean="0">
                <a:solidFill>
                  <a:schemeClr val="tx1"/>
                </a:solidFill>
              </a:rPr>
              <a:t>등록날짜</a:t>
            </a:r>
            <a:r>
              <a:rPr lang="en-US" altLang="ko-KR" b="1" dirty="0">
                <a:solidFill>
                  <a:schemeClr val="tx1"/>
                </a:solidFill>
              </a:rPr>
              <a:t>	</a:t>
            </a:r>
            <a:r>
              <a:rPr lang="ko-KR" altLang="en-US" b="1" dirty="0" smtClean="0">
                <a:solidFill>
                  <a:schemeClr val="tx1"/>
                </a:solidFill>
              </a:rPr>
              <a:t>순서</a:t>
            </a:r>
            <a:r>
              <a:rPr lang="en-US" altLang="ko-KR" b="1" dirty="0" smtClean="0">
                <a:solidFill>
                  <a:schemeClr val="tx1"/>
                </a:solidFill>
              </a:rPr>
              <a:t>	</a:t>
            </a:r>
            <a:r>
              <a:rPr lang="ko-KR" altLang="en-US" b="1" dirty="0" smtClean="0">
                <a:solidFill>
                  <a:schemeClr val="tx1"/>
                </a:solidFill>
              </a:rPr>
              <a:t>이미지</a:t>
            </a:r>
            <a:r>
              <a:rPr lang="en-US" altLang="ko-KR" b="1" dirty="0" smtClean="0">
                <a:solidFill>
                  <a:schemeClr val="tx1"/>
                </a:solidFill>
              </a:rPr>
              <a:t>		</a:t>
            </a:r>
            <a:r>
              <a:rPr lang="ko-KR" altLang="en-US" b="1" dirty="0" smtClean="0">
                <a:solidFill>
                  <a:schemeClr val="tx1"/>
                </a:solidFill>
              </a:rPr>
              <a:t>링크 주소</a:t>
            </a:r>
            <a:r>
              <a:rPr lang="en-US" altLang="ko-KR" b="1" dirty="0" smtClean="0">
                <a:solidFill>
                  <a:schemeClr val="tx1"/>
                </a:solidFill>
              </a:rPr>
              <a:t>	    </a:t>
            </a:r>
            <a:r>
              <a:rPr lang="ko-KR" altLang="en-US" b="1" dirty="0" smtClean="0">
                <a:solidFill>
                  <a:schemeClr val="tx1"/>
                </a:solidFill>
              </a:rPr>
              <a:t>삭제  이동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148469" y="2206867"/>
            <a:ext cx="80322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153317" y="5107639"/>
            <a:ext cx="80322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149162" y="2549767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56782" y="2892667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156782" y="3250807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149162" y="2236182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2020-02-01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1	banner1.jpg	www.naver.com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41542" y="2571462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2020-02-03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2	banner2.jpg	www.yahoo.co.kr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49162" y="2914362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2020-02-03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3	banner3.jpg	www.google.com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8" name="Google Shape;173;g7c553259d1_0_81"/>
          <p:cNvSpPr/>
          <p:nvPr/>
        </p:nvSpPr>
        <p:spPr>
          <a:xfrm>
            <a:off x="2776967" y="1480346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62754" y="3991820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2020-02-17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6	banner7.jpg	www.coffebean.co.kr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149855" y="4319474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146235" y="3271917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2020-02-15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4	banner5.jpg	www.starbucks.co.kr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133336" y="3599571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163819" y="3632400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2020-02-17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5	banner6.jpg	</a:t>
            </a:r>
            <a:r>
              <a:rPr lang="en-US" altLang="ko-KR" sz="1600" dirty="0" smtClean="0">
                <a:solidFill>
                  <a:schemeClr val="tx1"/>
                </a:solidFill>
                <a:hlinkClick r:id="rId3"/>
              </a:rPr>
              <a:t>www.tomntoms</a:t>
            </a:r>
            <a:r>
              <a:rPr lang="en-US" altLang="ko-KR" sz="1600" dirty="0" smtClean="0">
                <a:solidFill>
                  <a:schemeClr val="tx1"/>
                </a:solidFill>
              </a:rPr>
              <a:t>.co.kr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24" name="직선 연결선 23"/>
          <p:cNvCxnSpPr/>
          <p:nvPr/>
        </p:nvCxnSpPr>
        <p:spPr>
          <a:xfrm>
            <a:off x="150920" y="3960054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169684" y="4352039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2020-02-18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7	banner8.jpg	www.davinci.co.kr	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26" name="직선 연결선 25"/>
          <p:cNvCxnSpPr/>
          <p:nvPr/>
        </p:nvCxnSpPr>
        <p:spPr>
          <a:xfrm>
            <a:off x="156785" y="4679693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162759" y="4712256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2020-02-13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8	banner4.jpg	www.hollys.com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7681251" y="2307327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7678907" y="2393118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7683490" y="2470917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7681253" y="2646764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7678909" y="2732555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7683492" y="2810354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7674324" y="3000056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7671980" y="3085847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7676563" y="3163646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7678907" y="3353345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7676563" y="3439136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7681146" y="3516935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7676668" y="3720490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7674324" y="3806281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7678907" y="3884080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7697452" y="4066854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7695108" y="4152645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7699691" y="4230444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7711308" y="4420145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7708964" y="4505936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>
            <a:off x="7713547" y="4583735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>
            <a:off x="7711308" y="4808072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7708964" y="4893863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7713547" y="4971662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6837218" y="2251321"/>
            <a:ext cx="671946" cy="278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삭제</a:t>
            </a:r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6851072" y="2590758"/>
            <a:ext cx="671946" cy="278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삭제</a:t>
            </a:r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6844147" y="2937125"/>
            <a:ext cx="671946" cy="278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삭제</a:t>
            </a:r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6844148" y="3290415"/>
            <a:ext cx="671946" cy="278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삭제</a:t>
            </a:r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6864931" y="3643706"/>
            <a:ext cx="671946" cy="278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삭제</a:t>
            </a:r>
            <a:endParaRPr lang="ko-KR" altLang="en-US"/>
          </a:p>
        </p:txBody>
      </p:sp>
      <p:sp>
        <p:nvSpPr>
          <p:cNvPr id="57" name="직사각형 56"/>
          <p:cNvSpPr/>
          <p:nvPr/>
        </p:nvSpPr>
        <p:spPr>
          <a:xfrm>
            <a:off x="6871858" y="4003922"/>
            <a:ext cx="671946" cy="278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삭제</a:t>
            </a:r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>
            <a:off x="6878786" y="4357214"/>
            <a:ext cx="671946" cy="278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삭제</a:t>
            </a:r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6885714" y="4738214"/>
            <a:ext cx="671946" cy="278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삭제</a:t>
            </a: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563011" y="5347852"/>
            <a:ext cx="1117839" cy="952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등록하기</a:t>
            </a:r>
            <a:endParaRPr lang="ko-KR" altLang="en-US" dirty="0"/>
          </a:p>
        </p:txBody>
      </p:sp>
      <p:sp>
        <p:nvSpPr>
          <p:cNvPr id="61" name="직사각형 60"/>
          <p:cNvSpPr/>
          <p:nvPr/>
        </p:nvSpPr>
        <p:spPr>
          <a:xfrm>
            <a:off x="2776968" y="5340495"/>
            <a:ext cx="1386324" cy="959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이미지를 등록하세요</a:t>
            </a:r>
            <a:endParaRPr lang="ko-KR" altLang="en-US" dirty="0"/>
          </a:p>
        </p:txBody>
      </p:sp>
      <p:sp>
        <p:nvSpPr>
          <p:cNvPr id="62" name="직사각형 61"/>
          <p:cNvSpPr/>
          <p:nvPr/>
        </p:nvSpPr>
        <p:spPr>
          <a:xfrm>
            <a:off x="4255700" y="5340926"/>
            <a:ext cx="2595371" cy="959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링크 주소 입력</a:t>
            </a:r>
            <a:endParaRPr lang="ko-KR" altLang="en-US" dirty="0"/>
          </a:p>
        </p:txBody>
      </p:sp>
      <p:sp>
        <p:nvSpPr>
          <p:cNvPr id="63" name="직사각형 62"/>
          <p:cNvSpPr/>
          <p:nvPr/>
        </p:nvSpPr>
        <p:spPr>
          <a:xfrm>
            <a:off x="6963352" y="5618035"/>
            <a:ext cx="1142025" cy="437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등록버튼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5077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1776334125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admin_ht_category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카테고리 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736647316"/>
              </p:ext>
            </p:extLst>
          </p:nvPr>
        </p:nvGraphicFramePr>
        <p:xfrm>
          <a:off x="8509686" y="1289960"/>
          <a:ext cx="3532000" cy="3710057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altLang="en-US" sz="1500" b="0" i="0" u="none" strike="noStrike" cap="none" noProof="0" dirty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endParaRPr lang="ko-KR" altLang="en-US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dirty="0" smtClean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dirty="0" smtClean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3" name="Google Shape;173;g7c553259d1_0_81"/>
          <p:cNvSpPr/>
          <p:nvPr/>
        </p:nvSpPr>
        <p:spPr>
          <a:xfrm>
            <a:off x="4620102" y="700318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52015" y="1448079"/>
            <a:ext cx="8034517" cy="39068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카테고리 관리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41542" y="1870422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err="1" smtClean="0">
                <a:solidFill>
                  <a:schemeClr val="tx1"/>
                </a:solidFill>
              </a:rPr>
              <a:t>등록날짜</a:t>
            </a:r>
            <a:r>
              <a:rPr lang="en-US" altLang="ko-KR" b="1" dirty="0">
                <a:solidFill>
                  <a:schemeClr val="tx1"/>
                </a:solidFill>
              </a:rPr>
              <a:t>	</a:t>
            </a:r>
            <a:r>
              <a:rPr lang="ko-KR" altLang="en-US" b="1" dirty="0" smtClean="0">
                <a:solidFill>
                  <a:schemeClr val="tx1"/>
                </a:solidFill>
              </a:rPr>
              <a:t>순서</a:t>
            </a:r>
            <a:r>
              <a:rPr lang="en-US" altLang="ko-KR" b="1" dirty="0" smtClean="0">
                <a:solidFill>
                  <a:schemeClr val="tx1"/>
                </a:solidFill>
              </a:rPr>
              <a:t>	</a:t>
            </a:r>
            <a:r>
              <a:rPr lang="ko-KR" altLang="en-US" b="1" dirty="0" smtClean="0">
                <a:solidFill>
                  <a:schemeClr val="tx1"/>
                </a:solidFill>
              </a:rPr>
              <a:t>이미지</a:t>
            </a:r>
            <a:r>
              <a:rPr lang="en-US" altLang="ko-KR" b="1" dirty="0" smtClean="0">
                <a:solidFill>
                  <a:schemeClr val="tx1"/>
                </a:solidFill>
              </a:rPr>
              <a:t>		</a:t>
            </a:r>
            <a:r>
              <a:rPr lang="ko-KR" altLang="en-US" b="1" dirty="0" smtClean="0">
                <a:solidFill>
                  <a:schemeClr val="tx1"/>
                </a:solidFill>
              </a:rPr>
              <a:t>이름</a:t>
            </a:r>
            <a:r>
              <a:rPr lang="en-US" altLang="ko-KR" b="1" dirty="0" smtClean="0">
                <a:solidFill>
                  <a:schemeClr val="tx1"/>
                </a:solidFill>
              </a:rPr>
              <a:t>		    </a:t>
            </a:r>
            <a:r>
              <a:rPr lang="ko-KR" altLang="en-US" b="1" dirty="0" smtClean="0">
                <a:solidFill>
                  <a:schemeClr val="tx1"/>
                </a:solidFill>
              </a:rPr>
              <a:t>삭제  이동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148469" y="2206867"/>
            <a:ext cx="80322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153317" y="5107639"/>
            <a:ext cx="80322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149162" y="2549767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56782" y="2892667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156782" y="3250807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149162" y="2236182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2020-02-01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1	category1.jpg	IT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41542" y="2571462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2020-02-03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2</a:t>
            </a:r>
            <a:r>
              <a:rPr lang="en-US" altLang="ko-KR" sz="1600" dirty="0">
                <a:solidFill>
                  <a:schemeClr val="tx1"/>
                </a:solidFill>
              </a:rPr>
              <a:t>	category</a:t>
            </a:r>
            <a:r>
              <a:rPr lang="en-US" altLang="ko-KR" sz="1600" dirty="0" smtClean="0">
                <a:solidFill>
                  <a:schemeClr val="tx1"/>
                </a:solidFill>
              </a:rPr>
              <a:t>2.jpg	</a:t>
            </a:r>
            <a:r>
              <a:rPr lang="ko-KR" altLang="en-US" sz="1600" dirty="0" smtClean="0">
                <a:solidFill>
                  <a:schemeClr val="tx1"/>
                </a:solidFill>
              </a:rPr>
              <a:t>가전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49162" y="2914362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2020-02-03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3</a:t>
            </a:r>
            <a:r>
              <a:rPr lang="en-US" altLang="ko-KR" sz="1600" dirty="0">
                <a:solidFill>
                  <a:schemeClr val="tx1"/>
                </a:solidFill>
              </a:rPr>
              <a:t>	category3.jpg</a:t>
            </a:r>
            <a:r>
              <a:rPr lang="en-US" altLang="ko-KR" sz="1600" dirty="0" smtClean="0">
                <a:solidFill>
                  <a:schemeClr val="tx1"/>
                </a:solidFill>
              </a:rPr>
              <a:t>	</a:t>
            </a:r>
            <a:r>
              <a:rPr lang="ko-KR" altLang="en-US" sz="1600" dirty="0" smtClean="0">
                <a:solidFill>
                  <a:schemeClr val="tx1"/>
                </a:solidFill>
              </a:rPr>
              <a:t>가구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8" name="Google Shape;173;g7c553259d1_0_81"/>
          <p:cNvSpPr/>
          <p:nvPr/>
        </p:nvSpPr>
        <p:spPr>
          <a:xfrm>
            <a:off x="2776967" y="1480346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62754" y="3991820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2020-02-17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6</a:t>
            </a:r>
            <a:r>
              <a:rPr lang="en-US" altLang="ko-KR" sz="1600" dirty="0">
                <a:solidFill>
                  <a:schemeClr val="tx1"/>
                </a:solidFill>
              </a:rPr>
              <a:t>	category7.jpg</a:t>
            </a:r>
            <a:r>
              <a:rPr lang="en-US" altLang="ko-KR" sz="1600" dirty="0" smtClean="0">
                <a:solidFill>
                  <a:schemeClr val="tx1"/>
                </a:solidFill>
              </a:rPr>
              <a:t>	</a:t>
            </a:r>
            <a:r>
              <a:rPr lang="ko-KR" altLang="en-US" sz="1600" dirty="0" smtClean="0">
                <a:solidFill>
                  <a:schemeClr val="tx1"/>
                </a:solidFill>
              </a:rPr>
              <a:t>레저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149855" y="4319474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146235" y="3271917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2020-02-15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4</a:t>
            </a:r>
            <a:r>
              <a:rPr lang="en-US" altLang="ko-KR" sz="1600" dirty="0">
                <a:solidFill>
                  <a:schemeClr val="tx1"/>
                </a:solidFill>
              </a:rPr>
              <a:t>	category5.jpg</a:t>
            </a:r>
            <a:r>
              <a:rPr lang="en-US" altLang="ko-KR" sz="1600" dirty="0" smtClean="0">
                <a:solidFill>
                  <a:schemeClr val="tx1"/>
                </a:solidFill>
              </a:rPr>
              <a:t>	</a:t>
            </a:r>
            <a:r>
              <a:rPr lang="ko-KR" altLang="en-US" sz="1600" dirty="0" smtClean="0">
                <a:solidFill>
                  <a:schemeClr val="tx1"/>
                </a:solidFill>
              </a:rPr>
              <a:t>의류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133336" y="3599571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163819" y="3632400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2020-02-17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5</a:t>
            </a:r>
            <a:r>
              <a:rPr lang="en-US" altLang="ko-KR" sz="1600" dirty="0">
                <a:solidFill>
                  <a:schemeClr val="tx1"/>
                </a:solidFill>
              </a:rPr>
              <a:t>	category6.jpg</a:t>
            </a:r>
            <a:r>
              <a:rPr lang="en-US" altLang="ko-KR" sz="1600" dirty="0" smtClean="0">
                <a:solidFill>
                  <a:schemeClr val="tx1"/>
                </a:solidFill>
              </a:rPr>
              <a:t>	</a:t>
            </a:r>
            <a:r>
              <a:rPr lang="ko-KR" altLang="en-US" sz="1600" dirty="0" smtClean="0">
                <a:solidFill>
                  <a:schemeClr val="tx1"/>
                </a:solidFill>
              </a:rPr>
              <a:t>도서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24" name="직선 연결선 23"/>
          <p:cNvCxnSpPr/>
          <p:nvPr/>
        </p:nvCxnSpPr>
        <p:spPr>
          <a:xfrm>
            <a:off x="150920" y="3960054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169684" y="4352039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2020-02-18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7</a:t>
            </a:r>
            <a:r>
              <a:rPr lang="en-US" altLang="ko-KR" sz="1600" dirty="0">
                <a:solidFill>
                  <a:schemeClr val="tx1"/>
                </a:solidFill>
              </a:rPr>
              <a:t>	category8.jpg</a:t>
            </a:r>
            <a:r>
              <a:rPr lang="en-US" altLang="ko-KR" sz="1600" dirty="0" smtClean="0">
                <a:solidFill>
                  <a:schemeClr val="tx1"/>
                </a:solidFill>
              </a:rPr>
              <a:t>	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유아동</a:t>
            </a:r>
            <a:r>
              <a:rPr lang="en-US" altLang="ko-KR" sz="1600" dirty="0" smtClean="0">
                <a:solidFill>
                  <a:schemeClr val="tx1"/>
                </a:solidFill>
              </a:rPr>
              <a:t>	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26" name="직선 연결선 25"/>
          <p:cNvCxnSpPr/>
          <p:nvPr/>
        </p:nvCxnSpPr>
        <p:spPr>
          <a:xfrm>
            <a:off x="156785" y="4679693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162759" y="4712256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2020-02-13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8</a:t>
            </a:r>
            <a:r>
              <a:rPr lang="en-US" altLang="ko-KR" sz="1600" dirty="0">
                <a:solidFill>
                  <a:schemeClr val="tx1"/>
                </a:solidFill>
              </a:rPr>
              <a:t>	category4.jpg</a:t>
            </a:r>
            <a:r>
              <a:rPr lang="en-US" altLang="ko-KR" sz="1600" dirty="0" smtClean="0">
                <a:solidFill>
                  <a:schemeClr val="tx1"/>
                </a:solidFill>
              </a:rPr>
              <a:t>	</a:t>
            </a:r>
            <a:r>
              <a:rPr lang="ko-KR" altLang="en-US" sz="1600" dirty="0" smtClean="0">
                <a:solidFill>
                  <a:schemeClr val="tx1"/>
                </a:solidFill>
              </a:rPr>
              <a:t>스포츠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7681251" y="2307327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7678907" y="2393118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7683490" y="2470917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7681253" y="2646764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7678909" y="2732555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7683492" y="2810354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7674324" y="3000056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7671980" y="3085847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7676563" y="3163646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7678907" y="3353345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7676563" y="3439136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7681146" y="3516935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7676668" y="3720490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7674324" y="3806281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7678907" y="3884080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7697452" y="4066854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7695108" y="4152645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7699691" y="4230444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7711308" y="4420145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7708964" y="4505936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>
            <a:off x="7713547" y="4583735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>
            <a:off x="7711308" y="4808072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7708964" y="4893863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7713547" y="4971662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/>
          <p:cNvSpPr/>
          <p:nvPr/>
        </p:nvSpPr>
        <p:spPr>
          <a:xfrm>
            <a:off x="6837218" y="2251321"/>
            <a:ext cx="671946" cy="278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삭제</a:t>
            </a:r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6851072" y="2590758"/>
            <a:ext cx="671946" cy="278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삭제</a:t>
            </a:r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6844147" y="2937125"/>
            <a:ext cx="671946" cy="278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삭제</a:t>
            </a:r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6844148" y="3290415"/>
            <a:ext cx="671946" cy="278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삭제</a:t>
            </a:r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6864931" y="3643706"/>
            <a:ext cx="671946" cy="278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삭제</a:t>
            </a:r>
            <a:endParaRPr lang="ko-KR" altLang="en-US"/>
          </a:p>
        </p:txBody>
      </p:sp>
      <p:sp>
        <p:nvSpPr>
          <p:cNvPr id="57" name="직사각형 56"/>
          <p:cNvSpPr/>
          <p:nvPr/>
        </p:nvSpPr>
        <p:spPr>
          <a:xfrm>
            <a:off x="6871858" y="4003922"/>
            <a:ext cx="671946" cy="278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삭제</a:t>
            </a:r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>
            <a:off x="6878786" y="4357214"/>
            <a:ext cx="671946" cy="278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삭제</a:t>
            </a:r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6885714" y="4738214"/>
            <a:ext cx="671946" cy="278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삭제</a:t>
            </a:r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1563011" y="5347852"/>
            <a:ext cx="1117839" cy="952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등록하기</a:t>
            </a:r>
            <a:endParaRPr lang="ko-KR" altLang="en-US" dirty="0"/>
          </a:p>
        </p:txBody>
      </p:sp>
      <p:sp>
        <p:nvSpPr>
          <p:cNvPr id="61" name="직사각형 60"/>
          <p:cNvSpPr/>
          <p:nvPr/>
        </p:nvSpPr>
        <p:spPr>
          <a:xfrm>
            <a:off x="2776968" y="5340495"/>
            <a:ext cx="1386324" cy="959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이미지를 등록하세요</a:t>
            </a:r>
            <a:endParaRPr lang="ko-KR" altLang="en-US" dirty="0"/>
          </a:p>
        </p:txBody>
      </p:sp>
      <p:sp>
        <p:nvSpPr>
          <p:cNvPr id="62" name="직사각형 61"/>
          <p:cNvSpPr/>
          <p:nvPr/>
        </p:nvSpPr>
        <p:spPr>
          <a:xfrm>
            <a:off x="4255700" y="5340926"/>
            <a:ext cx="2595371" cy="959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카테고리 이름 입력</a:t>
            </a:r>
            <a:endParaRPr lang="ko-KR" altLang="en-US" dirty="0"/>
          </a:p>
        </p:txBody>
      </p:sp>
      <p:sp>
        <p:nvSpPr>
          <p:cNvPr id="63" name="직사각형 62"/>
          <p:cNvSpPr/>
          <p:nvPr/>
        </p:nvSpPr>
        <p:spPr>
          <a:xfrm>
            <a:off x="6963352" y="5618035"/>
            <a:ext cx="1142025" cy="437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등록버튼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1305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2094239127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admin_ht_recommend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추천상품 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736647316"/>
              </p:ext>
            </p:extLst>
          </p:nvPr>
        </p:nvGraphicFramePr>
        <p:xfrm>
          <a:off x="8509686" y="1289960"/>
          <a:ext cx="3532000" cy="3710057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altLang="en-US" sz="1500" b="0" i="0" u="none" strike="noStrike" cap="none" noProof="0" dirty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endParaRPr lang="ko-KR" altLang="en-US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dirty="0" smtClean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dirty="0" smtClean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3" name="Google Shape;173;g7c553259d1_0_81"/>
          <p:cNvSpPr/>
          <p:nvPr/>
        </p:nvSpPr>
        <p:spPr>
          <a:xfrm>
            <a:off x="4620102" y="700318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52015" y="1635116"/>
            <a:ext cx="8034517" cy="39068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추천상품 관리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41542" y="2057459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err="1" smtClean="0">
                <a:solidFill>
                  <a:schemeClr val="tx1"/>
                </a:solidFill>
              </a:rPr>
              <a:t>등록날짜</a:t>
            </a:r>
            <a:r>
              <a:rPr lang="en-US" altLang="ko-KR" b="1" dirty="0">
                <a:solidFill>
                  <a:schemeClr val="tx1"/>
                </a:solidFill>
              </a:rPr>
              <a:t>	</a:t>
            </a:r>
            <a:r>
              <a:rPr lang="ko-KR" altLang="en-US" b="1" dirty="0" smtClean="0">
                <a:solidFill>
                  <a:schemeClr val="tx1"/>
                </a:solidFill>
              </a:rPr>
              <a:t>순서</a:t>
            </a:r>
            <a:r>
              <a:rPr lang="en-US" altLang="ko-KR" b="1" dirty="0" smtClean="0">
                <a:solidFill>
                  <a:schemeClr val="tx1"/>
                </a:solidFill>
              </a:rPr>
              <a:t>	</a:t>
            </a:r>
            <a:r>
              <a:rPr lang="ko-KR" altLang="en-US" b="1" dirty="0" smtClean="0">
                <a:solidFill>
                  <a:schemeClr val="tx1"/>
                </a:solidFill>
              </a:rPr>
              <a:t>상품 타이틀</a:t>
            </a:r>
            <a:r>
              <a:rPr lang="en-US" altLang="ko-KR" b="1" dirty="0" smtClean="0">
                <a:solidFill>
                  <a:schemeClr val="tx1"/>
                </a:solidFill>
              </a:rPr>
              <a:t>	</a:t>
            </a:r>
            <a:r>
              <a:rPr lang="ko-KR" altLang="en-US" b="1" dirty="0" err="1" smtClean="0">
                <a:solidFill>
                  <a:schemeClr val="tx1"/>
                </a:solidFill>
              </a:rPr>
              <a:t>제공회원</a:t>
            </a:r>
            <a:r>
              <a:rPr lang="en-US" altLang="ko-KR" b="1" dirty="0" smtClean="0">
                <a:solidFill>
                  <a:schemeClr val="tx1"/>
                </a:solidFill>
              </a:rPr>
              <a:t>ID	    </a:t>
            </a:r>
            <a:r>
              <a:rPr lang="ko-KR" altLang="en-US" b="1" dirty="0" smtClean="0">
                <a:solidFill>
                  <a:schemeClr val="tx1"/>
                </a:solidFill>
              </a:rPr>
              <a:t>삭제  이동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148469" y="2393904"/>
            <a:ext cx="80322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153317" y="3805311"/>
            <a:ext cx="80322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149162" y="2736804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56782" y="3079704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156782" y="3437844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149162" y="2423219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2020-02-01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1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ko-KR" altLang="en-US" sz="1600" dirty="0" smtClean="0">
                <a:solidFill>
                  <a:schemeClr val="tx1"/>
                </a:solidFill>
              </a:rPr>
              <a:t>스키복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빌려드림</a:t>
            </a:r>
            <a:r>
              <a:rPr lang="en-US" altLang="ko-KR" sz="1600" dirty="0" smtClean="0">
                <a:solidFill>
                  <a:schemeClr val="tx1"/>
                </a:solidFill>
              </a:rPr>
              <a:t>	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ezenHT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41542" y="2758499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2020-02-03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2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ko-KR" altLang="en-US" sz="1600" dirty="0" smtClean="0">
                <a:solidFill>
                  <a:schemeClr val="tx1"/>
                </a:solidFill>
              </a:rPr>
              <a:t>맥북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빌려드림</a:t>
            </a:r>
            <a:r>
              <a:rPr lang="en-US" altLang="ko-KR" sz="1600" dirty="0" smtClean="0">
                <a:solidFill>
                  <a:schemeClr val="tx1"/>
                </a:solidFill>
              </a:rPr>
              <a:t>	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ezenSH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49162" y="3101399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2020-02-03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3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애기침대</a:t>
            </a:r>
            <a:r>
              <a:rPr lang="ko-KR" altLang="en-US" sz="1600" dirty="0" smtClean="0">
                <a:solidFill>
                  <a:schemeClr val="tx1"/>
                </a:solidFill>
              </a:rPr>
              <a:t>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렌탈</a:t>
            </a:r>
            <a:r>
              <a:rPr lang="en-US" altLang="ko-KR" sz="1600" dirty="0" smtClean="0">
                <a:solidFill>
                  <a:schemeClr val="tx1"/>
                </a:solidFill>
              </a:rPr>
              <a:t>	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ezenHJ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8" name="Google Shape;173;g7c553259d1_0_81"/>
          <p:cNvSpPr/>
          <p:nvPr/>
        </p:nvSpPr>
        <p:spPr>
          <a:xfrm>
            <a:off x="2776967" y="166738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46235" y="3458954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2020-02-15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4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ko-KR" altLang="en-US" sz="1600" dirty="0" smtClean="0">
                <a:solidFill>
                  <a:schemeClr val="tx1"/>
                </a:solidFill>
              </a:rPr>
              <a:t>아디다스 신발</a:t>
            </a:r>
            <a:r>
              <a:rPr lang="en-US" altLang="ko-KR" sz="1600" dirty="0" smtClean="0">
                <a:solidFill>
                  <a:schemeClr val="tx1"/>
                </a:solidFill>
              </a:rPr>
              <a:t>	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ezenYS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7681251" y="2494364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7678907" y="2580155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7683490" y="2657954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7681253" y="2833801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7678909" y="2919592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7683492" y="2997391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7674324" y="3187093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7671980" y="3272884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7676563" y="3350683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7678907" y="3540382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7676563" y="3626173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7681146" y="3703972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/>
          <p:cNvSpPr/>
          <p:nvPr/>
        </p:nvSpPr>
        <p:spPr>
          <a:xfrm>
            <a:off x="6837218" y="2438358"/>
            <a:ext cx="671946" cy="278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삭제</a:t>
            </a:r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6851072" y="2777795"/>
            <a:ext cx="671946" cy="278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삭제</a:t>
            </a:r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6844147" y="3124162"/>
            <a:ext cx="671946" cy="278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삭제</a:t>
            </a:r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6844148" y="3477452"/>
            <a:ext cx="671946" cy="278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삭제</a:t>
            </a:r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1563011" y="4197928"/>
            <a:ext cx="1117839" cy="952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등록하기</a:t>
            </a:r>
            <a:endParaRPr lang="ko-KR" altLang="en-US" dirty="0"/>
          </a:p>
        </p:txBody>
      </p:sp>
      <p:sp>
        <p:nvSpPr>
          <p:cNvPr id="61" name="직사각형 60"/>
          <p:cNvSpPr/>
          <p:nvPr/>
        </p:nvSpPr>
        <p:spPr>
          <a:xfrm>
            <a:off x="2776968" y="4190571"/>
            <a:ext cx="1386324" cy="959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상품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이미지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표시</a:t>
            </a:r>
            <a:endParaRPr lang="ko-KR" altLang="en-US" dirty="0"/>
          </a:p>
        </p:txBody>
      </p:sp>
      <p:sp>
        <p:nvSpPr>
          <p:cNvPr id="62" name="직사각형 61"/>
          <p:cNvSpPr/>
          <p:nvPr/>
        </p:nvSpPr>
        <p:spPr>
          <a:xfrm>
            <a:off x="6963352" y="4468111"/>
            <a:ext cx="1142025" cy="437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등록버튼</a:t>
            </a:r>
            <a:endParaRPr lang="ko-KR" altLang="en-US" dirty="0"/>
          </a:p>
        </p:txBody>
      </p:sp>
      <p:sp>
        <p:nvSpPr>
          <p:cNvPr id="63" name="직사각형 62"/>
          <p:cNvSpPr/>
          <p:nvPr/>
        </p:nvSpPr>
        <p:spPr>
          <a:xfrm>
            <a:off x="4255700" y="4197929"/>
            <a:ext cx="2595371" cy="959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상품 입력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3916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3918806066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736647316"/>
              </p:ext>
            </p:extLst>
          </p:nvPr>
        </p:nvGraphicFramePr>
        <p:xfrm>
          <a:off x="8509686" y="1289960"/>
          <a:ext cx="3532000" cy="3710057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altLang="en-US" sz="1500" b="0" i="0" u="none" strike="noStrike" cap="none" noProof="0" dirty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endParaRPr lang="ko-KR" altLang="en-US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dirty="0" smtClean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dirty="0" smtClean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3" name="Google Shape;173;g7c553259d1_0_81"/>
          <p:cNvSpPr/>
          <p:nvPr/>
        </p:nvSpPr>
        <p:spPr>
          <a:xfrm>
            <a:off x="4620102" y="700318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765617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1722346785"/>
              </p:ext>
            </p:extLst>
          </p:nvPr>
        </p:nvGraphicFramePr>
        <p:xfrm>
          <a:off x="131601" y="115759"/>
          <a:ext cx="4414022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50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689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user_w_ht_mainIndex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메인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화면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–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고정 네비게이션바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웹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>
            <p:extLst>
              <p:ext uri="{D42A27DB-BD31-4B8C-83A1-F6EECF244321}">
                <p14:modId xmlns:p14="http://schemas.microsoft.com/office/powerpoint/2010/main" val="2866747831"/>
              </p:ext>
            </p:extLst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>
            <p:extLst>
              <p:ext uri="{D42A27DB-BD31-4B8C-83A1-F6EECF244321}">
                <p14:modId xmlns:p14="http://schemas.microsoft.com/office/powerpoint/2010/main" val="1118459698"/>
              </p:ext>
            </p:extLst>
          </p:nvPr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2438080642"/>
              </p:ext>
            </p:extLst>
          </p:nvPr>
        </p:nvGraphicFramePr>
        <p:xfrm>
          <a:off x="8509686" y="1289960"/>
          <a:ext cx="3532000" cy="547899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로그인 화면 </a:t>
                      </a:r>
                      <a:r>
                        <a:rPr lang="ko-KR" altLang="en-US" sz="1500" b="0" i="0" u="none" strike="noStrike" cap="none" noProof="0" dirty="0" err="1" smtClean="0">
                          <a:latin typeface="맑은 고딕"/>
                        </a:rPr>
                        <a:t>으로</a:t>
                      </a: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 이동</a:t>
                      </a:r>
                      <a:endParaRPr lang="en-US" altLang="ko-KR" sz="1500" b="0" i="0" u="none" strike="noStrike" cap="none" noProof="0" dirty="0" smtClean="0">
                        <a:latin typeface="맑은 고딕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회원가입으로 이동</a:t>
                      </a:r>
                      <a:endParaRPr lang="en-US" altLang="ko-KR" sz="1500" b="0" i="0" u="none" strike="noStrike" cap="none" noProof="0" dirty="0" smtClean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로그인 전의 경우 로그인</a:t>
                      </a: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 화면으로 이동</a:t>
                      </a:r>
                      <a:endParaRPr lang="en-US" altLang="ko-KR" sz="1500" b="0" i="0" u="none" strike="noStrike" cap="none" baseline="0" noProof="0" dirty="0" smtClean="0">
                        <a:latin typeface="Malgun Gothic"/>
                        <a:ea typeface="Malgun Gothic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로그인 한 경우 내 </a:t>
                      </a:r>
                      <a:r>
                        <a:rPr lang="ko-KR" altLang="en-US" sz="1500" b="0" i="0" u="none" strike="noStrike" cap="none" baseline="0" noProof="0" dirty="0" err="1" smtClean="0">
                          <a:latin typeface="Malgun Gothic"/>
                          <a:ea typeface="Malgun Gothic"/>
                        </a:rPr>
                        <a:t>렌탈</a:t>
                      </a:r>
                      <a:r>
                        <a:rPr lang="en-US" altLang="ko-KR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(</a:t>
                      </a:r>
                      <a:r>
                        <a:rPr lang="ko-KR" altLang="en-US" sz="1500" b="0" i="0" u="none" strike="noStrike" cap="none" baseline="0" noProof="0" dirty="0" err="1" smtClean="0">
                          <a:latin typeface="Malgun Gothic"/>
                          <a:ea typeface="Malgun Gothic"/>
                        </a:rPr>
                        <a:t>마이페이지</a:t>
                      </a:r>
                      <a:r>
                        <a:rPr lang="en-US" altLang="ko-KR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)</a:t>
                      </a: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로 이동</a:t>
                      </a: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로고 </a:t>
                      </a: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메인 화면으로 이동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키워드 입력 후 상세 검색 페이지로 이동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렌탈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상품 등록 페이지로 이동</a:t>
                      </a: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dirty="0" smtClean="0"/>
                        <a:t>6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dirty="0" smtClean="0"/>
                        <a:t>각 게시판 페이지로 이동</a:t>
                      </a: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smtClean="0"/>
                        <a:t>7</a:t>
                      </a: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smtClean="0"/>
                        <a:t>로그인 후 버튼 변경</a:t>
                      </a: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smtClean="0"/>
                        <a:t>8</a:t>
                      </a: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err="1" smtClean="0"/>
                        <a:t>드랍다운</a:t>
                      </a:r>
                      <a:r>
                        <a:rPr lang="ko-KR" altLang="en-US" sz="1500" dirty="0" smtClean="0"/>
                        <a:t> 형식으로 알림 내용 리스트 표시</a:t>
                      </a: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3984744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smtClean="0"/>
                        <a:t>9</a:t>
                      </a: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err="1" smtClean="0"/>
                        <a:t>드랍다운</a:t>
                      </a:r>
                      <a:r>
                        <a:rPr lang="ko-KR" altLang="en-US" sz="1500" dirty="0" smtClean="0"/>
                        <a:t> 형식으로 카테고리 표시</a:t>
                      </a: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807143"/>
                  </a:ext>
                </a:extLst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400" b="0" i="0" u="none" strike="noStrike" cap="none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3" name="Google Shape;173;g7c553259d1_0_81"/>
          <p:cNvSpPr/>
          <p:nvPr/>
        </p:nvSpPr>
        <p:spPr>
          <a:xfrm>
            <a:off x="4676104" y="31349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57954" y="1869244"/>
            <a:ext cx="8032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152090" y="3144719"/>
            <a:ext cx="8032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1611924" y="1348157"/>
            <a:ext cx="1186962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>
                <a:solidFill>
                  <a:schemeClr val="tx1"/>
                </a:solidFill>
              </a:rPr>
              <a:t>즐겨찾기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4340625" y="1345224"/>
            <a:ext cx="1186962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로그인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5647948" y="1348145"/>
            <a:ext cx="1186962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회원가입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6955271" y="1345223"/>
            <a:ext cx="1186962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내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렌탈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298938" y="1345223"/>
            <a:ext cx="1186962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앱 다운로드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298938" y="2067056"/>
            <a:ext cx="1186962" cy="62664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ZENTAL</a:t>
            </a: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로고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1626883" y="2067056"/>
            <a:ext cx="3723938" cy="62664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상품명</a:t>
            </a:r>
            <a:r>
              <a:rPr lang="en-US" altLang="ko-KR" sz="1400" dirty="0" smtClean="0">
                <a:solidFill>
                  <a:schemeClr val="tx1"/>
                </a:solidFill>
              </a:rPr>
              <a:t>, </a:t>
            </a:r>
            <a:r>
              <a:rPr lang="ko-KR" altLang="en-US" sz="1400" dirty="0" smtClean="0">
                <a:solidFill>
                  <a:schemeClr val="tx1"/>
                </a:solidFill>
              </a:rPr>
              <a:t>카테고리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검색어</a:t>
            </a:r>
            <a:r>
              <a:rPr lang="ko-KR" altLang="en-US" sz="1400" dirty="0" smtClean="0">
                <a:solidFill>
                  <a:schemeClr val="tx1"/>
                </a:solidFill>
              </a:rPr>
              <a:t> 입력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5485905" y="2164992"/>
            <a:ext cx="899641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빌려주기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6429239" y="2165828"/>
            <a:ext cx="882460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내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렌탈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7355392" y="2164992"/>
            <a:ext cx="791069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>
                <a:solidFill>
                  <a:schemeClr val="tx1"/>
                </a:solidFill>
              </a:rPr>
              <a:t>번개톡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161500" y="3205956"/>
            <a:ext cx="8034517" cy="186342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dirty="0" smtClean="0">
                <a:solidFill>
                  <a:schemeClr val="tx1"/>
                </a:solidFill>
              </a:rPr>
              <a:t>IFRAME</a:t>
            </a:r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161500" y="5703250"/>
            <a:ext cx="8034517" cy="91808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회사 정보 등 </a:t>
            </a:r>
            <a:r>
              <a:rPr lang="en-US" altLang="ko-KR" sz="1400" dirty="0" smtClean="0">
                <a:solidFill>
                  <a:schemeClr val="tx1"/>
                </a:solidFill>
              </a:rPr>
              <a:t>FOOTER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345246" y="2854581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/>
          <p:nvPr/>
        </p:nvCxnSpPr>
        <p:spPr>
          <a:xfrm>
            <a:off x="342902" y="2954226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/>
          <p:nvPr/>
        </p:nvCxnSpPr>
        <p:spPr>
          <a:xfrm>
            <a:off x="340558" y="3059734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/>
          <p:cNvSpPr/>
          <p:nvPr/>
        </p:nvSpPr>
        <p:spPr>
          <a:xfrm>
            <a:off x="2263648" y="5202407"/>
            <a:ext cx="1186962" cy="36781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공지사항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3505200" y="5202407"/>
            <a:ext cx="1473604" cy="36781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FAQ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이용가이드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5018662" y="5202407"/>
            <a:ext cx="1186962" cy="36781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Q&amp;A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62" name="직선 연결선 61"/>
          <p:cNvCxnSpPr/>
          <p:nvPr/>
        </p:nvCxnSpPr>
        <p:spPr>
          <a:xfrm>
            <a:off x="150334" y="5138224"/>
            <a:ext cx="8032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>
            <a:off x="150334" y="5633524"/>
            <a:ext cx="8032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Google Shape;173;g7c553259d1_0_81"/>
          <p:cNvSpPr/>
          <p:nvPr/>
        </p:nvSpPr>
        <p:spPr>
          <a:xfrm>
            <a:off x="4142599" y="1396860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5" name="Google Shape;173;g7c553259d1_0_81"/>
          <p:cNvSpPr/>
          <p:nvPr/>
        </p:nvSpPr>
        <p:spPr>
          <a:xfrm>
            <a:off x="5484887" y="1390008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6" name="Google Shape;173;g7c553259d1_0_81"/>
          <p:cNvSpPr/>
          <p:nvPr/>
        </p:nvSpPr>
        <p:spPr>
          <a:xfrm>
            <a:off x="6780499" y="1390008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7" name="Google Shape;173;g7c553259d1_0_81"/>
          <p:cNvSpPr/>
          <p:nvPr/>
        </p:nvSpPr>
        <p:spPr>
          <a:xfrm>
            <a:off x="125742" y="2227780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8" name="Google Shape;173;g7c553259d1_0_81"/>
          <p:cNvSpPr/>
          <p:nvPr/>
        </p:nvSpPr>
        <p:spPr>
          <a:xfrm>
            <a:off x="1514038" y="2213000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9" name="Google Shape;173;g7c553259d1_0_81"/>
          <p:cNvSpPr/>
          <p:nvPr/>
        </p:nvSpPr>
        <p:spPr>
          <a:xfrm>
            <a:off x="5267013" y="2212492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0" name="Google Shape;173;g7c553259d1_0_81"/>
          <p:cNvSpPr/>
          <p:nvPr/>
        </p:nvSpPr>
        <p:spPr>
          <a:xfrm>
            <a:off x="6277889" y="2212492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1" name="Google Shape;173;g7c553259d1_0_81"/>
          <p:cNvSpPr/>
          <p:nvPr/>
        </p:nvSpPr>
        <p:spPr>
          <a:xfrm>
            <a:off x="99828" y="2807501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 smtClean="0">
                <a:latin typeface="Malgun Gothic"/>
                <a:ea typeface="Malgun Gothic"/>
                <a:cs typeface="Malgun Gothic"/>
                <a:sym typeface="Malgun Gothic"/>
              </a:rPr>
              <a:t>9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2" name="Google Shape;173;g7c553259d1_0_81"/>
          <p:cNvSpPr/>
          <p:nvPr/>
        </p:nvSpPr>
        <p:spPr>
          <a:xfrm>
            <a:off x="2054055" y="5238395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5619560" y="696480"/>
            <a:ext cx="1186962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로그아웃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6926883" y="699401"/>
            <a:ext cx="1186962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알림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8234206" y="696479"/>
            <a:ext cx="1186962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내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렌탈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527587" y="593770"/>
            <a:ext cx="4027893" cy="6084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Google Shape;173;g7c553259d1_0_81"/>
          <p:cNvSpPr/>
          <p:nvPr/>
        </p:nvSpPr>
        <p:spPr>
          <a:xfrm>
            <a:off x="5267013" y="732332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latin typeface="Malgun Gothic"/>
                <a:ea typeface="Malgun Gothic"/>
                <a:cs typeface="Malgun Gothic"/>
                <a:sym typeface="Malgun Gothic"/>
              </a:rPr>
              <a:t>7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7" name="Google Shape;173;g7c553259d1_0_81"/>
          <p:cNvSpPr/>
          <p:nvPr/>
        </p:nvSpPr>
        <p:spPr>
          <a:xfrm>
            <a:off x="6747145" y="739949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latin typeface="Malgun Gothic"/>
                <a:ea typeface="Malgun Gothic"/>
                <a:cs typeface="Malgun Gothic"/>
                <a:sym typeface="Malgun Gothic"/>
              </a:rPr>
              <a:t>8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3" name="갈매기형 수장 52"/>
          <p:cNvSpPr/>
          <p:nvPr/>
        </p:nvSpPr>
        <p:spPr>
          <a:xfrm rot="5400000">
            <a:off x="7814325" y="761941"/>
            <a:ext cx="227031" cy="246185"/>
          </a:xfrm>
          <a:prstGeom prst="chevron">
            <a:avLst>
              <a:gd name="adj" fmla="val 64285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757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207142253"/>
              </p:ext>
            </p:extLst>
          </p:nvPr>
        </p:nvGraphicFramePr>
        <p:xfrm>
          <a:off x="131601" y="115759"/>
          <a:ext cx="4414022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50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689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user_m_ht_mainIndex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메인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화면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–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고정 네비게이션바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모바일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>
            <p:extLst>
              <p:ext uri="{D42A27DB-BD31-4B8C-83A1-F6EECF244321}">
                <p14:modId xmlns:p14="http://schemas.microsoft.com/office/powerpoint/2010/main" val="2866747831"/>
              </p:ext>
            </p:extLst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>
            <p:extLst>
              <p:ext uri="{D42A27DB-BD31-4B8C-83A1-F6EECF244321}">
                <p14:modId xmlns:p14="http://schemas.microsoft.com/office/powerpoint/2010/main" val="1118459698"/>
              </p:ext>
            </p:extLst>
          </p:nvPr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1738805154"/>
              </p:ext>
            </p:extLst>
          </p:nvPr>
        </p:nvGraphicFramePr>
        <p:xfrm>
          <a:off x="9053324" y="1289960"/>
          <a:ext cx="2988361" cy="5071863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239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43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로그인 화면 </a:t>
                      </a:r>
                      <a:r>
                        <a:rPr lang="ko-KR" altLang="en-US" sz="1500" b="0" i="0" u="none" strike="noStrike" cap="none" noProof="0" dirty="0" err="1" smtClean="0">
                          <a:latin typeface="맑은 고딕"/>
                        </a:rPr>
                        <a:t>으로</a:t>
                      </a: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 이동</a:t>
                      </a:r>
                      <a:endParaRPr lang="en-US" altLang="ko-KR" sz="1500" b="0" i="0" u="none" strike="noStrike" cap="none" noProof="0" dirty="0" smtClean="0">
                        <a:latin typeface="맑은 고딕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회원가입으로 이동</a:t>
                      </a:r>
                      <a:endParaRPr lang="en-US" altLang="ko-KR" sz="1500" b="0" i="0" u="none" strike="noStrike" cap="none" noProof="0" dirty="0" smtClean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로그인 전의 경우 로그인</a:t>
                      </a: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 화면으로 이동</a:t>
                      </a:r>
                      <a:endParaRPr lang="en-US" altLang="ko-KR" sz="1500" b="0" i="0" u="none" strike="noStrike" cap="none" baseline="0" noProof="0" dirty="0" smtClean="0">
                        <a:latin typeface="Malgun Gothic"/>
                        <a:ea typeface="Malgun Gothic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로그인 한 경우 내 </a:t>
                      </a:r>
                      <a:r>
                        <a:rPr lang="ko-KR" altLang="en-US" sz="1500" b="0" i="0" u="none" strike="noStrike" cap="none" baseline="0" noProof="0" dirty="0" err="1" smtClean="0">
                          <a:latin typeface="Malgun Gothic"/>
                          <a:ea typeface="Malgun Gothic"/>
                        </a:rPr>
                        <a:t>렌탈</a:t>
                      </a:r>
                      <a:r>
                        <a:rPr lang="en-US" altLang="ko-KR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(</a:t>
                      </a:r>
                      <a:r>
                        <a:rPr lang="ko-KR" altLang="en-US" sz="1500" b="0" i="0" u="none" strike="noStrike" cap="none" baseline="0" noProof="0" dirty="0" err="1" smtClean="0">
                          <a:latin typeface="Malgun Gothic"/>
                          <a:ea typeface="Malgun Gothic"/>
                        </a:rPr>
                        <a:t>마이페이지</a:t>
                      </a:r>
                      <a:r>
                        <a:rPr lang="en-US" altLang="ko-KR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)</a:t>
                      </a: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로 이동</a:t>
                      </a: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로고 </a:t>
                      </a: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메인 화면으로 이동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키워드 입력 후 상세 검색 페이지로 이동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렌탈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상품 등록 페이지로 이동</a:t>
                      </a: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dirty="0" smtClean="0"/>
                        <a:t>6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dirty="0" smtClean="0"/>
                        <a:t>각 게시판 페이지로 이동</a:t>
                      </a: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smtClean="0"/>
                        <a:t>7</a:t>
                      </a: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smtClean="0"/>
                        <a:t>로그인 후 버튼 변경</a:t>
                      </a: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smtClean="0"/>
                        <a:t>8</a:t>
                      </a: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err="1" smtClean="0"/>
                        <a:t>드랍다운</a:t>
                      </a:r>
                      <a:r>
                        <a:rPr lang="ko-KR" altLang="en-US" sz="1500" dirty="0" smtClean="0"/>
                        <a:t> 형식으로 알림 내용 리스트 표시</a:t>
                      </a: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3984744"/>
                  </a:ext>
                </a:extLst>
              </a:tr>
            </a:tbl>
          </a:graphicData>
        </a:graphic>
      </p:graphicFrame>
      <p:sp>
        <p:nvSpPr>
          <p:cNvPr id="173" name="Google Shape;173;g7c553259d1_0_81"/>
          <p:cNvSpPr/>
          <p:nvPr/>
        </p:nvSpPr>
        <p:spPr>
          <a:xfrm>
            <a:off x="4676104" y="31349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231450" y="6206044"/>
            <a:ext cx="595028" cy="36781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공지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5654728" y="687688"/>
            <a:ext cx="1186962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로그아웃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6962051" y="690609"/>
            <a:ext cx="1186962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알림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8269374" y="687687"/>
            <a:ext cx="1186962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내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렌탈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562755" y="584978"/>
            <a:ext cx="4027893" cy="6084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8" name="Google Shape;168;g7c553259d1_0_81"/>
          <p:cNvSpPr/>
          <p:nvPr/>
        </p:nvSpPr>
        <p:spPr>
          <a:xfrm>
            <a:off x="2329655" y="1271965"/>
            <a:ext cx="4387669" cy="53499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400" b="0" i="0" u="none" strike="noStrike" cap="none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3569678" y="1859616"/>
            <a:ext cx="1920186" cy="39946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로고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2461073" y="2696819"/>
            <a:ext cx="4141951" cy="40639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상품명</a:t>
            </a:r>
            <a:r>
              <a:rPr lang="en-US" altLang="ko-KR" sz="1400" dirty="0" smtClean="0">
                <a:solidFill>
                  <a:schemeClr val="tx1"/>
                </a:solidFill>
              </a:rPr>
              <a:t>, </a:t>
            </a:r>
            <a:r>
              <a:rPr lang="ko-KR" altLang="en-US" sz="1400" dirty="0" smtClean="0">
                <a:solidFill>
                  <a:schemeClr val="tx1"/>
                </a:solidFill>
              </a:rPr>
              <a:t>카테고리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검색어</a:t>
            </a:r>
            <a:r>
              <a:rPr lang="ko-KR" altLang="en-US" sz="1400" dirty="0" smtClean="0">
                <a:solidFill>
                  <a:schemeClr val="tx1"/>
                </a:solidFill>
              </a:rPr>
              <a:t> 입력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397302" y="1430795"/>
            <a:ext cx="410269" cy="205153"/>
            <a:chOff x="285142" y="2175711"/>
            <a:chExt cx="410269" cy="205153"/>
          </a:xfrm>
        </p:grpSpPr>
        <p:cxnSp>
          <p:nvCxnSpPr>
            <p:cNvPr id="12" name="직선 연결선 11"/>
            <p:cNvCxnSpPr/>
            <p:nvPr/>
          </p:nvCxnSpPr>
          <p:spPr>
            <a:xfrm>
              <a:off x="285142" y="2175711"/>
              <a:ext cx="410269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/>
            <p:cNvCxnSpPr/>
            <p:nvPr/>
          </p:nvCxnSpPr>
          <p:spPr>
            <a:xfrm>
              <a:off x="285142" y="2278288"/>
              <a:ext cx="410269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/>
            <p:cNvCxnSpPr/>
            <p:nvPr/>
          </p:nvCxnSpPr>
          <p:spPr>
            <a:xfrm>
              <a:off x="285142" y="2380864"/>
              <a:ext cx="410269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직사각형 31"/>
          <p:cNvSpPr/>
          <p:nvPr/>
        </p:nvSpPr>
        <p:spPr>
          <a:xfrm>
            <a:off x="5926015" y="1325278"/>
            <a:ext cx="735955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로그인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4950072" y="1325278"/>
            <a:ext cx="900278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회원가입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2461305" y="2334346"/>
            <a:ext cx="4141951" cy="40639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무엇을 찾고 계신가요</a:t>
            </a:r>
            <a:r>
              <a:rPr lang="en-US" altLang="ko-KR" sz="1400" dirty="0" smtClean="0">
                <a:solidFill>
                  <a:schemeClr val="tx1"/>
                </a:solidFill>
              </a:rPr>
              <a:t>?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2464005" y="3148158"/>
            <a:ext cx="4141951" cy="40639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err="1" smtClean="0">
                <a:solidFill>
                  <a:schemeClr val="tx1"/>
                </a:solidFill>
              </a:rPr>
              <a:t>실시간인기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7" name="갈매기형 수장 36"/>
          <p:cNvSpPr/>
          <p:nvPr/>
        </p:nvSpPr>
        <p:spPr>
          <a:xfrm rot="5400000">
            <a:off x="6289533" y="3228262"/>
            <a:ext cx="227031" cy="246185"/>
          </a:xfrm>
          <a:prstGeom prst="chevron">
            <a:avLst>
              <a:gd name="adj" fmla="val 64285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6" name="Google Shape;168;g7c553259d1_0_81"/>
          <p:cNvSpPr/>
          <p:nvPr/>
        </p:nvSpPr>
        <p:spPr>
          <a:xfrm>
            <a:off x="152938" y="1271965"/>
            <a:ext cx="2062417" cy="53499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400" b="0" i="0" u="none" strike="noStrike" cap="none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7" name="Google Shape;168;g7c553259d1_0_81"/>
          <p:cNvSpPr/>
          <p:nvPr/>
        </p:nvSpPr>
        <p:spPr>
          <a:xfrm>
            <a:off x="6797408" y="1271965"/>
            <a:ext cx="2062417" cy="53499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400" b="0" i="0" u="none" strike="noStrike" cap="none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6855469" y="1337092"/>
            <a:ext cx="1928046" cy="36781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 사용자</a:t>
            </a:r>
            <a:r>
              <a:rPr lang="en-US" altLang="ko-KR" sz="1400" dirty="0" smtClean="0">
                <a:solidFill>
                  <a:schemeClr val="tx1"/>
                </a:solidFill>
              </a:rPr>
              <a:t>ID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6856613" y="1756887"/>
            <a:ext cx="423418" cy="36781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tx1"/>
                </a:solidFill>
              </a:rPr>
              <a:t>상품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7357774" y="1756887"/>
            <a:ext cx="423418" cy="36781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의견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7858935" y="1756887"/>
            <a:ext cx="423418" cy="36781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찜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8360097" y="1756887"/>
            <a:ext cx="423418" cy="36781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팔로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237216" y="1341531"/>
            <a:ext cx="1928046" cy="36781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카테고리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237216" y="1756886"/>
            <a:ext cx="1928046" cy="399204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400" dirty="0" smtClean="0">
                <a:solidFill>
                  <a:schemeClr val="tx1"/>
                </a:solidFill>
              </a:rPr>
              <a:t>IT</a:t>
            </a: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가전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가구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231449" y="5796938"/>
            <a:ext cx="1928046" cy="36781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게시판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901759" y="6206044"/>
            <a:ext cx="595028" cy="36781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FAQ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1572067" y="6206044"/>
            <a:ext cx="595028" cy="36781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Q&amp;A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4050431" y="6150807"/>
            <a:ext cx="899641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빌려주기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6855469" y="2176682"/>
            <a:ext cx="1928046" cy="439615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 내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렌탈</a:t>
            </a:r>
            <a:r>
              <a:rPr lang="ko-KR" altLang="en-US" sz="1400" dirty="0" smtClean="0">
                <a:solidFill>
                  <a:schemeClr val="tx1"/>
                </a:solidFill>
              </a:rPr>
              <a:t> 메뉴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3929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3414032161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user_w_ht_mainEnter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메인화면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–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진입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(1)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4105781281"/>
              </p:ext>
            </p:extLst>
          </p:nvPr>
        </p:nvGraphicFramePr>
        <p:xfrm>
          <a:off x="8509686" y="1289960"/>
          <a:ext cx="3532000" cy="42309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광고용 </a:t>
                      </a:r>
                      <a:r>
                        <a:rPr lang="ko-KR" altLang="en-US" sz="1500" b="0" i="0" u="none" strike="noStrike" cap="none" noProof="0" dirty="0" err="1" smtClean="0">
                          <a:latin typeface="맑은 고딕"/>
                        </a:rPr>
                        <a:t>캐러셀</a:t>
                      </a:r>
                      <a:endParaRPr lang="en-US" altLang="ko-KR" sz="1500" b="0" i="0" u="none" strike="noStrike" cap="none" noProof="0" dirty="0" smtClean="0">
                        <a:latin typeface="맑은 고딕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+mn-lt"/>
                        </a:rPr>
                        <a:t>일정 시간 간격으로 슬라이드가 움직이고</a:t>
                      </a:r>
                      <a:r>
                        <a:rPr lang="en-US" altLang="ko-KR" sz="1500" b="0" i="0" u="none" strike="noStrike" cap="none" noProof="0" dirty="0" smtClean="0">
                          <a:latin typeface="+mn-lt"/>
                        </a:rPr>
                        <a:t>, </a:t>
                      </a:r>
                      <a:r>
                        <a:rPr lang="ko-KR" altLang="en-US" sz="1500" b="0" i="0" u="none" strike="noStrike" cap="none" noProof="0" dirty="0" smtClean="0">
                          <a:latin typeface="+mn-lt"/>
                        </a:rPr>
                        <a:t>좌</a:t>
                      </a:r>
                      <a:r>
                        <a:rPr lang="en-US" altLang="ko-KR" sz="1500" b="0" i="0" u="none" strike="noStrike" cap="none" noProof="0" dirty="0" smtClean="0">
                          <a:latin typeface="+mn-lt"/>
                        </a:rPr>
                        <a:t>, </a:t>
                      </a:r>
                      <a:r>
                        <a:rPr lang="ko-KR" altLang="en-US" sz="1500" b="0" i="0" u="none" strike="noStrike" cap="none" noProof="0" dirty="0" smtClean="0">
                          <a:latin typeface="+mn-lt"/>
                        </a:rPr>
                        <a:t>우에 버튼을 클릭 시 전후 내용 표시</a:t>
                      </a:r>
                      <a:endParaRPr altLang="en-US" sz="1500" b="0" i="0" u="none" strike="noStrike" cap="none" noProof="0" dirty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관리자가 정한 상품 </a:t>
                      </a:r>
                      <a:r>
                        <a:rPr lang="en-US" altLang="ko-KR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4</a:t>
                      </a:r>
                      <a:r>
                        <a:rPr lang="ko-KR" altLang="en-US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개 표시</a:t>
                      </a: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endParaRPr lang="ko-KR" altLang="en-US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dirty="0" smtClean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dirty="0" smtClean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3" name="Google Shape;173;g7c553259d1_0_81"/>
          <p:cNvSpPr/>
          <p:nvPr/>
        </p:nvSpPr>
        <p:spPr>
          <a:xfrm>
            <a:off x="4620102" y="700318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61500" y="1354296"/>
            <a:ext cx="8034517" cy="186342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800" dirty="0" smtClean="0">
                <a:solidFill>
                  <a:schemeClr val="tx1"/>
                </a:solidFill>
              </a:rPr>
              <a:t>광고용 </a:t>
            </a:r>
            <a:r>
              <a:rPr lang="ko-KR" altLang="en-US" sz="4800" dirty="0" err="1" smtClean="0">
                <a:solidFill>
                  <a:schemeClr val="tx1"/>
                </a:solidFill>
              </a:rPr>
              <a:t>캐러셀</a:t>
            </a:r>
            <a:r>
              <a:rPr lang="ko-KR" altLang="en-US" sz="4800" dirty="0" smtClean="0">
                <a:solidFill>
                  <a:schemeClr val="tx1"/>
                </a:solidFill>
              </a:rPr>
              <a:t> </a:t>
            </a:r>
            <a:r>
              <a:rPr lang="ko-KR" altLang="en-US" sz="4800" dirty="0" smtClean="0">
                <a:solidFill>
                  <a:schemeClr val="tx1"/>
                </a:solidFill>
              </a:rPr>
              <a:t>배너</a:t>
            </a:r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61500" y="3297396"/>
            <a:ext cx="8034517" cy="39068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ZENTAL </a:t>
            </a:r>
            <a:r>
              <a:rPr lang="ko-KR" altLang="en-US" dirty="0" smtClean="0">
                <a:solidFill>
                  <a:schemeClr val="tx1"/>
                </a:solidFill>
              </a:rPr>
              <a:t>추천상품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7954" y="3688668"/>
            <a:ext cx="8034517" cy="202749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4027" y="3767758"/>
            <a:ext cx="1189673" cy="1762771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1759" y="3767758"/>
            <a:ext cx="1189673" cy="1762771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9491" y="3767758"/>
            <a:ext cx="1189673" cy="1762771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7223" y="3767758"/>
            <a:ext cx="1189673" cy="1762771"/>
          </a:xfrm>
          <a:prstGeom prst="rect">
            <a:avLst/>
          </a:prstGeom>
        </p:spPr>
      </p:pic>
      <p:sp>
        <p:nvSpPr>
          <p:cNvPr id="16" name="Google Shape;173;g7c553259d1_0_81"/>
          <p:cNvSpPr/>
          <p:nvPr/>
        </p:nvSpPr>
        <p:spPr>
          <a:xfrm>
            <a:off x="276702" y="1505820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" name="Google Shape;173;g7c553259d1_0_81"/>
          <p:cNvSpPr/>
          <p:nvPr/>
        </p:nvSpPr>
        <p:spPr>
          <a:xfrm>
            <a:off x="276702" y="3335344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" name="오른쪽 화살표 2"/>
          <p:cNvSpPr/>
          <p:nvPr/>
        </p:nvSpPr>
        <p:spPr>
          <a:xfrm>
            <a:off x="7429500" y="1977397"/>
            <a:ext cx="701040" cy="6172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오른쪽 화살표 19"/>
          <p:cNvSpPr/>
          <p:nvPr/>
        </p:nvSpPr>
        <p:spPr>
          <a:xfrm rot="10800000">
            <a:off x="276702" y="1979077"/>
            <a:ext cx="701040" cy="6172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6930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238283773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user_w_ht_mainEnter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메인화면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–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진입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(2)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3112895877"/>
              </p:ext>
            </p:extLst>
          </p:nvPr>
        </p:nvGraphicFramePr>
        <p:xfrm>
          <a:off x="8509686" y="1289960"/>
          <a:ext cx="3532000" cy="37737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err="1" smtClean="0">
                          <a:latin typeface="맑은 고딕"/>
                        </a:rPr>
                        <a:t>카테고리별</a:t>
                      </a: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 인기 상품 </a:t>
                      </a:r>
                      <a:r>
                        <a:rPr lang="en-US" altLang="ko-KR" sz="1500" b="0" i="0" u="none" strike="noStrike" cap="none" noProof="0" dirty="0" smtClean="0">
                          <a:latin typeface="맑은 고딕"/>
                        </a:rPr>
                        <a:t>5</a:t>
                      </a: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가지씩</a:t>
                      </a:r>
                      <a:endParaRPr lang="en-US" altLang="ko-KR" sz="1500" b="0" i="0" u="none" strike="noStrike" cap="none" noProof="0" dirty="0" smtClean="0">
                        <a:latin typeface="맑은 고딕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en-US" sz="1500" b="0" i="0" u="none" strike="noStrike" cap="none" noProof="0" dirty="0" smtClean="0">
                          <a:latin typeface="맑은 고딕"/>
                        </a:rPr>
                        <a:t>5</a:t>
                      </a: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개 카테고리 상품 표시</a:t>
                      </a:r>
                      <a:endParaRPr altLang="en-US" sz="1500" b="0" i="0" u="none" strike="noStrike" cap="none" noProof="0" dirty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endParaRPr lang="ko-KR" altLang="en-US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dirty="0" smtClean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dirty="0" smtClean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3" name="Google Shape;173;g7c553259d1_0_81"/>
          <p:cNvSpPr/>
          <p:nvPr/>
        </p:nvSpPr>
        <p:spPr>
          <a:xfrm>
            <a:off x="4620102" y="700318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61500" y="1369536"/>
            <a:ext cx="8034517" cy="39068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카테고리 </a:t>
            </a:r>
            <a:r>
              <a:rPr lang="en-US" altLang="ko-KR" dirty="0" smtClean="0">
                <a:solidFill>
                  <a:schemeClr val="tx1"/>
                </a:solidFill>
              </a:rPr>
              <a:t>1, 2, 3, 4, 5 </a:t>
            </a:r>
            <a:r>
              <a:rPr lang="ko-KR" altLang="en-US" dirty="0" smtClean="0">
                <a:solidFill>
                  <a:schemeClr val="tx1"/>
                </a:solidFill>
              </a:rPr>
              <a:t>인기 상품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9727" y="1760809"/>
            <a:ext cx="8034517" cy="19882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207" y="1855138"/>
            <a:ext cx="1189673" cy="1762771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5939" y="1855138"/>
            <a:ext cx="1189673" cy="1762771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3671" y="1855138"/>
            <a:ext cx="1189673" cy="1762771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1403" y="1855138"/>
            <a:ext cx="1189673" cy="1762771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9135" y="1855137"/>
            <a:ext cx="1189673" cy="1762771"/>
          </a:xfrm>
          <a:prstGeom prst="rect">
            <a:avLst/>
          </a:prstGeom>
        </p:spPr>
      </p:pic>
      <p:sp>
        <p:nvSpPr>
          <p:cNvPr id="17" name="Google Shape;173;g7c553259d1_0_81"/>
          <p:cNvSpPr/>
          <p:nvPr/>
        </p:nvSpPr>
        <p:spPr>
          <a:xfrm>
            <a:off x="284322" y="140245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645081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2766729857"/>
              </p:ext>
            </p:extLst>
          </p:nvPr>
        </p:nvGraphicFramePr>
        <p:xfrm>
          <a:off x="131601" y="115759"/>
          <a:ext cx="4414022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50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689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user_m_ht_mainEnter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메인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화면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–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고정 네비게이션바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모바일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>
            <p:extLst>
              <p:ext uri="{D42A27DB-BD31-4B8C-83A1-F6EECF244321}">
                <p14:modId xmlns:p14="http://schemas.microsoft.com/office/powerpoint/2010/main" val="2866747831"/>
              </p:ext>
            </p:extLst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>
            <p:extLst>
              <p:ext uri="{D42A27DB-BD31-4B8C-83A1-F6EECF244321}">
                <p14:modId xmlns:p14="http://schemas.microsoft.com/office/powerpoint/2010/main" val="1118459698"/>
              </p:ext>
            </p:extLst>
          </p:nvPr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1738805154"/>
              </p:ext>
            </p:extLst>
          </p:nvPr>
        </p:nvGraphicFramePr>
        <p:xfrm>
          <a:off x="9053324" y="1289960"/>
          <a:ext cx="2988361" cy="5071863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239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43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로그인 화면 </a:t>
                      </a:r>
                      <a:r>
                        <a:rPr lang="ko-KR" altLang="en-US" sz="1500" b="0" i="0" u="none" strike="noStrike" cap="none" noProof="0" dirty="0" err="1" smtClean="0">
                          <a:latin typeface="맑은 고딕"/>
                        </a:rPr>
                        <a:t>으로</a:t>
                      </a: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 이동</a:t>
                      </a:r>
                      <a:endParaRPr lang="en-US" altLang="ko-KR" sz="1500" b="0" i="0" u="none" strike="noStrike" cap="none" noProof="0" dirty="0" smtClean="0">
                        <a:latin typeface="맑은 고딕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회원가입으로 이동</a:t>
                      </a:r>
                      <a:endParaRPr lang="en-US" altLang="ko-KR" sz="1500" b="0" i="0" u="none" strike="noStrike" cap="none" noProof="0" dirty="0" smtClean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로그인 전의 경우 로그인</a:t>
                      </a: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 화면으로 이동</a:t>
                      </a:r>
                      <a:endParaRPr lang="en-US" altLang="ko-KR" sz="1500" b="0" i="0" u="none" strike="noStrike" cap="none" baseline="0" noProof="0" dirty="0" smtClean="0">
                        <a:latin typeface="Malgun Gothic"/>
                        <a:ea typeface="Malgun Gothic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로그인 한 경우 내 </a:t>
                      </a:r>
                      <a:r>
                        <a:rPr lang="ko-KR" altLang="en-US" sz="1500" b="0" i="0" u="none" strike="noStrike" cap="none" baseline="0" noProof="0" dirty="0" err="1" smtClean="0">
                          <a:latin typeface="Malgun Gothic"/>
                          <a:ea typeface="Malgun Gothic"/>
                        </a:rPr>
                        <a:t>렌탈</a:t>
                      </a:r>
                      <a:r>
                        <a:rPr lang="en-US" altLang="ko-KR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(</a:t>
                      </a:r>
                      <a:r>
                        <a:rPr lang="ko-KR" altLang="en-US" sz="1500" b="0" i="0" u="none" strike="noStrike" cap="none" baseline="0" noProof="0" dirty="0" err="1" smtClean="0">
                          <a:latin typeface="Malgun Gothic"/>
                          <a:ea typeface="Malgun Gothic"/>
                        </a:rPr>
                        <a:t>마이페이지</a:t>
                      </a:r>
                      <a:r>
                        <a:rPr lang="en-US" altLang="ko-KR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)</a:t>
                      </a: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로 이동</a:t>
                      </a: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로고 </a:t>
                      </a: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메인 화면으로 이동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키워드 입력 후 상세 검색 페이지로 이동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렌탈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상품 등록 페이지로 이동</a:t>
                      </a: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dirty="0" smtClean="0"/>
                        <a:t>6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dirty="0" smtClean="0"/>
                        <a:t>각 게시판 페이지로 이동</a:t>
                      </a: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smtClean="0"/>
                        <a:t>7</a:t>
                      </a: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smtClean="0"/>
                        <a:t>로그인 후 버튼 변경</a:t>
                      </a: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smtClean="0"/>
                        <a:t>8</a:t>
                      </a: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err="1" smtClean="0"/>
                        <a:t>드랍다운</a:t>
                      </a:r>
                      <a:r>
                        <a:rPr lang="ko-KR" altLang="en-US" sz="1500" dirty="0" smtClean="0"/>
                        <a:t> 형식으로 알림 내용 리스트 표시</a:t>
                      </a: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3984744"/>
                  </a:ext>
                </a:extLst>
              </a:tr>
            </a:tbl>
          </a:graphicData>
        </a:graphic>
      </p:graphicFrame>
      <p:sp>
        <p:nvSpPr>
          <p:cNvPr id="173" name="Google Shape;173;g7c553259d1_0_81"/>
          <p:cNvSpPr/>
          <p:nvPr/>
        </p:nvSpPr>
        <p:spPr>
          <a:xfrm>
            <a:off x="4676104" y="31349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5654728" y="687688"/>
            <a:ext cx="1186962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로그아웃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6962051" y="690609"/>
            <a:ext cx="1186962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알림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8269374" y="687687"/>
            <a:ext cx="1186962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내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렌탈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562755" y="584978"/>
            <a:ext cx="4027893" cy="6084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Google Shape;173;g7c553259d1_0_81"/>
          <p:cNvSpPr/>
          <p:nvPr/>
        </p:nvSpPr>
        <p:spPr>
          <a:xfrm>
            <a:off x="5302181" y="723540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latin typeface="Malgun Gothic"/>
                <a:ea typeface="Malgun Gothic"/>
                <a:cs typeface="Malgun Gothic"/>
                <a:sym typeface="Malgun Gothic"/>
              </a:rPr>
              <a:t>7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7" name="Google Shape;173;g7c553259d1_0_81"/>
          <p:cNvSpPr/>
          <p:nvPr/>
        </p:nvSpPr>
        <p:spPr>
          <a:xfrm>
            <a:off x="6782313" y="731157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latin typeface="Malgun Gothic"/>
                <a:ea typeface="Malgun Gothic"/>
                <a:cs typeface="Malgun Gothic"/>
                <a:sym typeface="Malgun Gothic"/>
              </a:rPr>
              <a:t>8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8" name="Google Shape;168;g7c553259d1_0_81"/>
          <p:cNvSpPr/>
          <p:nvPr/>
        </p:nvSpPr>
        <p:spPr>
          <a:xfrm>
            <a:off x="2329655" y="1271965"/>
            <a:ext cx="4387669" cy="53499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400" b="0" i="0" u="none" strike="noStrike" cap="none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397302" y="1430795"/>
            <a:ext cx="410269" cy="205153"/>
            <a:chOff x="285142" y="2175711"/>
            <a:chExt cx="410269" cy="205153"/>
          </a:xfrm>
        </p:grpSpPr>
        <p:cxnSp>
          <p:nvCxnSpPr>
            <p:cNvPr id="12" name="직선 연결선 11"/>
            <p:cNvCxnSpPr/>
            <p:nvPr/>
          </p:nvCxnSpPr>
          <p:spPr>
            <a:xfrm>
              <a:off x="285142" y="2175711"/>
              <a:ext cx="410269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/>
            <p:cNvCxnSpPr/>
            <p:nvPr/>
          </p:nvCxnSpPr>
          <p:spPr>
            <a:xfrm>
              <a:off x="285142" y="2278288"/>
              <a:ext cx="410269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/>
            <p:cNvCxnSpPr/>
            <p:nvPr/>
          </p:nvCxnSpPr>
          <p:spPr>
            <a:xfrm>
              <a:off x="285142" y="2380864"/>
              <a:ext cx="410269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직사각형 31"/>
          <p:cNvSpPr/>
          <p:nvPr/>
        </p:nvSpPr>
        <p:spPr>
          <a:xfrm>
            <a:off x="5926015" y="1325278"/>
            <a:ext cx="735955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로그인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4950072" y="1325278"/>
            <a:ext cx="900278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회원가입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2397302" y="1882226"/>
            <a:ext cx="4264668" cy="215344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smtClean="0">
                <a:solidFill>
                  <a:schemeClr val="tx1"/>
                </a:solidFill>
              </a:rPr>
              <a:t>광고용</a:t>
            </a:r>
            <a:endParaRPr lang="en-US" altLang="ko-KR" sz="3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3200" dirty="0" smtClean="0">
                <a:solidFill>
                  <a:schemeClr val="tx1"/>
                </a:solidFill>
              </a:rPr>
              <a:t>슬라이드 배너</a:t>
            </a:r>
            <a:endParaRPr lang="ko-KR" altLang="en-US" sz="3200" dirty="0">
              <a:solidFill>
                <a:schemeClr val="tx1"/>
              </a:solidFill>
            </a:endParaRPr>
          </a:p>
        </p:txBody>
      </p:sp>
      <p:sp>
        <p:nvSpPr>
          <p:cNvPr id="41" name="오른쪽 화살표 40"/>
          <p:cNvSpPr/>
          <p:nvPr/>
        </p:nvSpPr>
        <p:spPr>
          <a:xfrm>
            <a:off x="6200086" y="2780627"/>
            <a:ext cx="372107" cy="3566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오른쪽 화살표 41"/>
          <p:cNvSpPr/>
          <p:nvPr/>
        </p:nvSpPr>
        <p:spPr>
          <a:xfrm rot="10800000">
            <a:off x="2473458" y="2780627"/>
            <a:ext cx="372107" cy="3364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2399076" y="4139015"/>
            <a:ext cx="4264668" cy="39068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카테고리 </a:t>
            </a:r>
            <a:r>
              <a:rPr lang="en-US" altLang="ko-KR" dirty="0" smtClean="0">
                <a:solidFill>
                  <a:schemeClr val="tx1"/>
                </a:solidFill>
              </a:rPr>
              <a:t>1, 2, 3, 4, 5 </a:t>
            </a:r>
            <a:r>
              <a:rPr lang="ko-KR" altLang="en-US" dirty="0" smtClean="0">
                <a:solidFill>
                  <a:schemeClr val="tx1"/>
                </a:solidFill>
              </a:rPr>
              <a:t>인기 상품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2397303" y="4530288"/>
            <a:ext cx="4264668" cy="19882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8972" y="4633044"/>
            <a:ext cx="1189673" cy="1762771"/>
          </a:xfrm>
          <a:prstGeom prst="rect">
            <a:avLst/>
          </a:prstGeom>
        </p:spPr>
      </p:pic>
      <p:pic>
        <p:nvPicPr>
          <p:cNvPr id="46" name="그림 4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0677" y="4633044"/>
            <a:ext cx="1189673" cy="1762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516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2499880501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user_w_ht_coupon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쿠폰 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736647316"/>
              </p:ext>
            </p:extLst>
          </p:nvPr>
        </p:nvGraphicFramePr>
        <p:xfrm>
          <a:off x="8509686" y="1289960"/>
          <a:ext cx="3532000" cy="3710057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altLang="en-US" sz="1500" b="0" i="0" u="none" strike="noStrike" cap="none" noProof="0" dirty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endParaRPr lang="ko-KR" altLang="en-US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dirty="0" smtClean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dirty="0" smtClean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3" name="Google Shape;173;g7c553259d1_0_81"/>
          <p:cNvSpPr/>
          <p:nvPr/>
        </p:nvSpPr>
        <p:spPr>
          <a:xfrm>
            <a:off x="4620102" y="700318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61500" y="1346676"/>
            <a:ext cx="8034517" cy="39068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보유한 쿠폰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57954" y="1737948"/>
            <a:ext cx="8034517" cy="202749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61500" y="3878254"/>
            <a:ext cx="8034517" cy="39068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사용한 쿠폰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7954" y="4269526"/>
            <a:ext cx="8034517" cy="202749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1183413" y="1905132"/>
            <a:ext cx="1963647" cy="1666875"/>
            <a:chOff x="1183413" y="1905132"/>
            <a:chExt cx="1963647" cy="1666875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83413" y="1905132"/>
              <a:ext cx="1963647" cy="1666875"/>
            </a:xfrm>
            <a:prstGeom prst="rect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</p:pic>
        <p:sp>
          <p:nvSpPr>
            <p:cNvPr id="3" name="직사각형 2"/>
            <p:cNvSpPr/>
            <p:nvPr/>
          </p:nvSpPr>
          <p:spPr>
            <a:xfrm>
              <a:off x="1191033" y="1927992"/>
              <a:ext cx="1948407" cy="11123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>
                  <a:solidFill>
                    <a:schemeClr val="tx1"/>
                  </a:solidFill>
                </a:rPr>
                <a:t>생일쿠폰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10000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원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1198653" y="3185035"/>
              <a:ext cx="1856967" cy="3213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유효기간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2020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년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4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월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30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일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3369289" y="1905132"/>
            <a:ext cx="1963647" cy="1666875"/>
            <a:chOff x="1183413" y="1905132"/>
            <a:chExt cx="1963647" cy="1666875"/>
          </a:xfrm>
        </p:grpSpPr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83413" y="1905132"/>
              <a:ext cx="1963647" cy="1666875"/>
            </a:xfrm>
            <a:prstGeom prst="rect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</p:pic>
        <p:sp>
          <p:nvSpPr>
            <p:cNvPr id="23" name="직사각형 22"/>
            <p:cNvSpPr/>
            <p:nvPr/>
          </p:nvSpPr>
          <p:spPr>
            <a:xfrm>
              <a:off x="1191033" y="1927992"/>
              <a:ext cx="1948407" cy="11123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>
                  <a:solidFill>
                    <a:schemeClr val="tx1"/>
                  </a:solidFill>
                </a:rPr>
                <a:t>친구초대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1000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원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1198653" y="3185035"/>
              <a:ext cx="1856967" cy="3213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유효기간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2020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년 </a:t>
              </a:r>
              <a:r>
                <a:rPr lang="en-US" altLang="ko-KR" sz="1200" dirty="0">
                  <a:solidFill>
                    <a:schemeClr val="tx1"/>
                  </a:solidFill>
                </a:rPr>
                <a:t>5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월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3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일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1211827" y="4449835"/>
            <a:ext cx="1963647" cy="1666875"/>
            <a:chOff x="1183413" y="1905132"/>
            <a:chExt cx="1963647" cy="1666875"/>
          </a:xfrm>
        </p:grpSpPr>
        <p:pic>
          <p:nvPicPr>
            <p:cNvPr id="26" name="그림 2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83413" y="1905132"/>
              <a:ext cx="1963647" cy="1666875"/>
            </a:xfrm>
            <a:prstGeom prst="rect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</p:pic>
        <p:sp>
          <p:nvSpPr>
            <p:cNvPr id="27" name="직사각형 26"/>
            <p:cNvSpPr/>
            <p:nvPr/>
          </p:nvSpPr>
          <p:spPr>
            <a:xfrm>
              <a:off x="1191033" y="1927992"/>
              <a:ext cx="1948407" cy="11123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>
                  <a:solidFill>
                    <a:schemeClr val="tx1"/>
                  </a:solidFill>
                </a:rPr>
                <a:t>첫구매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5000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원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1198653" y="3185035"/>
              <a:ext cx="1856967" cy="3213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사용한 날짜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2020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년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2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월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15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일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31664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2230154379"/>
              </p:ext>
            </p:extLst>
          </p:nvPr>
        </p:nvGraphicFramePr>
        <p:xfrm>
          <a:off x="131601" y="115759"/>
          <a:ext cx="4414022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50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689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user_m_ht_coupon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쿠폰 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모바일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>
            <p:extLst>
              <p:ext uri="{D42A27DB-BD31-4B8C-83A1-F6EECF244321}">
                <p14:modId xmlns:p14="http://schemas.microsoft.com/office/powerpoint/2010/main" val="2866747831"/>
              </p:ext>
            </p:extLst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>
            <p:extLst>
              <p:ext uri="{D42A27DB-BD31-4B8C-83A1-F6EECF244321}">
                <p14:modId xmlns:p14="http://schemas.microsoft.com/office/powerpoint/2010/main" val="1118459698"/>
              </p:ext>
            </p:extLst>
          </p:nvPr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1738805154"/>
              </p:ext>
            </p:extLst>
          </p:nvPr>
        </p:nvGraphicFramePr>
        <p:xfrm>
          <a:off x="9053324" y="1289960"/>
          <a:ext cx="2988361" cy="5071863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239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43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로그인 화면 </a:t>
                      </a:r>
                      <a:r>
                        <a:rPr lang="ko-KR" altLang="en-US" sz="1500" b="0" i="0" u="none" strike="noStrike" cap="none" noProof="0" dirty="0" err="1" smtClean="0">
                          <a:latin typeface="맑은 고딕"/>
                        </a:rPr>
                        <a:t>으로</a:t>
                      </a: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 이동</a:t>
                      </a:r>
                      <a:endParaRPr lang="en-US" altLang="ko-KR" sz="1500" b="0" i="0" u="none" strike="noStrike" cap="none" noProof="0" dirty="0" smtClean="0">
                        <a:latin typeface="맑은 고딕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회원가입으로 이동</a:t>
                      </a:r>
                      <a:endParaRPr lang="en-US" altLang="ko-KR" sz="1500" b="0" i="0" u="none" strike="noStrike" cap="none" noProof="0" dirty="0" smtClean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로그인 전의 경우 로그인</a:t>
                      </a: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 화면으로 이동</a:t>
                      </a:r>
                      <a:endParaRPr lang="en-US" altLang="ko-KR" sz="1500" b="0" i="0" u="none" strike="noStrike" cap="none" baseline="0" noProof="0" dirty="0" smtClean="0">
                        <a:latin typeface="Malgun Gothic"/>
                        <a:ea typeface="Malgun Gothic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로그인 한 경우 내 </a:t>
                      </a:r>
                      <a:r>
                        <a:rPr lang="ko-KR" altLang="en-US" sz="1500" b="0" i="0" u="none" strike="noStrike" cap="none" baseline="0" noProof="0" dirty="0" err="1" smtClean="0">
                          <a:latin typeface="Malgun Gothic"/>
                          <a:ea typeface="Malgun Gothic"/>
                        </a:rPr>
                        <a:t>렌탈</a:t>
                      </a:r>
                      <a:r>
                        <a:rPr lang="en-US" altLang="ko-KR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(</a:t>
                      </a:r>
                      <a:r>
                        <a:rPr lang="ko-KR" altLang="en-US" sz="1500" b="0" i="0" u="none" strike="noStrike" cap="none" baseline="0" noProof="0" dirty="0" err="1" smtClean="0">
                          <a:latin typeface="Malgun Gothic"/>
                          <a:ea typeface="Malgun Gothic"/>
                        </a:rPr>
                        <a:t>마이페이지</a:t>
                      </a:r>
                      <a:r>
                        <a:rPr lang="en-US" altLang="ko-KR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)</a:t>
                      </a: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로 이동</a:t>
                      </a: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로고 </a:t>
                      </a: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메인 화면으로 이동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키워드 입력 후 상세 검색 페이지로 이동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렌탈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상품 등록 페이지로 이동</a:t>
                      </a: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dirty="0" smtClean="0"/>
                        <a:t>6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dirty="0" smtClean="0"/>
                        <a:t>각 게시판 페이지로 이동</a:t>
                      </a: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smtClean="0"/>
                        <a:t>7</a:t>
                      </a: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smtClean="0"/>
                        <a:t>로그인 후 버튼 변경</a:t>
                      </a: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smtClean="0"/>
                        <a:t>8</a:t>
                      </a: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err="1" smtClean="0"/>
                        <a:t>드랍다운</a:t>
                      </a:r>
                      <a:r>
                        <a:rPr lang="ko-KR" altLang="en-US" sz="1500" dirty="0" smtClean="0"/>
                        <a:t> 형식으로 알림 내용 리스트 표시</a:t>
                      </a: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3984744"/>
                  </a:ext>
                </a:extLst>
              </a:tr>
            </a:tbl>
          </a:graphicData>
        </a:graphic>
      </p:graphicFrame>
      <p:sp>
        <p:nvSpPr>
          <p:cNvPr id="173" name="Google Shape;173;g7c553259d1_0_81"/>
          <p:cNvSpPr/>
          <p:nvPr/>
        </p:nvSpPr>
        <p:spPr>
          <a:xfrm>
            <a:off x="4676104" y="31349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5654728" y="687688"/>
            <a:ext cx="1186962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로그아웃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6962051" y="690609"/>
            <a:ext cx="1186962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알림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8269374" y="687687"/>
            <a:ext cx="1186962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내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렌탈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562755" y="584978"/>
            <a:ext cx="4027893" cy="6084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Google Shape;173;g7c553259d1_0_81"/>
          <p:cNvSpPr/>
          <p:nvPr/>
        </p:nvSpPr>
        <p:spPr>
          <a:xfrm>
            <a:off x="5302181" y="723540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latin typeface="Malgun Gothic"/>
                <a:ea typeface="Malgun Gothic"/>
                <a:cs typeface="Malgun Gothic"/>
                <a:sym typeface="Malgun Gothic"/>
              </a:rPr>
              <a:t>7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7" name="Google Shape;173;g7c553259d1_0_81"/>
          <p:cNvSpPr/>
          <p:nvPr/>
        </p:nvSpPr>
        <p:spPr>
          <a:xfrm>
            <a:off x="6782313" y="731157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latin typeface="Malgun Gothic"/>
                <a:ea typeface="Malgun Gothic"/>
                <a:cs typeface="Malgun Gothic"/>
                <a:sym typeface="Malgun Gothic"/>
              </a:rPr>
              <a:t>8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8" name="Google Shape;168;g7c553259d1_0_81"/>
          <p:cNvSpPr/>
          <p:nvPr/>
        </p:nvSpPr>
        <p:spPr>
          <a:xfrm>
            <a:off x="2329655" y="1271965"/>
            <a:ext cx="4387669" cy="53499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400" b="0" i="0" u="none" strike="noStrike" cap="none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397302" y="1430795"/>
            <a:ext cx="410269" cy="205153"/>
            <a:chOff x="285142" y="2175711"/>
            <a:chExt cx="410269" cy="205153"/>
          </a:xfrm>
        </p:grpSpPr>
        <p:cxnSp>
          <p:nvCxnSpPr>
            <p:cNvPr id="12" name="직선 연결선 11"/>
            <p:cNvCxnSpPr/>
            <p:nvPr/>
          </p:nvCxnSpPr>
          <p:spPr>
            <a:xfrm>
              <a:off x="285142" y="2175711"/>
              <a:ext cx="410269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/>
            <p:cNvCxnSpPr/>
            <p:nvPr/>
          </p:nvCxnSpPr>
          <p:spPr>
            <a:xfrm>
              <a:off x="285142" y="2278288"/>
              <a:ext cx="410269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/>
            <p:cNvCxnSpPr/>
            <p:nvPr/>
          </p:nvCxnSpPr>
          <p:spPr>
            <a:xfrm>
              <a:off x="285142" y="2380864"/>
              <a:ext cx="410269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직사각형 31"/>
          <p:cNvSpPr/>
          <p:nvPr/>
        </p:nvSpPr>
        <p:spPr>
          <a:xfrm>
            <a:off x="5926015" y="1325278"/>
            <a:ext cx="735955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로그인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4950072" y="1325278"/>
            <a:ext cx="900278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회원가입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331743" y="1800622"/>
            <a:ext cx="4389127" cy="35824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보유한 쿠폰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328197" y="2209479"/>
            <a:ext cx="4389127" cy="161738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2331743" y="4153319"/>
            <a:ext cx="4389127" cy="36994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사용한 쿠폰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328197" y="4601777"/>
            <a:ext cx="4389127" cy="154404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31" name="그룹 30"/>
          <p:cNvGrpSpPr/>
          <p:nvPr/>
        </p:nvGrpSpPr>
        <p:grpSpPr>
          <a:xfrm>
            <a:off x="2778160" y="2289443"/>
            <a:ext cx="1574030" cy="1434848"/>
            <a:chOff x="1183413" y="1905132"/>
            <a:chExt cx="1963647" cy="1666875"/>
          </a:xfrm>
        </p:grpSpPr>
        <p:pic>
          <p:nvPicPr>
            <p:cNvPr id="34" name="그림 3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83413" y="1905132"/>
              <a:ext cx="1963647" cy="1666875"/>
            </a:xfrm>
            <a:prstGeom prst="rect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</p:pic>
        <p:sp>
          <p:nvSpPr>
            <p:cNvPr id="35" name="직사각형 34"/>
            <p:cNvSpPr/>
            <p:nvPr/>
          </p:nvSpPr>
          <p:spPr>
            <a:xfrm>
              <a:off x="1191033" y="1927992"/>
              <a:ext cx="1948407" cy="11123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>
                  <a:solidFill>
                    <a:schemeClr val="tx1"/>
                  </a:solidFill>
                </a:rPr>
                <a:t>생일쿠폰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10000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원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1198653" y="3185035"/>
              <a:ext cx="1856967" cy="3213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유효기간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2020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년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4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월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30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일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4636073" y="2287810"/>
            <a:ext cx="1634916" cy="1436481"/>
            <a:chOff x="1183413" y="1905132"/>
            <a:chExt cx="1963647" cy="1666875"/>
          </a:xfrm>
        </p:grpSpPr>
        <p:pic>
          <p:nvPicPr>
            <p:cNvPr id="38" name="그림 3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83413" y="1905132"/>
              <a:ext cx="1963647" cy="1666875"/>
            </a:xfrm>
            <a:prstGeom prst="rect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</p:pic>
        <p:sp>
          <p:nvSpPr>
            <p:cNvPr id="39" name="직사각형 38"/>
            <p:cNvSpPr/>
            <p:nvPr/>
          </p:nvSpPr>
          <p:spPr>
            <a:xfrm>
              <a:off x="1191033" y="1927992"/>
              <a:ext cx="1948407" cy="11123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>
                  <a:solidFill>
                    <a:schemeClr val="tx1"/>
                  </a:solidFill>
                </a:rPr>
                <a:t>친구초대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1000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원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1198653" y="3185035"/>
              <a:ext cx="1856967" cy="3213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유효기간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2020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년 </a:t>
              </a:r>
              <a:r>
                <a:rPr lang="en-US" altLang="ko-KR" sz="1200" dirty="0">
                  <a:solidFill>
                    <a:schemeClr val="tx1"/>
                  </a:solidFill>
                </a:rPr>
                <a:t>5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월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3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일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48" name="그룹 47"/>
          <p:cNvGrpSpPr/>
          <p:nvPr/>
        </p:nvGrpSpPr>
        <p:grpSpPr>
          <a:xfrm>
            <a:off x="2778160" y="4714268"/>
            <a:ext cx="1567922" cy="1343632"/>
            <a:chOff x="1183413" y="1905132"/>
            <a:chExt cx="1963647" cy="1666875"/>
          </a:xfrm>
        </p:grpSpPr>
        <p:pic>
          <p:nvPicPr>
            <p:cNvPr id="49" name="그림 4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83413" y="1905132"/>
              <a:ext cx="1963647" cy="1666875"/>
            </a:xfrm>
            <a:prstGeom prst="rect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</p:pic>
        <p:sp>
          <p:nvSpPr>
            <p:cNvPr id="50" name="직사각형 49"/>
            <p:cNvSpPr/>
            <p:nvPr/>
          </p:nvSpPr>
          <p:spPr>
            <a:xfrm>
              <a:off x="1191033" y="1927992"/>
              <a:ext cx="1948407" cy="11123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>
                  <a:solidFill>
                    <a:schemeClr val="tx1"/>
                  </a:solidFill>
                </a:rPr>
                <a:t>첫구매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5000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원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1198653" y="3185035"/>
              <a:ext cx="1856967" cy="3213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사용한 날짜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2020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년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2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월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15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일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14140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3547452501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user_w_ht_point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포인트 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1950213148"/>
              </p:ext>
            </p:extLst>
          </p:nvPr>
        </p:nvGraphicFramePr>
        <p:xfrm>
          <a:off x="8509686" y="1289960"/>
          <a:ext cx="3532000" cy="3710057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현재 보유 중인 포인트 표시</a:t>
                      </a:r>
                      <a:endParaRPr altLang="en-US" sz="1500" b="0" i="0" u="none" strike="noStrike" cap="none" noProof="0" dirty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포인트 적립 내역 표시</a:t>
                      </a: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포인트 사용 내역 표시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endParaRPr lang="ko-KR" altLang="en-US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dirty="0" smtClean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dirty="0" smtClean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3" name="Google Shape;173;g7c553259d1_0_81"/>
          <p:cNvSpPr/>
          <p:nvPr/>
        </p:nvSpPr>
        <p:spPr>
          <a:xfrm>
            <a:off x="4620102" y="700318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61500" y="1864836"/>
            <a:ext cx="8034517" cy="39068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포인트 적립 내역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61500" y="1322956"/>
            <a:ext cx="8034517" cy="46774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600" b="1" dirty="0" smtClean="0">
                <a:solidFill>
                  <a:schemeClr val="tx1"/>
                </a:solidFill>
              </a:rPr>
              <a:t>현재 보유 포인트 </a:t>
            </a:r>
            <a:r>
              <a:rPr lang="en-US" altLang="ko-KR" sz="2800" b="1" dirty="0" smtClean="0">
                <a:solidFill>
                  <a:schemeClr val="tx1"/>
                </a:solidFill>
              </a:rPr>
              <a:t>5430P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57954" y="2287179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	</a:t>
            </a:r>
            <a:r>
              <a:rPr lang="ko-KR" altLang="en-US" b="1" dirty="0" err="1" smtClean="0">
                <a:solidFill>
                  <a:schemeClr val="tx1"/>
                </a:solidFill>
              </a:rPr>
              <a:t>적립날짜</a:t>
            </a:r>
            <a:r>
              <a:rPr lang="en-US" altLang="ko-KR" b="1" dirty="0">
                <a:solidFill>
                  <a:schemeClr val="tx1"/>
                </a:solidFill>
              </a:rPr>
              <a:t>	</a:t>
            </a:r>
            <a:r>
              <a:rPr lang="ko-KR" altLang="en-US" b="1" dirty="0" err="1" smtClean="0">
                <a:solidFill>
                  <a:schemeClr val="tx1"/>
                </a:solidFill>
              </a:rPr>
              <a:t>적립내용</a:t>
            </a:r>
            <a:r>
              <a:rPr lang="en-US" altLang="ko-KR" b="1" dirty="0">
                <a:solidFill>
                  <a:schemeClr val="tx1"/>
                </a:solidFill>
              </a:rPr>
              <a:t>	</a:t>
            </a:r>
            <a:r>
              <a:rPr lang="en-US" altLang="ko-KR" b="1" dirty="0" smtClean="0">
                <a:solidFill>
                  <a:schemeClr val="tx1"/>
                </a:solidFill>
              </a:rPr>
              <a:t>	</a:t>
            </a:r>
            <a:r>
              <a:rPr lang="ko-KR" altLang="en-US" b="1" dirty="0" err="1" smtClean="0">
                <a:solidFill>
                  <a:schemeClr val="tx1"/>
                </a:solidFill>
              </a:rPr>
              <a:t>적립포인트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57954" y="2623624"/>
            <a:ext cx="80322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135094" y="4025704"/>
            <a:ext cx="80322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65574" y="2966524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73194" y="3309424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73194" y="3667564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165574" y="2652939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	2020-02-19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렌탈장비</a:t>
            </a:r>
            <a:r>
              <a:rPr lang="ko-KR" altLang="en-US" sz="1600" dirty="0" smtClean="0">
                <a:solidFill>
                  <a:schemeClr val="tx1"/>
                </a:solidFill>
              </a:rPr>
              <a:t>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반납완료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	500p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57954" y="2988219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	2020-02-20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제공회원</a:t>
            </a:r>
            <a:r>
              <a:rPr lang="ko-KR" altLang="en-US" sz="1600" dirty="0" smtClean="0">
                <a:solidFill>
                  <a:schemeClr val="tx1"/>
                </a:solidFill>
              </a:rPr>
              <a:t>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상품렌탈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	60p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65574" y="3331119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	2020-02-21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제공회원</a:t>
            </a:r>
            <a:r>
              <a:rPr lang="ko-KR" altLang="en-US" sz="1600" dirty="0" smtClean="0">
                <a:solidFill>
                  <a:schemeClr val="tx1"/>
                </a:solidFill>
              </a:rPr>
              <a:t>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상품렌탈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	170p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53880" y="4402296"/>
            <a:ext cx="8034517" cy="39068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포인트 사용 내역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50334" y="4824639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	</a:t>
            </a:r>
            <a:r>
              <a:rPr lang="ko-KR" altLang="en-US" b="1" dirty="0" err="1" smtClean="0">
                <a:solidFill>
                  <a:schemeClr val="tx1"/>
                </a:solidFill>
              </a:rPr>
              <a:t>사용날짜</a:t>
            </a:r>
            <a:r>
              <a:rPr lang="en-US" altLang="ko-KR" b="1" dirty="0">
                <a:solidFill>
                  <a:schemeClr val="tx1"/>
                </a:solidFill>
              </a:rPr>
              <a:t>	</a:t>
            </a:r>
            <a:r>
              <a:rPr lang="ko-KR" altLang="en-US" b="1" dirty="0" err="1" smtClean="0">
                <a:solidFill>
                  <a:schemeClr val="tx1"/>
                </a:solidFill>
              </a:rPr>
              <a:t>사용내용</a:t>
            </a:r>
            <a:r>
              <a:rPr lang="en-US" altLang="ko-KR" b="1" dirty="0">
                <a:solidFill>
                  <a:schemeClr val="tx1"/>
                </a:solidFill>
              </a:rPr>
              <a:t>	</a:t>
            </a:r>
            <a:r>
              <a:rPr lang="en-US" altLang="ko-KR" b="1" dirty="0" smtClean="0">
                <a:solidFill>
                  <a:schemeClr val="tx1"/>
                </a:solidFill>
              </a:rPr>
              <a:t>	</a:t>
            </a:r>
            <a:r>
              <a:rPr lang="ko-KR" altLang="en-US" b="1" dirty="0" err="1" smtClean="0">
                <a:solidFill>
                  <a:schemeClr val="tx1"/>
                </a:solidFill>
              </a:rPr>
              <a:t>사용포인트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31" name="직선 연결선 30"/>
          <p:cNvCxnSpPr/>
          <p:nvPr/>
        </p:nvCxnSpPr>
        <p:spPr>
          <a:xfrm>
            <a:off x="150334" y="5161084"/>
            <a:ext cx="80322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127474" y="6563164"/>
            <a:ext cx="80322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157954" y="5503984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165574" y="5846884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165574" y="6205024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157954" y="5190399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	2020-02-18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ko-KR" altLang="en-US" sz="1600" dirty="0" smtClean="0">
                <a:solidFill>
                  <a:schemeClr val="tx1"/>
                </a:solidFill>
              </a:rPr>
              <a:t>스키복</a:t>
            </a:r>
            <a:r>
              <a:rPr lang="en-US" altLang="ko-KR" sz="1600" dirty="0" smtClean="0">
                <a:solidFill>
                  <a:schemeClr val="tx1"/>
                </a:solidFill>
              </a:rPr>
              <a:t>	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	500p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50334" y="5525679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	2020-02-18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ko-KR" altLang="en-US" sz="1600" dirty="0" smtClean="0">
                <a:solidFill>
                  <a:schemeClr val="tx1"/>
                </a:solidFill>
              </a:rPr>
              <a:t>아이패드 프로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	60p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57954" y="5868579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	2020-02-18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ko-KR" altLang="en-US" sz="1600" dirty="0" smtClean="0">
                <a:solidFill>
                  <a:schemeClr val="tx1"/>
                </a:solidFill>
              </a:rPr>
              <a:t>고성능 </a:t>
            </a:r>
            <a:r>
              <a:rPr lang="en-US" altLang="ko-KR" sz="1600" dirty="0" smtClean="0">
                <a:solidFill>
                  <a:schemeClr val="tx1"/>
                </a:solidFill>
              </a:rPr>
              <a:t>DSLR </a:t>
            </a:r>
            <a:r>
              <a:rPr lang="ko-KR" altLang="en-US" sz="1600" dirty="0" smtClean="0">
                <a:solidFill>
                  <a:schemeClr val="tx1"/>
                </a:solidFill>
              </a:rPr>
              <a:t>카메라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170p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9" name="Google Shape;173;g7c553259d1_0_81"/>
          <p:cNvSpPr/>
          <p:nvPr/>
        </p:nvSpPr>
        <p:spPr>
          <a:xfrm>
            <a:off x="5115402" y="1393581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" name="Google Shape;173;g7c553259d1_0_81"/>
          <p:cNvSpPr/>
          <p:nvPr/>
        </p:nvSpPr>
        <p:spPr>
          <a:xfrm>
            <a:off x="2958942" y="1896312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" name="Google Shape;173;g7c553259d1_0_81"/>
          <p:cNvSpPr/>
          <p:nvPr/>
        </p:nvSpPr>
        <p:spPr>
          <a:xfrm>
            <a:off x="2958942" y="443456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4042829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1396</TotalTime>
  <Words>1093</Words>
  <Application>Microsoft Office PowerPoint</Application>
  <PresentationFormat>와이드스크린</PresentationFormat>
  <Paragraphs>533</Paragraphs>
  <Slides>16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0" baseType="lpstr">
      <vt:lpstr>Malgun Gothic</vt:lpstr>
      <vt:lpstr>Malgun Gothic</vt:lpstr>
      <vt:lpstr>Arial</vt:lpstr>
      <vt:lpstr>Office 테마</vt:lpstr>
      <vt:lpstr>화면 설계서!!!!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화면 설계서!!!!</dc:title>
  <dc:creator>507-06</dc:creator>
  <cp:lastModifiedBy>HYEONTAE</cp:lastModifiedBy>
  <cp:revision>77</cp:revision>
  <dcterms:created xsi:type="dcterms:W3CDTF">2020-01-16T07:12:04Z</dcterms:created>
  <dcterms:modified xsi:type="dcterms:W3CDTF">2020-03-03T15:20:45Z</dcterms:modified>
</cp:coreProperties>
</file>