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317" r:id="rId7"/>
    <p:sldId id="318" r:id="rId8"/>
    <p:sldId id="319" r:id="rId9"/>
    <p:sldId id="261" r:id="rId10"/>
    <p:sldId id="262" r:id="rId11"/>
    <p:sldId id="267" r:id="rId12"/>
    <p:sldId id="268" r:id="rId13"/>
    <p:sldId id="264" r:id="rId14"/>
    <p:sldId id="265" r:id="rId15"/>
    <p:sldId id="266" r:id="rId16"/>
    <p:sldId id="320" r:id="rId17"/>
    <p:sldId id="269" r:id="rId18"/>
    <p:sldId id="270" r:id="rId19"/>
    <p:sldId id="271" r:id="rId20"/>
    <p:sldId id="272" r:id="rId21"/>
    <p:sldId id="273" r:id="rId22"/>
    <p:sldId id="321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1F530FF-13F8-421E-8869-BC3423DC10BF}">
          <p14:sldIdLst>
            <p14:sldId id="256"/>
            <p14:sldId id="257"/>
            <p14:sldId id="258"/>
            <p14:sldId id="259"/>
            <p14:sldId id="260"/>
            <p14:sldId id="317"/>
            <p14:sldId id="318"/>
            <p14:sldId id="319"/>
            <p14:sldId id="261"/>
            <p14:sldId id="262"/>
            <p14:sldId id="267"/>
            <p14:sldId id="268"/>
            <p14:sldId id="264"/>
            <p14:sldId id="265"/>
            <p14:sldId id="266"/>
            <p14:sldId id="320"/>
            <p14:sldId id="269"/>
            <p14:sldId id="270"/>
            <p14:sldId id="271"/>
            <p14:sldId id="272"/>
            <p14:sldId id="273"/>
            <p14:sldId id="32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8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E2649-B55A-40A5-85CC-AD84F33006D4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9330-CDEE-4634-90BA-B2CD15B15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c7335c45f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7c7335c45f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53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c68b4757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7c68b4757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034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c7335c45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7c7335c45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828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6568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6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7c68b4757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g7c68b4757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8862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c7335c4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8" name="Google Shape;408;g7c7335c4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3664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c68b47574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4" name="Google Shape;434;g7c68b4757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1725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c7335c4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3" name="Google Shape;483;g7c7335c4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116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7c68b47574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1" name="Google Shape;531;g7c68b47574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548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0754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7c7335c4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9" name="Google Shape;579;g7c7335c4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98331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672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821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439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33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440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537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4589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6372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c68b47574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7" name="Google Shape;627;g7c68b47574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333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96322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3590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93730c9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6d93730c9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279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8061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d93730c9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" name="Google Shape;347;g6d93730c9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93605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494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000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961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9580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00291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160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16892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0308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7335c45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7335c45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27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7335c45f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g7c7335c45f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372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553259d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7c553259d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957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c7335c45f_3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7c7335c45f_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927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21FCC9-70DD-4CD6-93E2-2EC775113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7414452-B004-42F2-9862-F227BD9E6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296E8B-D86E-4052-9CCC-634FA406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3B09C74-77D3-48C3-A3FA-CFC396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9646A21-3CB9-4447-A524-0A856B99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7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928FD5F-363D-4339-8148-C7FE5B2C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1628832-A3F6-47FE-BDDF-4EB1D9FB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E0EEF4-96CD-4A8D-BA27-12084753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D87A5C-E896-4619-AA63-BDBE232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828226-56A8-4B8E-9520-4D69DD59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708A94B-06D4-42A1-AAA1-FB2317F13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BE5E015-B927-48C0-A440-75588659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4B1E9ED-0053-47DB-95B8-ABB9185F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FDD2A03-8823-4231-A246-17A163AF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FA0EB92-771B-45C8-81CB-E24B2F1A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894AC1-2C21-4055-B35C-9614A393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FA8B434-6E40-4902-84CD-EE11A358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EC847F-7648-4DBB-A41F-5655AE02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EE07C4-DAD6-44F2-A59D-07B2077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08F7F5-E99A-4707-8AD1-CD88D207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1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AE4E9-38A2-4EDF-854F-03AA3DA1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FEC9556-F30D-4914-8C4A-5B98EB7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21610AB-6EE3-4A67-9363-4E2D94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5387417-A184-4BE5-8666-386F2F89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7AA513-F640-4ACA-8A6E-2D93F0B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76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9A9B89-23F5-439A-97CA-CE084D1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820D75-EF44-4773-9C74-BE6B8FB7E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44CFBB9-EB73-42C0-B24C-EBC1F4B4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22D36A6-508A-45D8-81CE-CEB5B84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2EC0268-B820-47EE-AE9E-1D27876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09885BA-C2F6-4305-AA62-B6F9DA13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8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7B2066-BB48-4029-B0AB-292C74CF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4496A2-30E2-4756-B55E-E394798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D5D37AE-B548-47B7-8DBB-32EB6E06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1DF066E-CBF8-4B00-BAF8-A51C3E390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8E61224-7CFA-4A47-BD60-8E828B3D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9478876-4C66-413A-A1F8-E3BF939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CA8DB4D-C074-46DD-837C-802C8E1B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C2C373-86F4-48EE-B564-8AB85102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1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7FF101-9B51-4F38-BB38-CDB6242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2675ED9-9FF5-4F34-8674-AC73600D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1529456-1C30-4FAF-96D5-98825E42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34AADDA-B928-463E-98C1-A2EBCA32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4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CAB8968-3B4A-4602-AE5C-74A4BC49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0F9B93A-9917-4C46-A67C-733D6EB5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E74B3FD-58A0-4DCD-8853-0D000C16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5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3BF282-D193-42CE-91ED-BC69F6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1E12C8F-6966-4223-88D5-14547D4E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CA59C53-0AE0-445E-9AAC-2F8F36D21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8F66091-59AD-4DBA-9741-F0CCFFA1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FCBCA41-9557-4626-BC7C-5CB19D58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51DB772-0501-45E3-AB36-49097C3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7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44A72F-FADD-4BA4-A4E3-F1D1B93F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CEC8456-4492-4965-AA46-D16EF45F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33B04DD-DE77-49AD-B73E-4252258FD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D92B3C-0720-45F9-9C71-23C9B82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FED05F5-3453-41A3-9C77-023F0375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379CBDD-F00E-48DA-A39F-36F2739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CC0A13A-1F23-4284-806B-934155D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58D94CA-0850-4BC4-BB8A-1988D89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B00129E-ABF6-463F-8B50-A4514B734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358-E07E-488C-961C-510FF15C1107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48DC61-946C-4A44-B7C8-67D88E44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BF90AB5-55DB-4D60-89B3-04EA3377E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F0407-F742-46B9-93D2-6832E36A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7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23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556DA05-88F6-4592-848B-FFFDACF4D6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3" y="1184333"/>
            <a:ext cx="11713314" cy="5433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8D83391-13B6-478B-96E7-42698CA7D710}"/>
              </a:ext>
            </a:extLst>
          </p:cNvPr>
          <p:cNvSpPr txBox="1"/>
          <p:nvPr/>
        </p:nvSpPr>
        <p:spPr>
          <a:xfrm>
            <a:off x="0" y="714695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여행 친구 </a:t>
            </a:r>
            <a:r>
              <a:rPr lang="ko-KR" altLang="en-US" sz="2400" b="1" dirty="0" err="1" smtClean="0"/>
              <a:t>매칭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TRIP </a:t>
            </a:r>
            <a:r>
              <a:rPr lang="en-US" altLang="ko-KR" sz="2400" b="1" dirty="0" smtClean="0"/>
              <a:t>MATE)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7624163-8261-4076-9BEE-A2DCF6861B75}"/>
              </a:ext>
            </a:extLst>
          </p:cNvPr>
          <p:cNvSpPr txBox="1"/>
          <p:nvPr/>
        </p:nvSpPr>
        <p:spPr>
          <a:xfrm>
            <a:off x="10152138" y="4678625"/>
            <a:ext cx="1800519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r>
              <a:rPr lang="ko-KR" altLang="en-US" sz="2000" b="1" dirty="0"/>
              <a:t>김현태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조장</a:t>
            </a:r>
            <a:r>
              <a:rPr lang="en-US" altLang="ko-KR" sz="2000" b="1" dirty="0"/>
              <a:t>)</a:t>
            </a:r>
          </a:p>
          <a:p>
            <a:r>
              <a:rPr lang="ko-KR" altLang="en-US" sz="2000" b="1" dirty="0" err="1"/>
              <a:t>권기범</a:t>
            </a:r>
            <a:endParaRPr lang="en-US" altLang="ko-KR" sz="2000" b="1" dirty="0"/>
          </a:p>
          <a:p>
            <a:r>
              <a:rPr lang="ko-KR" altLang="en-US" sz="2000" b="1" dirty="0" err="1"/>
              <a:t>김용승</a:t>
            </a:r>
            <a:endParaRPr lang="en-US" altLang="ko-KR" sz="2000" b="1" dirty="0"/>
          </a:p>
          <a:p>
            <a:r>
              <a:rPr lang="ko-KR" altLang="en-US" sz="2000" b="1" dirty="0" err="1"/>
              <a:t>유서희</a:t>
            </a:r>
            <a:endParaRPr lang="en-US" altLang="ko-KR" sz="2000" b="1" dirty="0"/>
          </a:p>
          <a:p>
            <a:r>
              <a:rPr lang="ko-KR" altLang="en-US" sz="2000" b="1" dirty="0"/>
              <a:t>이형준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773E8E8-B50D-4EF0-ADF3-30F3BFE71E74}"/>
              </a:ext>
            </a:extLst>
          </p:cNvPr>
          <p:cNvSpPr txBox="1"/>
          <p:nvPr/>
        </p:nvSpPr>
        <p:spPr>
          <a:xfrm>
            <a:off x="239343" y="1184333"/>
            <a:ext cx="2487636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발표 순서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주제 선정 이유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기능 설명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화면 구현</a:t>
            </a:r>
            <a:endParaRPr lang="en-US" altLang="ko-KR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1753"/>
            <a:ext cx="1219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소셜</a:t>
            </a:r>
            <a:r>
              <a:rPr lang="ko-KR" altLang="en-US" sz="2000" b="1" dirty="0" smtClean="0"/>
              <a:t> 여행 서비스</a:t>
            </a:r>
            <a:r>
              <a:rPr lang="en-US" altLang="ko-KR" sz="2000" b="1" dirty="0" smtClean="0"/>
              <a:t>(Social Travel Service)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32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4BD72A8-8100-4611-9800-621A36219609}"/>
              </a:ext>
            </a:extLst>
          </p:cNvPr>
          <p:cNvSpPr/>
          <p:nvPr/>
        </p:nvSpPr>
        <p:spPr>
          <a:xfrm>
            <a:off x="540470" y="199503"/>
            <a:ext cx="70481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개인정보</a:t>
            </a:r>
            <a:r>
              <a:rPr lang="en-US" altLang="ko-KR" b="1" dirty="0"/>
              <a:t>(</a:t>
            </a:r>
            <a:r>
              <a:rPr lang="ko-KR" altLang="en-US" b="1" dirty="0"/>
              <a:t>나이</a:t>
            </a:r>
            <a:r>
              <a:rPr lang="en-US" altLang="ko-KR" b="1" dirty="0"/>
              <a:t>, </a:t>
            </a:r>
            <a:r>
              <a:rPr lang="ko-KR" altLang="en-US" b="1" dirty="0"/>
              <a:t>성별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관심사</a:t>
            </a:r>
            <a:r>
              <a:rPr lang="en-US" altLang="ko-KR" b="1" dirty="0"/>
              <a:t>(</a:t>
            </a:r>
            <a:r>
              <a:rPr lang="ko-KR" altLang="en-US" b="1" dirty="0"/>
              <a:t>취미</a:t>
            </a:r>
            <a:r>
              <a:rPr lang="en-US" altLang="ko-KR" b="1" dirty="0"/>
              <a:t>, </a:t>
            </a:r>
            <a:r>
              <a:rPr lang="ko-KR" altLang="en-US" b="1" dirty="0"/>
              <a:t>음식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선호 인원수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조회하고 있는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현재 위치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6. </a:t>
            </a:r>
            <a:r>
              <a:rPr lang="ko-KR" altLang="en-US" b="1" dirty="0"/>
              <a:t>이동수단</a:t>
            </a:r>
            <a:r>
              <a:rPr lang="en-US" altLang="ko-KR" b="1" dirty="0"/>
              <a:t>(</a:t>
            </a:r>
            <a:r>
              <a:rPr lang="ko-KR" altLang="en-US" b="1" dirty="0"/>
              <a:t>열차</a:t>
            </a:r>
            <a:r>
              <a:rPr lang="en-US" altLang="ko-KR" b="1" dirty="0"/>
              <a:t>, </a:t>
            </a:r>
            <a:r>
              <a:rPr lang="ko-KR" altLang="en-US" b="1" dirty="0"/>
              <a:t>자가</a:t>
            </a:r>
            <a:r>
              <a:rPr lang="en-US" altLang="ko-KR" b="1" dirty="0"/>
              <a:t>, </a:t>
            </a:r>
            <a:r>
              <a:rPr lang="ko-KR" altLang="en-US" b="1" dirty="0"/>
              <a:t>렌트</a:t>
            </a:r>
            <a:r>
              <a:rPr lang="en-US" altLang="ko-KR" b="1" dirty="0"/>
              <a:t>, </a:t>
            </a:r>
            <a:r>
              <a:rPr lang="ko-KR" altLang="en-US" b="1" dirty="0"/>
              <a:t>버스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7. </a:t>
            </a:r>
            <a:r>
              <a:rPr lang="ko-KR" altLang="en-US" b="1" dirty="0"/>
              <a:t>이전에 조회한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8. </a:t>
            </a:r>
            <a:r>
              <a:rPr lang="ko-KR" altLang="en-US" b="1" dirty="0"/>
              <a:t>최근 다녀온 여행지 정보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9. </a:t>
            </a:r>
            <a:r>
              <a:rPr lang="ko-KR" altLang="en-US" b="1" dirty="0"/>
              <a:t>이전 여행 기록으로 생긴 평점</a:t>
            </a:r>
            <a:r>
              <a:rPr lang="en-US" altLang="ko-KR" b="1" dirty="0"/>
              <a:t>(</a:t>
            </a:r>
            <a:r>
              <a:rPr lang="ko-KR" altLang="en-US" b="1" dirty="0"/>
              <a:t>여행 후에 서로에게 평점 부여</a:t>
            </a:r>
            <a:r>
              <a:rPr lang="en-US" altLang="ko-KR" b="1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6C89735B-C642-4A4E-8B49-9D18CFCCA93A}"/>
              </a:ext>
            </a:extLst>
          </p:cNvPr>
          <p:cNvSpPr/>
          <p:nvPr/>
        </p:nvSpPr>
        <p:spPr>
          <a:xfrm>
            <a:off x="6096000" y="199503"/>
            <a:ext cx="3322948" cy="696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시 입력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수정 가능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AA598697-D7E3-4401-A007-D3758D4E53BD}"/>
              </a:ext>
            </a:extLst>
          </p:cNvPr>
          <p:cNvCxnSpPr/>
          <p:nvPr/>
        </p:nvCxnSpPr>
        <p:spPr>
          <a:xfrm>
            <a:off x="3355942" y="395926"/>
            <a:ext cx="2740058" cy="151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99F49D7A-963C-455F-A5E9-A2668ECE7B1C}"/>
              </a:ext>
            </a:extLst>
          </p:cNvPr>
          <p:cNvCxnSpPr>
            <a:cxnSpLocks/>
          </p:cNvCxnSpPr>
          <p:nvPr/>
        </p:nvCxnSpPr>
        <p:spPr>
          <a:xfrm flipV="1">
            <a:off x="3054285" y="580309"/>
            <a:ext cx="3041715" cy="3869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4C42C45-9589-49E2-BA01-554FF3657312}"/>
              </a:ext>
            </a:extLst>
          </p:cNvPr>
          <p:cNvSpPr/>
          <p:nvPr/>
        </p:nvSpPr>
        <p:spPr>
          <a:xfrm>
            <a:off x="6110141" y="1913641"/>
            <a:ext cx="2854750" cy="863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매칭 </a:t>
            </a:r>
            <a:r>
              <a:rPr lang="ko-KR" altLang="en-US">
                <a:solidFill>
                  <a:schemeClr val="tx1"/>
                </a:solidFill>
              </a:rPr>
              <a:t>시 설정 또는 실시간 정보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042A85CF-6835-411E-B309-7D6831087544}"/>
              </a:ext>
            </a:extLst>
          </p:cNvPr>
          <p:cNvCxnSpPr>
            <a:cxnSpLocks/>
          </p:cNvCxnSpPr>
          <p:nvPr/>
        </p:nvCxnSpPr>
        <p:spPr>
          <a:xfrm>
            <a:off x="2773052" y="1541489"/>
            <a:ext cx="3322948" cy="539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A98180D9-9B9B-4591-BA4B-D249DE79E036}"/>
              </a:ext>
            </a:extLst>
          </p:cNvPr>
          <p:cNvCxnSpPr>
            <a:cxnSpLocks/>
          </p:cNvCxnSpPr>
          <p:nvPr/>
        </p:nvCxnSpPr>
        <p:spPr>
          <a:xfrm>
            <a:off x="3780148" y="2032695"/>
            <a:ext cx="2301712" cy="229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9E723970-63D4-4048-A5EA-A5063DD71678}"/>
              </a:ext>
            </a:extLst>
          </p:cNvPr>
          <p:cNvCxnSpPr>
            <a:cxnSpLocks/>
          </p:cNvCxnSpPr>
          <p:nvPr/>
        </p:nvCxnSpPr>
        <p:spPr>
          <a:xfrm flipV="1">
            <a:off x="2554664" y="2432115"/>
            <a:ext cx="3527196" cy="168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321D2DB3-DC5A-4D1B-A4A4-057B04A3C00B}"/>
              </a:ext>
            </a:extLst>
          </p:cNvPr>
          <p:cNvCxnSpPr>
            <a:cxnSpLocks/>
          </p:cNvCxnSpPr>
          <p:nvPr/>
        </p:nvCxnSpPr>
        <p:spPr>
          <a:xfrm flipV="1">
            <a:off x="4496585" y="2609588"/>
            <a:ext cx="1589988" cy="5279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A451E69-EAD4-4320-A9B7-FCAC7CC36B3B}"/>
              </a:ext>
            </a:extLst>
          </p:cNvPr>
          <p:cNvSpPr/>
          <p:nvPr/>
        </p:nvSpPr>
        <p:spPr>
          <a:xfrm>
            <a:off x="7459745" y="3720223"/>
            <a:ext cx="2854750" cy="863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정보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저장 후 이용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E945215D-91DA-4E10-81F8-BE9D6D64664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780148" y="3665807"/>
            <a:ext cx="3679597" cy="486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CC11BC84-B298-471F-9200-587EB0D25B9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591612" y="4152108"/>
            <a:ext cx="3868133" cy="51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="" xmlns:a16="http://schemas.microsoft.com/office/drawing/2014/main" id="{D5EB4B6D-73F9-4F5B-A00B-1AAB9C6A4C1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525678" y="4152108"/>
            <a:ext cx="1934067" cy="431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페이지 내 메인메뉴(고정)</a:t>
                      </a:r>
                      <a:endParaRPr sz="1800"/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메인메뉴 클릭시 하위메뉴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내주위 매칭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위치기반의 서비스로써 하위메뉴 없음.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각 메뉴에 하위메뉴로 라디오박스로 처리하여 단일 항목 선택 가능</a:t>
                      </a:r>
                    </a:p>
                    <a:p>
                      <a:pPr algn="l">
                        <a:defRPr sz="1500"/>
                      </a:pPr>
                      <a:r>
                        <a:t>선택 후 하단의 메인페이지에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하위메뉴 선택시 메인창에 간단한 프로필과 관심헤시테그 노출 하여 메이트상대 서칭.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7" name="직사각형 12"/>
          <p:cNvGrpSpPr/>
          <p:nvPr/>
        </p:nvGrpSpPr>
        <p:grpSpPr>
          <a:xfrm>
            <a:off x="3184036" y="1293245"/>
            <a:ext cx="1927230" cy="609697"/>
            <a:chOff x="0" y="0"/>
            <a:chExt cx="1927229" cy="609696"/>
          </a:xfrm>
        </p:grpSpPr>
        <p:sp>
          <p:nvSpPr>
            <p:cNvPr id="105" name="직사각형"/>
            <p:cNvSpPr/>
            <p:nvPr/>
          </p:nvSpPr>
          <p:spPr>
            <a:xfrm>
              <a:off x="-1" y="0"/>
              <a:ext cx="1927231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06" name="메인로고"/>
            <p:cNvSpPr txBox="1"/>
            <p:nvPr/>
          </p:nvSpPr>
          <p:spPr>
            <a:xfrm>
              <a:off x="-1" y="111425"/>
              <a:ext cx="1927231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여행 메이트 매칭</a:t>
              </a:r>
            </a:p>
          </p:txBody>
        </p:sp>
      </p:grpSp>
      <p:graphicFrame>
        <p:nvGraphicFramePr>
          <p:cNvPr id="108" name="표 3"/>
          <p:cNvGraphicFramePr/>
          <p:nvPr/>
        </p:nvGraphicFramePr>
        <p:xfrm>
          <a:off x="399094" y="2369853"/>
          <a:ext cx="7497110" cy="370840"/>
        </p:xfrm>
        <a:graphic>
          <a:graphicData uri="http://schemas.openxmlformats.org/drawingml/2006/table">
            <a:tbl>
              <a:tblPr/>
              <a:tblGrid>
                <a:gridCol w="1499422"/>
                <a:gridCol w="1499422"/>
                <a:gridCol w="1499422"/>
                <a:gridCol w="1499422"/>
                <a:gridCol w="149942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연령별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인원별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관심사별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내주위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여행지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1" name="타원 29"/>
          <p:cNvGrpSpPr/>
          <p:nvPr/>
        </p:nvGrpSpPr>
        <p:grpSpPr>
          <a:xfrm>
            <a:off x="312841" y="2056906"/>
            <a:ext cx="379800" cy="370837"/>
            <a:chOff x="-1" y="0"/>
            <a:chExt cx="379798" cy="370835"/>
          </a:xfrm>
        </p:grpSpPr>
        <p:sp>
          <p:nvSpPr>
            <p:cNvPr id="10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0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12" name="직사각형 5"/>
          <p:cNvSpPr/>
          <p:nvPr/>
        </p:nvSpPr>
        <p:spPr>
          <a:xfrm>
            <a:off x="404169" y="2737767"/>
            <a:ext cx="1432416" cy="11790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20세 ~ 23세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23세 ~ 26세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26세 ~ 29세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29세 이상</a:t>
            </a:r>
          </a:p>
        </p:txBody>
      </p:sp>
      <p:sp>
        <p:nvSpPr>
          <p:cNvPr id="113" name="직사각형 47"/>
          <p:cNvSpPr/>
          <p:nvPr/>
        </p:nvSpPr>
        <p:spPr>
          <a:xfrm>
            <a:off x="1924696" y="2743547"/>
            <a:ext cx="1432415" cy="11675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2명~5명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5명~10명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14" name="직사각형 48"/>
          <p:cNvSpPr/>
          <p:nvPr/>
        </p:nvSpPr>
        <p:spPr>
          <a:xfrm>
            <a:off x="3441960" y="2755106"/>
            <a:ext cx="1432415" cy="11443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맛집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풍경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사진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문화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기타 </a:t>
            </a:r>
          </a:p>
        </p:txBody>
      </p:sp>
      <p:grpSp>
        <p:nvGrpSpPr>
          <p:cNvPr id="117" name="직사각형 50"/>
          <p:cNvGrpSpPr/>
          <p:nvPr/>
        </p:nvGrpSpPr>
        <p:grpSpPr>
          <a:xfrm>
            <a:off x="6428952" y="2793512"/>
            <a:ext cx="1432415" cy="1027076"/>
            <a:chOff x="0" y="0"/>
            <a:chExt cx="1432414" cy="1027074"/>
          </a:xfrm>
        </p:grpSpPr>
        <p:sp>
          <p:nvSpPr>
            <p:cNvPr id="115" name="직사각형"/>
            <p:cNvSpPr/>
            <p:nvPr/>
          </p:nvSpPr>
          <p:spPr>
            <a:xfrm>
              <a:off x="-1" y="-1"/>
              <a:ext cx="1432416" cy="10270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6" name="경기지역…"/>
            <p:cNvSpPr txBox="1"/>
            <p:nvPr/>
          </p:nvSpPr>
          <p:spPr>
            <a:xfrm>
              <a:off x="-1" y="61419"/>
              <a:ext cx="1432416" cy="904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경기지역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충북지역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강원지역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제주도</a:t>
              </a:r>
            </a:p>
          </p:txBody>
        </p:sp>
      </p:grpSp>
      <p:grpSp>
        <p:nvGrpSpPr>
          <p:cNvPr id="120" name="타원 29"/>
          <p:cNvGrpSpPr/>
          <p:nvPr/>
        </p:nvGrpSpPr>
        <p:grpSpPr>
          <a:xfrm>
            <a:off x="5517533" y="2077905"/>
            <a:ext cx="379799" cy="370837"/>
            <a:chOff x="-1" y="0"/>
            <a:chExt cx="379798" cy="370835"/>
          </a:xfrm>
        </p:grpSpPr>
        <p:sp>
          <p:nvSpPr>
            <p:cNvPr id="118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9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3" name="타원 29"/>
          <p:cNvGrpSpPr/>
          <p:nvPr/>
        </p:nvGrpSpPr>
        <p:grpSpPr>
          <a:xfrm>
            <a:off x="394590" y="2868947"/>
            <a:ext cx="379799" cy="370836"/>
            <a:chOff x="-1" y="0"/>
            <a:chExt cx="379798" cy="370835"/>
          </a:xfrm>
        </p:grpSpPr>
        <p:sp>
          <p:nvSpPr>
            <p:cNvPr id="12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22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5" name="직사각형 6"/>
          <p:cNvGrpSpPr/>
          <p:nvPr/>
        </p:nvGrpSpPr>
        <p:grpSpPr>
          <a:xfrm>
            <a:off x="195665" y="3951479"/>
            <a:ext cx="7884451" cy="2532448"/>
            <a:chOff x="0" y="0"/>
            <a:chExt cx="7884450" cy="2532447"/>
          </a:xfrm>
        </p:grpSpPr>
        <p:sp>
          <p:nvSpPr>
            <p:cNvPr id="124" name="직사각형"/>
            <p:cNvSpPr/>
            <p:nvPr/>
          </p:nvSpPr>
          <p:spPr>
            <a:xfrm>
              <a:off x="0" y="-1"/>
              <a:ext cx="7884451" cy="25324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grpSp>
          <p:nvGrpSpPr>
            <p:cNvPr id="129" name="그룹"/>
            <p:cNvGrpSpPr/>
            <p:nvPr/>
          </p:nvGrpSpPr>
          <p:grpSpPr>
            <a:xfrm>
              <a:off x="80429" y="82650"/>
              <a:ext cx="7558588" cy="1016712"/>
              <a:chOff x="0" y="0"/>
              <a:chExt cx="7558586" cy="1016711"/>
            </a:xfrm>
          </p:grpSpPr>
          <p:sp>
            <p:nvSpPr>
              <p:cNvPr id="125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26" name="사용자1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사용자1</a:t>
                </a:r>
              </a:p>
            </p:txBody>
          </p:sp>
          <p:sp>
            <p:nvSpPr>
              <p:cNvPr id="127" name="#맛집#드라이브#풍경사진"/>
              <p:cNvSpPr txBox="1"/>
              <p:nvPr/>
            </p:nvSpPr>
            <p:spPr>
              <a:xfrm>
                <a:off x="888840" y="494032"/>
                <a:ext cx="1676670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#맛집#드라이브#풍경사진</a:t>
                </a:r>
              </a:p>
            </p:txBody>
          </p:sp>
          <p:sp>
            <p:nvSpPr>
              <p:cNvPr id="128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4" name="그룹"/>
            <p:cNvGrpSpPr/>
            <p:nvPr/>
          </p:nvGrpSpPr>
          <p:grpSpPr>
            <a:xfrm>
              <a:off x="80429" y="1171239"/>
              <a:ext cx="7558588" cy="1016712"/>
              <a:chOff x="0" y="0"/>
              <a:chExt cx="7558586" cy="1016711"/>
            </a:xfrm>
          </p:grpSpPr>
          <p:sp>
            <p:nvSpPr>
              <p:cNvPr id="130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31" name="사용자2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사용자2</a:t>
                </a:r>
              </a:p>
            </p:txBody>
          </p:sp>
          <p:sp>
            <p:nvSpPr>
              <p:cNvPr id="132" name="#낚시#바다낚시#동해"/>
              <p:cNvSpPr txBox="1"/>
              <p:nvPr/>
            </p:nvSpPr>
            <p:spPr>
              <a:xfrm>
                <a:off x="888840" y="494032"/>
                <a:ext cx="1413018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#낚시#바다낚시#동해</a:t>
                </a:r>
              </a:p>
            </p:txBody>
          </p:sp>
          <p:sp>
            <p:nvSpPr>
              <p:cNvPr id="133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38" name="타원 29"/>
          <p:cNvGrpSpPr/>
          <p:nvPr/>
        </p:nvGrpSpPr>
        <p:grpSpPr>
          <a:xfrm>
            <a:off x="177317" y="3951479"/>
            <a:ext cx="379799" cy="370837"/>
            <a:chOff x="-1" y="0"/>
            <a:chExt cx="379798" cy="370835"/>
          </a:xfrm>
        </p:grpSpPr>
        <p:sp>
          <p:nvSpPr>
            <p:cNvPr id="136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37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F2292CC-FBFA-457D-A0A3-8BABC7AA898F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 </a:t>
            </a:r>
            <a:r>
              <a:rPr lang="ko-KR" altLang="en-US" sz="3200" b="1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4399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28" name="표 13"/>
          <p:cNvGraphicFramePr/>
          <p:nvPr>
            <p:extLst>
              <p:ext uri="{D42A27DB-BD31-4B8C-83A1-F6EECF244321}">
                <p14:modId xmlns:p14="http://schemas.microsoft.com/office/powerpoint/2010/main" val="541144206"/>
              </p:ext>
            </p:extLst>
          </p:nvPr>
        </p:nvGraphicFramePr>
        <p:xfrm>
          <a:off x="8509686" y="1289960"/>
          <a:ext cx="3491813" cy="2506011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실시간 채팅 형식으로써 서로의</a:t>
                      </a:r>
                    </a:p>
                    <a:p>
                      <a:pPr algn="l">
                        <a:defRPr sz="1500"/>
                      </a:pPr>
                      <a:r>
                        <a:t>정보공유 및 연락처 교환 등 기능활용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dirty="0" err="1"/>
                        <a:t>사용자가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지정한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프로필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사진이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노출됨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31" name="타원 29"/>
          <p:cNvGrpSpPr/>
          <p:nvPr/>
        </p:nvGrpSpPr>
        <p:grpSpPr>
          <a:xfrm>
            <a:off x="198889" y="1425315"/>
            <a:ext cx="379800" cy="370836"/>
            <a:chOff x="-1" y="-1"/>
            <a:chExt cx="379798" cy="370835"/>
          </a:xfrm>
        </p:grpSpPr>
        <p:sp>
          <p:nvSpPr>
            <p:cNvPr id="32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0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4" name="타원 31"/>
          <p:cNvGrpSpPr/>
          <p:nvPr/>
        </p:nvGrpSpPr>
        <p:grpSpPr>
          <a:xfrm>
            <a:off x="12521084" y="4649595"/>
            <a:ext cx="379799" cy="370837"/>
            <a:chOff x="-1" y="-1"/>
            <a:chExt cx="379798" cy="370835"/>
          </a:xfrm>
        </p:grpSpPr>
        <p:sp>
          <p:nvSpPr>
            <p:cNvPr id="33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3" name="3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7" name="채팅을 입력하세요."/>
          <p:cNvGrpSpPr/>
          <p:nvPr/>
        </p:nvGrpSpPr>
        <p:grpSpPr>
          <a:xfrm>
            <a:off x="353916" y="6067819"/>
            <a:ext cx="7587465" cy="434051"/>
            <a:chOff x="0" y="0"/>
            <a:chExt cx="7587464" cy="434050"/>
          </a:xfrm>
        </p:grpSpPr>
        <p:sp>
          <p:nvSpPr>
            <p:cNvPr id="335" name="직사각형"/>
            <p:cNvSpPr/>
            <p:nvPr/>
          </p:nvSpPr>
          <p:spPr>
            <a:xfrm>
              <a:off x="0" y="-1"/>
              <a:ext cx="7587465" cy="4340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6" name="채팅을 입력하세요."/>
            <p:cNvSpPr txBox="1"/>
            <p:nvPr/>
          </p:nvSpPr>
          <p:spPr>
            <a:xfrm>
              <a:off x="0" y="23603"/>
              <a:ext cx="7587465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채팅을 입력하세요.</a:t>
              </a:r>
            </a:p>
          </p:txBody>
        </p:sp>
      </p:grpSp>
      <p:grpSp>
        <p:nvGrpSpPr>
          <p:cNvPr id="340" name="전송"/>
          <p:cNvGrpSpPr/>
          <p:nvPr/>
        </p:nvGrpSpPr>
        <p:grpSpPr>
          <a:xfrm>
            <a:off x="7430634" y="6183771"/>
            <a:ext cx="354398" cy="202149"/>
            <a:chOff x="0" y="0"/>
            <a:chExt cx="354396" cy="202148"/>
          </a:xfrm>
        </p:grpSpPr>
        <p:sp>
          <p:nvSpPr>
            <p:cNvPr id="338" name="직사각형"/>
            <p:cNvSpPr/>
            <p:nvPr/>
          </p:nvSpPr>
          <p:spPr>
            <a:xfrm>
              <a:off x="0" y="0"/>
              <a:ext cx="354397" cy="2021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9" name="전송"/>
            <p:cNvSpPr txBox="1"/>
            <p:nvPr/>
          </p:nvSpPr>
          <p:spPr>
            <a:xfrm>
              <a:off x="0" y="4556"/>
              <a:ext cx="354397" cy="19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전송</a:t>
              </a:r>
            </a:p>
          </p:txBody>
        </p:sp>
      </p:grpSp>
      <p:grpSp>
        <p:nvGrpSpPr>
          <p:cNvPr id="343" name="안녕하세요 ~ 여행광님"/>
          <p:cNvGrpSpPr/>
          <p:nvPr/>
        </p:nvGrpSpPr>
        <p:grpSpPr>
          <a:xfrm>
            <a:off x="4249779" y="1518534"/>
            <a:ext cx="3179076" cy="971049"/>
            <a:chOff x="-1" y="-1"/>
            <a:chExt cx="3179074" cy="971047"/>
          </a:xfrm>
        </p:grpSpPr>
        <p:sp>
          <p:nvSpPr>
            <p:cNvPr id="341" name="안녕하세요 ~ 여행광님"/>
            <p:cNvSpPr txBox="1"/>
            <p:nvPr/>
          </p:nvSpPr>
          <p:spPr>
            <a:xfrm>
              <a:off x="257542" y="139699"/>
              <a:ext cx="2207824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안녕하세요 ~ 여행광님 </a:t>
              </a:r>
            </a:p>
          </p:txBody>
        </p:sp>
        <p:pic>
          <p:nvPicPr>
            <p:cNvPr id="342" name="안녕하세요 ~ 여행광님 안녕하세요 ~ 여행광님 " descr="안녕하세요 ~ 여행광님 안녕하세요 ~ 여행광님 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2"/>
              <a:ext cx="317907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6" name="네 저는 괜찮아요 !"/>
          <p:cNvGrpSpPr/>
          <p:nvPr/>
        </p:nvGrpSpPr>
        <p:grpSpPr>
          <a:xfrm>
            <a:off x="821334" y="3927146"/>
            <a:ext cx="2486873" cy="971048"/>
            <a:chOff x="-1" y="-1"/>
            <a:chExt cx="2486871" cy="971047"/>
          </a:xfrm>
        </p:grpSpPr>
        <p:sp>
          <p:nvSpPr>
            <p:cNvPr id="344" name="네 저는 괜찮아요 !"/>
            <p:cNvSpPr txBox="1"/>
            <p:nvPr/>
          </p:nvSpPr>
          <p:spPr>
            <a:xfrm>
              <a:off x="244099" y="139699"/>
              <a:ext cx="174236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네 저는 괜찮아요 !</a:t>
              </a:r>
            </a:p>
          </p:txBody>
        </p:sp>
        <p:pic>
          <p:nvPicPr>
            <p:cNvPr id="345" name="네 저는 괜찮아요 ! 네 저는 괜찮아요 !" descr="네 저는 괜찮아요 ! 네 저는 괜찮아요 !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2"/>
              <a:ext cx="2486873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9" name="17일날 9시 출발 괜찮아요?"/>
          <p:cNvGrpSpPr/>
          <p:nvPr/>
        </p:nvGrpSpPr>
        <p:grpSpPr>
          <a:xfrm>
            <a:off x="4014648" y="2943475"/>
            <a:ext cx="3450336" cy="971049"/>
            <a:chOff x="-1" y="-1"/>
            <a:chExt cx="3450334" cy="971047"/>
          </a:xfrm>
        </p:grpSpPr>
        <p:sp>
          <p:nvSpPr>
            <p:cNvPr id="347" name="17일날 9시 출발 괜찮아요?"/>
            <p:cNvSpPr txBox="1"/>
            <p:nvPr/>
          </p:nvSpPr>
          <p:spPr>
            <a:xfrm>
              <a:off x="245034" y="139699"/>
              <a:ext cx="2582871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17일날 9시 출발 괜찮아요?</a:t>
              </a:r>
            </a:p>
          </p:txBody>
        </p:sp>
        <p:pic>
          <p:nvPicPr>
            <p:cNvPr id="348" name="17일날 9시 출발 괜찮아요? 17일날 9시 출발 괜찮아요?" descr="17일날 9시 출발 괜찮아요? 17일날 9시 출발 괜찮아요?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" y="-2"/>
              <a:ext cx="345033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2" name="반갑습니다 ~"/>
          <p:cNvGrpSpPr/>
          <p:nvPr/>
        </p:nvGrpSpPr>
        <p:grpSpPr>
          <a:xfrm>
            <a:off x="821336" y="2297353"/>
            <a:ext cx="2007900" cy="971049"/>
            <a:chOff x="0" y="-1"/>
            <a:chExt cx="2007899" cy="971047"/>
          </a:xfrm>
        </p:grpSpPr>
        <p:sp>
          <p:nvSpPr>
            <p:cNvPr id="350" name="반갑습니다 ~"/>
            <p:cNvSpPr txBox="1"/>
            <p:nvPr/>
          </p:nvSpPr>
          <p:spPr>
            <a:xfrm>
              <a:off x="248135" y="139699"/>
              <a:ext cx="1289843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반갑습니다 ~</a:t>
              </a:r>
            </a:p>
          </p:txBody>
        </p:sp>
        <p:pic>
          <p:nvPicPr>
            <p:cNvPr id="351" name="반갑습니다 ~ 반갑습니다 ~" descr="반갑습니다 ~ 반갑습니다 ~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2"/>
              <a:ext cx="2007901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5" name="그럼 그때 종각역에서 뵈요!!"/>
          <p:cNvGrpSpPr/>
          <p:nvPr/>
        </p:nvGrpSpPr>
        <p:grpSpPr>
          <a:xfrm>
            <a:off x="3892727" y="4768766"/>
            <a:ext cx="3579234" cy="971049"/>
            <a:chOff x="-1" y="-1"/>
            <a:chExt cx="3579232" cy="971047"/>
          </a:xfrm>
        </p:grpSpPr>
        <p:sp>
          <p:nvSpPr>
            <p:cNvPr id="353" name="그럼 그때 종각역에서 뵈요!!"/>
            <p:cNvSpPr txBox="1"/>
            <p:nvPr/>
          </p:nvSpPr>
          <p:spPr>
            <a:xfrm>
              <a:off x="253027" y="139699"/>
              <a:ext cx="2596828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그럼 그때 종각역에서 뵈요!!</a:t>
              </a:r>
            </a:p>
          </p:txBody>
        </p:sp>
        <p:pic>
          <p:nvPicPr>
            <p:cNvPr id="354" name="그럼 그때 종각역에서 뵈요!! 그럼 그때 종각역에서 뵈요!!" descr="그럼 그때 종각역에서 뵈요!! 그럼 그때 종각역에서 뵈요!!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" y="-2"/>
              <a:ext cx="3579234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6" name="그림 1" descr="그림 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2261460"/>
            <a:ext cx="590401" cy="78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그림 2" descr="그림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1471042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그림 31" descr="그림 3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2899521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32" descr="그림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4762744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3" descr="그림 3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3928238"/>
            <a:ext cx="590401" cy="788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타원 29"/>
          <p:cNvGrpSpPr/>
          <p:nvPr/>
        </p:nvGrpSpPr>
        <p:grpSpPr>
          <a:xfrm>
            <a:off x="7518634" y="2175805"/>
            <a:ext cx="379799" cy="370837"/>
            <a:chOff x="0" y="0"/>
            <a:chExt cx="379798" cy="370835"/>
          </a:xfrm>
        </p:grpSpPr>
        <p:sp>
          <p:nvSpPr>
            <p:cNvPr id="361" name="타원형"/>
            <p:cNvSpPr/>
            <p:nvPr/>
          </p:nvSpPr>
          <p:spPr>
            <a:xfrm>
              <a:off x="0" y="21639"/>
              <a:ext cx="379799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2" name="1"/>
            <p:cNvSpPr txBox="1"/>
            <p:nvPr/>
          </p:nvSpPr>
          <p:spPr>
            <a:xfrm>
              <a:off x="55621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F2292CC-FBFA-457D-A0A3-8BABC7AA898F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 </a:t>
            </a:r>
            <a:r>
              <a:rPr lang="ko-KR" altLang="en-US" sz="3200" b="1" dirty="0" smtClean="0"/>
              <a:t>화면</a:t>
            </a:r>
            <a:r>
              <a:rPr lang="en-US" altLang="ko-KR" sz="3200" b="1" dirty="0" smtClean="0"/>
              <a:t>(</a:t>
            </a:r>
            <a:r>
              <a:rPr lang="ko-KR" altLang="en-US" sz="3200" b="1" dirty="0" err="1" smtClean="0"/>
              <a:t>매칭</a:t>
            </a:r>
            <a:r>
              <a:rPr lang="ko-KR" altLang="en-US" sz="3200" b="1" dirty="0" smtClean="0"/>
              <a:t> 후 채팅 가능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894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여행 가이드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기능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02224A-1492-4A03-AFD5-127605EA134E}"/>
              </a:ext>
            </a:extLst>
          </p:cNvPr>
          <p:cNvSpPr txBox="1"/>
          <p:nvPr/>
        </p:nvSpPr>
        <p:spPr>
          <a:xfrm>
            <a:off x="6333610" y="2517396"/>
            <a:ext cx="57508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/>
              <a:t>현지인이 직접 등록한 여행 상품을 선택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ko-KR" altLang="en-US" sz="2000" b="1" dirty="0" smtClean="0"/>
              <a:t>양질의 가이드를 선발하기 위한 절차가 존재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en-US" altLang="ko-KR" sz="2000" b="1" dirty="0" smtClean="0"/>
              <a:t>1:1</a:t>
            </a:r>
            <a:r>
              <a:rPr lang="ko-KR" altLang="en-US" sz="2000" b="1" dirty="0" smtClean="0"/>
              <a:t>부터 </a:t>
            </a:r>
            <a:r>
              <a:rPr lang="en-US" altLang="ko-KR" sz="2000" b="1" dirty="0" smtClean="0"/>
              <a:t>1:</a:t>
            </a:r>
            <a:r>
              <a:rPr lang="ko-KR" altLang="en-US" sz="2000" b="1" dirty="0" smtClean="0"/>
              <a:t>多까지 유연한 인원 설정 가능</a:t>
            </a:r>
            <a:endParaRPr lang="en-US" altLang="ko-KR" sz="2000" b="1" dirty="0" smtClean="0"/>
          </a:p>
          <a:p>
            <a:pPr marL="457200" indent="-457200">
              <a:buAutoNum type="arabicPeriod"/>
            </a:pPr>
            <a:r>
              <a:rPr lang="ko-KR" altLang="en-US" sz="2000" b="1" dirty="0" smtClean="0"/>
              <a:t>가이드는 가격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여행계획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여행경로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여행지 사진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에 대한 정보를 제공</a:t>
            </a:r>
            <a:endParaRPr lang="en-US" altLang="ko-KR" sz="2000" b="1" dirty="0" smtClean="0"/>
          </a:p>
        </p:txBody>
      </p:sp>
      <p:pic>
        <p:nvPicPr>
          <p:cNvPr id="2050" name="Picture 2" descr="C:\Users\ezen-033\Desktop\여행 가이드 매칭_기능설명_이미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3" y="1217512"/>
            <a:ext cx="5602529" cy="388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4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가이드 선발 절차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3694" y="1201271"/>
            <a:ext cx="41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마이리얼트립의</a:t>
            </a:r>
            <a:r>
              <a:rPr lang="ko-KR" altLang="en-US" dirty="0" smtClean="0"/>
              <a:t> 서비스를 참고하였음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5482" y="1910388"/>
            <a:ext cx="3478307" cy="258532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가이드 등록</a:t>
            </a:r>
            <a:endParaRPr lang="en-US" altLang="ko-KR" b="1" dirty="0" smtClean="0"/>
          </a:p>
          <a:p>
            <a:endParaRPr lang="en-US" altLang="ko-KR" dirty="0"/>
          </a:p>
          <a:p>
            <a:pPr algn="ctr"/>
            <a:r>
              <a:rPr lang="ko-KR" altLang="en-US" dirty="0" smtClean="0"/>
              <a:t>가이드 등록페이지에서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가이드 등록 신청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algn="ctr"/>
            <a:r>
              <a:rPr lang="ko-KR" altLang="en-US" b="1" dirty="0" smtClean="0"/>
              <a:t>서류내</a:t>
            </a:r>
            <a:r>
              <a:rPr lang="ko-KR" altLang="en-US" b="1" dirty="0"/>
              <a:t>용</a:t>
            </a:r>
            <a:endParaRPr lang="en-US" altLang="ko-KR" b="1" dirty="0"/>
          </a:p>
          <a:p>
            <a:pPr algn="ctr"/>
            <a:r>
              <a:rPr lang="ko-KR" altLang="en-US" dirty="0" smtClean="0"/>
              <a:t>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현지 거주 기간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 신분증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자기소개서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여행계획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2317" y="2464385"/>
            <a:ext cx="3648635" cy="14773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면</a:t>
            </a:r>
            <a:r>
              <a:rPr lang="ko-KR" altLang="en-US" b="1" dirty="0"/>
              <a:t>접</a:t>
            </a:r>
            <a:endParaRPr lang="en-US" altLang="ko-KR" b="1" dirty="0" smtClean="0"/>
          </a:p>
          <a:p>
            <a:endParaRPr lang="en-US" altLang="ko-KR" dirty="0"/>
          </a:p>
          <a:p>
            <a:pPr algn="ctr"/>
            <a:r>
              <a:rPr lang="ko-KR" altLang="en-US" dirty="0" smtClean="0"/>
              <a:t>해당 부서 담당자가 직접 면접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668871" y="2602886"/>
            <a:ext cx="2205319" cy="1200329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가이드 등록 신청 승인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3863789" y="3203049"/>
            <a:ext cx="538528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050952" y="3203051"/>
            <a:ext cx="61791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9911" y="4915780"/>
            <a:ext cx="2788024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선발 이후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여행상품 등록 가능</a:t>
            </a:r>
            <a:endParaRPr lang="en-US" altLang="ko-KR" dirty="0" smtClean="0"/>
          </a:p>
        </p:txBody>
      </p:sp>
      <p:cxnSp>
        <p:nvCxnSpPr>
          <p:cNvPr id="15" name="직선 화살표 연결선 14"/>
          <p:cNvCxnSpPr>
            <a:stCxn id="8" idx="2"/>
            <a:endCxn id="14" idx="0"/>
          </p:cNvCxnSpPr>
          <p:nvPr/>
        </p:nvCxnSpPr>
        <p:spPr>
          <a:xfrm flipH="1">
            <a:off x="9753923" y="3803215"/>
            <a:ext cx="17608" cy="111256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65" name="표 13"/>
          <p:cNvGraphicFramePr/>
          <p:nvPr>
            <p:extLst>
              <p:ext uri="{D42A27DB-BD31-4B8C-83A1-F6EECF244321}">
                <p14:modId xmlns:p14="http://schemas.microsoft.com/office/powerpoint/2010/main" val="3259562740"/>
              </p:ext>
            </p:extLst>
          </p:nvPr>
        </p:nvGraphicFramePr>
        <p:xfrm>
          <a:off x="8509686" y="1289960"/>
          <a:ext cx="3491813" cy="3511851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가이드 상품</a:t>
                      </a:r>
                    </a:p>
                    <a:p>
                      <a:pPr algn="l">
                        <a:defRPr sz="1500"/>
                      </a:pPr>
                      <a:r>
                        <a:t>- 해당 상품의 기본적인 테마, 가격, 등 정보가 있으며 클릭시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원하는데로 정렬하여 보기가능</a:t>
                      </a:r>
                    </a:p>
                    <a:p>
                      <a:pPr algn="l">
                        <a:defRPr sz="1500"/>
                      </a:pPr>
                      <a:r>
                        <a:t>기본적으로 추천순으로 정렬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dirty="0" err="1"/>
                        <a:t>아이콘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클릭으로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페이지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넘기기</a:t>
                      </a:r>
                      <a:r>
                        <a:rPr dirty="0"/>
                        <a:t>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8" name="직사각형 12"/>
          <p:cNvGrpSpPr/>
          <p:nvPr/>
        </p:nvGrpSpPr>
        <p:grpSpPr>
          <a:xfrm>
            <a:off x="3184035" y="1293244"/>
            <a:ext cx="1927231" cy="609698"/>
            <a:chOff x="0" y="0"/>
            <a:chExt cx="1927229" cy="609696"/>
          </a:xfrm>
        </p:grpSpPr>
        <p:sp>
          <p:nvSpPr>
            <p:cNvPr id="166" name="직사각형"/>
            <p:cNvSpPr/>
            <p:nvPr/>
          </p:nvSpPr>
          <p:spPr>
            <a:xfrm>
              <a:off x="-1" y="-1"/>
              <a:ext cx="1927230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67" name="메인로고"/>
            <p:cNvSpPr txBox="1"/>
            <p:nvPr/>
          </p:nvSpPr>
          <p:spPr>
            <a:xfrm>
              <a:off x="-1" y="111423"/>
              <a:ext cx="192723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여행 가이드 매칭</a:t>
              </a:r>
            </a:p>
          </p:txBody>
        </p:sp>
      </p:grpSp>
      <p:grpSp>
        <p:nvGrpSpPr>
          <p:cNvPr id="171" name="타원 31"/>
          <p:cNvGrpSpPr/>
          <p:nvPr/>
        </p:nvGrpSpPr>
        <p:grpSpPr>
          <a:xfrm>
            <a:off x="3073978" y="6183765"/>
            <a:ext cx="379800" cy="370837"/>
            <a:chOff x="-1" y="0"/>
            <a:chExt cx="379798" cy="370835"/>
          </a:xfrm>
        </p:grpSpPr>
        <p:sp>
          <p:nvSpPr>
            <p:cNvPr id="16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0" name="3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7" name="그룹"/>
          <p:cNvGrpSpPr/>
          <p:nvPr/>
        </p:nvGrpSpPr>
        <p:grpSpPr>
          <a:xfrm>
            <a:off x="336146" y="3612013"/>
            <a:ext cx="7623007" cy="1270003"/>
            <a:chOff x="0" y="0"/>
            <a:chExt cx="7623005" cy="1270001"/>
          </a:xfrm>
        </p:grpSpPr>
        <p:sp>
          <p:nvSpPr>
            <p:cNvPr id="172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3" name="3박 4일 유산슬과 떠나는 관광버스 뽕짝투어"/>
            <p:cNvSpPr txBox="1"/>
            <p:nvPr/>
          </p:nvSpPr>
          <p:spPr>
            <a:xfrm>
              <a:off x="2167920" y="129535"/>
              <a:ext cx="403753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3박 4일 유산슬과 떠나는 관광버스 뽕짝투어</a:t>
              </a:r>
            </a:p>
          </p:txBody>
        </p:sp>
        <p:sp>
          <p:nvSpPr>
            <p:cNvPr id="174" name="1인 79,0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79,000원</a:t>
              </a:r>
            </a:p>
          </p:txBody>
        </p:sp>
        <p:sp>
          <p:nvSpPr>
            <p:cNvPr id="175" name="#음악 #트로트 #관광버스 #지방투어"/>
            <p:cNvSpPr txBox="1"/>
            <p:nvPr/>
          </p:nvSpPr>
          <p:spPr>
            <a:xfrm>
              <a:off x="2223456" y="842036"/>
              <a:ext cx="2647229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#음악 #트로트 #관광버스 #지방투어</a:t>
              </a:r>
            </a:p>
          </p:txBody>
        </p:sp>
        <p:pic>
          <p:nvPicPr>
            <p:cNvPr id="176" name="유산슬.jpg" descr="유산슬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81" y="6349"/>
              <a:ext cx="2070102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추천순. 등록순. 낮은가격순. 높은가격순"/>
          <p:cNvSpPr txBox="1"/>
          <p:nvPr/>
        </p:nvSpPr>
        <p:spPr>
          <a:xfrm>
            <a:off x="5497295" y="1903633"/>
            <a:ext cx="246740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추천순. 등록순. 낮은가격순. 높은가격순</a:t>
            </a:r>
          </a:p>
        </p:txBody>
      </p:sp>
      <p:grpSp>
        <p:nvGrpSpPr>
          <p:cNvPr id="185" name="그룹 1"/>
          <p:cNvGrpSpPr/>
          <p:nvPr/>
        </p:nvGrpSpPr>
        <p:grpSpPr>
          <a:xfrm>
            <a:off x="336147" y="4920114"/>
            <a:ext cx="7623003" cy="1270001"/>
            <a:chOff x="0" y="0"/>
            <a:chExt cx="7623002" cy="1270000"/>
          </a:xfrm>
        </p:grpSpPr>
        <p:sp>
          <p:nvSpPr>
            <p:cNvPr id="179" name="직사각형"/>
            <p:cNvSpPr/>
            <p:nvPr/>
          </p:nvSpPr>
          <p:spPr>
            <a:xfrm>
              <a:off x="0" y="0"/>
              <a:ext cx="7623003" cy="12700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0" name="1박 2일 설민석과 함께하는 역사투어"/>
            <p:cNvSpPr txBox="1"/>
            <p:nvPr/>
          </p:nvSpPr>
          <p:spPr>
            <a:xfrm>
              <a:off x="2167920" y="114404"/>
              <a:ext cx="3380806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1박 2일 설민석과 함께하는 역사투어</a:t>
              </a:r>
            </a:p>
          </p:txBody>
        </p:sp>
        <p:sp>
          <p:nvSpPr>
            <p:cNvPr id="181" name="1인 39,000원"/>
            <p:cNvSpPr txBox="1"/>
            <p:nvPr/>
          </p:nvSpPr>
          <p:spPr>
            <a:xfrm>
              <a:off x="6544558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39,000원</a:t>
              </a:r>
            </a:p>
          </p:txBody>
        </p:sp>
        <p:sp>
          <p:nvSpPr>
            <p:cNvPr id="182" name="#역사 #고궁 #대한민국 #외국인추천"/>
            <p:cNvSpPr txBox="1"/>
            <p:nvPr/>
          </p:nvSpPr>
          <p:spPr>
            <a:xfrm>
              <a:off x="2223456" y="842035"/>
              <a:ext cx="2647230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#역사 #고궁 #대한민국 #외국인추천</a:t>
              </a:r>
            </a:p>
          </p:txBody>
        </p:sp>
        <p:pic>
          <p:nvPicPr>
            <p:cNvPr id="183" name="설민석.jpeg" descr="설민석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3" y="6349"/>
              <a:ext cx="2070101" cy="1257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해당 상품은 숙박이 포함되어 있지 않습니다."/>
            <p:cNvSpPr txBox="1"/>
            <p:nvPr/>
          </p:nvSpPr>
          <p:spPr>
            <a:xfrm>
              <a:off x="4389090" y="534793"/>
              <a:ext cx="2731055" cy="28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 u="sng">
                  <a:solidFill>
                    <a:srgbClr val="F30600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해당 상품은 숙박이 포함되어 있지 않습니다.</a:t>
              </a:r>
            </a:p>
          </p:txBody>
        </p:sp>
      </p:grpSp>
      <p:grpSp>
        <p:nvGrpSpPr>
          <p:cNvPr id="191" name="그룹"/>
          <p:cNvGrpSpPr/>
          <p:nvPr/>
        </p:nvGrpSpPr>
        <p:grpSpPr>
          <a:xfrm>
            <a:off x="336146" y="2303913"/>
            <a:ext cx="7623007" cy="1270003"/>
            <a:chOff x="0" y="0"/>
            <a:chExt cx="7623005" cy="1270001"/>
          </a:xfrm>
        </p:grpSpPr>
        <p:pic>
          <p:nvPicPr>
            <p:cNvPr id="186" name="펭수.jpeg" descr="펭수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60" y="8293"/>
              <a:ext cx="2076344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8" name="2박 3일 핵인싸 펭수와 함께하는 상암동 방송국 투어"/>
            <p:cNvSpPr txBox="1"/>
            <p:nvPr/>
          </p:nvSpPr>
          <p:spPr>
            <a:xfrm>
              <a:off x="2167920" y="129535"/>
              <a:ext cx="4757777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rPr dirty="0"/>
                <a:t>2박 3일 </a:t>
              </a:r>
              <a:r>
                <a:rPr dirty="0" err="1"/>
                <a:t>핵인싸</a:t>
              </a:r>
              <a:r>
                <a:rPr dirty="0"/>
                <a:t> </a:t>
              </a:r>
              <a:r>
                <a:rPr dirty="0" err="1"/>
                <a:t>펭수와</a:t>
              </a:r>
              <a:r>
                <a:rPr dirty="0"/>
                <a:t> </a:t>
              </a:r>
              <a:r>
                <a:rPr dirty="0" err="1"/>
                <a:t>함께하는</a:t>
              </a:r>
              <a:r>
                <a:rPr dirty="0"/>
                <a:t> </a:t>
              </a:r>
              <a:r>
                <a:rPr dirty="0" err="1"/>
                <a:t>상암동</a:t>
              </a:r>
              <a:r>
                <a:rPr dirty="0"/>
                <a:t> </a:t>
              </a:r>
              <a:r>
                <a:rPr dirty="0" err="1"/>
                <a:t>방송국</a:t>
              </a:r>
              <a:r>
                <a:rPr dirty="0"/>
                <a:t> </a:t>
              </a:r>
              <a:r>
                <a:rPr dirty="0" err="1"/>
                <a:t>투어</a:t>
              </a:r>
              <a:endParaRPr dirty="0"/>
            </a:p>
          </p:txBody>
        </p:sp>
        <p:sp>
          <p:nvSpPr>
            <p:cNvPr id="189" name="1인 59,9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59,900원</a:t>
              </a:r>
            </a:p>
          </p:txBody>
        </p:sp>
        <p:sp>
          <p:nvSpPr>
            <p:cNvPr id="190" name="#맛집 #서울 #시티투어 #인싸투어"/>
            <p:cNvSpPr txBox="1"/>
            <p:nvPr/>
          </p:nvSpPr>
          <p:spPr>
            <a:xfrm>
              <a:off x="2223456" y="842036"/>
              <a:ext cx="2542831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#맛집 #서울 #시티투어 #인싸투어 </a:t>
              </a:r>
            </a:p>
          </p:txBody>
        </p:sp>
      </p:grpSp>
      <p:grpSp>
        <p:nvGrpSpPr>
          <p:cNvPr id="194" name="타원 29"/>
          <p:cNvGrpSpPr/>
          <p:nvPr/>
        </p:nvGrpSpPr>
        <p:grpSpPr>
          <a:xfrm>
            <a:off x="152087" y="2057146"/>
            <a:ext cx="379800" cy="370837"/>
            <a:chOff x="-1" y="0"/>
            <a:chExt cx="379798" cy="370835"/>
          </a:xfrm>
        </p:grpSpPr>
        <p:sp>
          <p:nvSpPr>
            <p:cNvPr id="19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3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97" name="타원 29"/>
          <p:cNvGrpSpPr/>
          <p:nvPr/>
        </p:nvGrpSpPr>
        <p:grpSpPr>
          <a:xfrm>
            <a:off x="5310336" y="1632143"/>
            <a:ext cx="379799" cy="370837"/>
            <a:chOff x="-1" y="0"/>
            <a:chExt cx="379798" cy="370835"/>
          </a:xfrm>
        </p:grpSpPr>
        <p:sp>
          <p:nvSpPr>
            <p:cNvPr id="19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6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98" name="직사각형 2"/>
          <p:cNvSpPr/>
          <p:nvPr/>
        </p:nvSpPr>
        <p:spPr>
          <a:xfrm>
            <a:off x="3483433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1</a:t>
            </a:r>
          </a:p>
        </p:txBody>
      </p:sp>
      <p:sp>
        <p:nvSpPr>
          <p:cNvPr id="199" name="직사각형 39"/>
          <p:cNvSpPr/>
          <p:nvPr/>
        </p:nvSpPr>
        <p:spPr>
          <a:xfrm>
            <a:off x="4607797" y="6223495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3</a:t>
            </a:r>
          </a:p>
        </p:txBody>
      </p:sp>
      <p:sp>
        <p:nvSpPr>
          <p:cNvPr id="200" name="직사각형 40"/>
          <p:cNvSpPr/>
          <p:nvPr/>
        </p:nvSpPr>
        <p:spPr>
          <a:xfrm>
            <a:off x="4046080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605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여행 가이드 매칭</a:t>
            </a:r>
            <a:r>
              <a:rPr lang="en-US" altLang="ko-KR" sz="3200" b="1" dirty="0"/>
              <a:t>) </a:t>
            </a:r>
            <a:r>
              <a:rPr lang="ko-KR" altLang="en-US" sz="3200" b="1" dirty="0" smtClean="0"/>
              <a:t>페이지 예시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360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1398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화면 설계 및 화면 구현 현황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01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4102099112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HJ - </a:t>
                      </a: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10973547"/>
              </p:ext>
            </p:extLst>
          </p:nvPr>
        </p:nvGraphicFramePr>
        <p:xfrm>
          <a:off x="8616280" y="611038"/>
          <a:ext cx="2952328" cy="59073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16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0486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여행지 정보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현재 시기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여행지에 대한 정보도 확인 가능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5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메이트</a:t>
                      </a:r>
                      <a:r>
                        <a:rPr lang="ko-KR" altLang="en-US" sz="1500" b="1" u="none" strike="noStrike" cap="none" dirty="0" smtClean="0"/>
                        <a:t> 찾기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여행지</a:t>
                      </a:r>
                      <a:r>
                        <a:rPr lang="ko-KR" altLang="en-US" sz="13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300" b="0" u="none" strike="noStrike" cap="none" baseline="0" dirty="0" err="1" smtClean="0"/>
                        <a:t>메이트를</a:t>
                      </a:r>
                      <a:r>
                        <a:rPr lang="ko-KR" altLang="en-US" sz="1300" b="0" u="none" strike="noStrike" cap="none" baseline="0" dirty="0" smtClean="0"/>
                        <a:t> 찾기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61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가이드 찾기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가이드에 대한 상세정보 열람 가능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038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354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위치 기반으로 주변에 여행 </a:t>
                      </a:r>
                      <a:r>
                        <a:rPr lang="ko-KR" altLang="en-US" sz="13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찾고 있는 사람의 수와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다양한 여행지 영상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날씨 정보 제공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619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일반회원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가이드회원 로그인 화면으로 이동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1740317654"/>
              </p:ext>
            </p:extLst>
          </p:nvPr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여행지 정보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/>
                        <a:t>메이트</a:t>
                      </a:r>
                      <a:r>
                        <a:rPr lang="ko-KR" altLang="en-US" sz="1400" u="none" strike="noStrike" cap="none" dirty="0" smtClean="0"/>
                        <a:t>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가이드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 smtClean="0"/>
                        <a:t>문의</a:t>
                      </a:r>
                      <a:r>
                        <a:rPr lang="ko-KR" altLang="en-US" sz="1400" u="none" strike="noStrike" cap="none" dirty="0" smtClean="0"/>
                        <a:t>사항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263352" y="2697233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2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7568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79196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6000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1364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39787" y="1763095"/>
            <a:ext cx="2027347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로그인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회원가입</a:t>
            </a:r>
            <a:endParaRPr lang="en-US" altLang="ko-KR" sz="1100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5719320" y="1767579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615883628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HJ -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- 002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데스크톱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334738888"/>
              </p:ext>
            </p:extLst>
          </p:nvPr>
        </p:nvGraphicFramePr>
        <p:xfrm>
          <a:off x="8616280" y="620688"/>
          <a:ext cx="2952328" cy="60892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185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1072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400" b="1" u="none" strike="noStrike" cap="none" dirty="0" smtClean="0"/>
                        <a:t>여행지 정보</a:t>
                      </a:r>
                      <a:endParaRPr lang="en-US" altLang="ko-KR" sz="14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현재 시기</a:t>
                      </a:r>
                      <a:r>
                        <a:rPr lang="en-US" altLang="ko-KR" sz="1200" b="0" u="none" strike="noStrike" cap="none" dirty="0" smtClean="0"/>
                        <a:t>,</a:t>
                      </a:r>
                      <a:r>
                        <a:rPr lang="en-US" altLang="ko-KR" sz="1200" b="0" u="none" strike="noStrike" cap="none" baseline="0" dirty="0" smtClean="0"/>
                        <a:t> </a:t>
                      </a:r>
                      <a:r>
                        <a:rPr lang="ko-KR" altLang="en-US" sz="12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200" b="0" u="none" strike="noStrike" cap="none" baseline="0" dirty="0" smtClean="0"/>
                        <a:t>, </a:t>
                      </a:r>
                      <a:r>
                        <a:rPr lang="ko-KR" altLang="en-US" sz="1200" b="0" u="none" strike="noStrike" cap="none" baseline="0" dirty="0" smtClean="0"/>
                        <a:t>여행지에 대한 정보도 확인 가능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400" b="1" u="none" strike="noStrike" cap="none" dirty="0" err="1" smtClean="0"/>
                        <a:t>메이트</a:t>
                      </a:r>
                      <a:r>
                        <a:rPr lang="ko-KR" altLang="en-US" sz="1400" b="1" u="none" strike="noStrike" cap="none" dirty="0" smtClean="0"/>
                        <a:t> 찾기</a:t>
                      </a:r>
                      <a:endParaRPr lang="en-US" altLang="ko-KR" sz="14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여행지</a:t>
                      </a:r>
                      <a:r>
                        <a:rPr lang="ko-KR" altLang="en-US" sz="12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200" b="0" u="none" strike="noStrike" cap="none" baseline="0" dirty="0" err="1" smtClean="0"/>
                        <a:t>메이트를</a:t>
                      </a:r>
                      <a:r>
                        <a:rPr lang="ko-KR" altLang="en-US" sz="1200" b="0" u="none" strike="noStrike" cap="none" baseline="0" dirty="0" smtClean="0"/>
                        <a:t> 찾기</a:t>
                      </a:r>
                      <a:endParaRPr sz="12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100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dirty="0" smtClean="0"/>
                        <a:t>  가이드 찾기</a:t>
                      </a:r>
                      <a:endParaRPr lang="en-US" altLang="ko-KR" sz="14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200" b="0" u="none" strike="noStrike" cap="none" dirty="0" smtClean="0"/>
                        <a:t>,</a:t>
                      </a:r>
                      <a:r>
                        <a:rPr lang="en-US" altLang="ko-KR" sz="1200" b="0" u="none" strike="noStrike" cap="none" baseline="0" dirty="0" smtClean="0"/>
                        <a:t> </a:t>
                      </a:r>
                      <a:r>
                        <a:rPr lang="ko-KR" altLang="en-US" sz="1200" b="0" u="none" strike="noStrike" cap="none" baseline="0" dirty="0" smtClean="0"/>
                        <a:t>가이드에 대한 상세정보 열람 가능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432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4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304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6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 위치 기반으로 주변에 여행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찾고 있는 사람의 수와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다양한 여행지 영상 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날씨 정보 제공</a:t>
                      </a:r>
                      <a:endParaRPr lang="ko-KR" altLang="en-US"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912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4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4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 가입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 찾기 페이지로 이동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이후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 가능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1347925680"/>
              </p:ext>
            </p:extLst>
          </p:nvPr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여행지 정보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/>
                        <a:t>메이트</a:t>
                      </a:r>
                      <a:r>
                        <a:rPr lang="ko-KR" altLang="en-US" sz="1400" u="none" strike="noStrike" cap="none" dirty="0" smtClean="0"/>
                        <a:t>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/>
                        <a:t>가이드 찾기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 dirty="0" smtClean="0"/>
                        <a:t>문의</a:t>
                      </a:r>
                      <a:r>
                        <a:rPr lang="ko-KR" altLang="en-US" sz="1400" u="none" strike="noStrike" cap="none" dirty="0" smtClean="0"/>
                        <a:t>사항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263352" y="2697233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2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07568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79196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6000" y="22048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1364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63139" y="1572129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263139" y="132100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56040" y="1583241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2440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856578210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HJ -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263352" y="1162532"/>
            <a:ext cx="3334944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779655"/>
              </p:ext>
            </p:extLst>
          </p:nvPr>
        </p:nvGraphicFramePr>
        <p:xfrm>
          <a:off x="8184232" y="665458"/>
          <a:ext cx="3491800" cy="58151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13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30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여행지 정보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현재 시기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여행지에 대한 정보도 확인 가능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2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메이트</a:t>
                      </a:r>
                      <a:r>
                        <a:rPr lang="ko-KR" altLang="en-US" sz="1500" b="1" u="none" strike="noStrike" cap="none" dirty="0" smtClean="0"/>
                        <a:t> 찾기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여행지</a:t>
                      </a:r>
                      <a:r>
                        <a:rPr lang="ko-KR" altLang="en-US" sz="13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300" b="0" u="none" strike="noStrike" cap="none" baseline="0" dirty="0" err="1" smtClean="0"/>
                        <a:t>메이트를</a:t>
                      </a:r>
                      <a:r>
                        <a:rPr lang="ko-KR" altLang="en-US" sz="1300" b="0" u="none" strike="noStrike" cap="none" baseline="0" dirty="0" smtClean="0"/>
                        <a:t> 찾기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0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가이드 찾기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가이드에 대한 상세정보 열람 가능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위치 기반으로 주변에 여행 </a:t>
                      </a:r>
                      <a:r>
                        <a:rPr lang="ko-KR" altLang="en-US" sz="13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endParaRPr lang="en-US" altLang="ko-KR" sz="13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찾고 있는 사람의 수와 다양한 여행지 </a:t>
                      </a:r>
                      <a:endParaRPr lang="en-US" altLang="ko-KR" sz="13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영상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날씨 정보 제공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1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6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4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 가입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 찾기 페이지로 이동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이후 </a:t>
                      </a:r>
                      <a:r>
                        <a:rPr lang="ko-KR" altLang="en-US" sz="14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 가능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1249674" y="1234540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7c553259d1_0_3"/>
          <p:cNvSpPr/>
          <p:nvPr/>
        </p:nvSpPr>
        <p:spPr>
          <a:xfrm>
            <a:off x="443372" y="2026628"/>
            <a:ext cx="3024336" cy="43204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ezen-033\Desktop\three-gray-lines-illustration-png-clip-art-thumbna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3" y="1234540"/>
            <a:ext cx="292350" cy="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95;g7c553259d1_0_3"/>
          <p:cNvSpPr/>
          <p:nvPr/>
        </p:nvSpPr>
        <p:spPr>
          <a:xfrm>
            <a:off x="4079776" y="1162532"/>
            <a:ext cx="3334944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;g7c553259d1_0_3"/>
          <p:cNvSpPr/>
          <p:nvPr/>
        </p:nvSpPr>
        <p:spPr>
          <a:xfrm>
            <a:off x="5066098" y="1234540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2;g7c553259d1_0_3"/>
          <p:cNvSpPr/>
          <p:nvPr/>
        </p:nvSpPr>
        <p:spPr>
          <a:xfrm>
            <a:off x="4259796" y="2026628"/>
            <a:ext cx="3024336" cy="43204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Picture 2" descr="C:\Users\ezen-033\Desktop\three-gray-lines-illustration-png-clip-art-thumbna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57" y="1234540"/>
            <a:ext cx="292350" cy="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79776" y="1288568"/>
            <a:ext cx="2448272" cy="5097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57257" y="1628800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여행지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57257" y="2276872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메이트</a:t>
            </a:r>
            <a:r>
              <a:rPr lang="ko-KR" altLang="en-US" dirty="0" smtClean="0">
                <a:solidFill>
                  <a:schemeClr val="tx1"/>
                </a:solidFill>
              </a:rPr>
              <a:t>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57257" y="2924944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가이드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57257" y="3573016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12087" y="154013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12087" y="216886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12087" y="281693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12087" y="346500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5171" y="2081887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55200" y="5013176"/>
            <a:ext cx="1574734" cy="104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로그인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회원가입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비밀번호 찾기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11824" y="486916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18D9157-97B0-4A4A-96AC-ED10AB2A69BE}"/>
              </a:ext>
            </a:extLst>
          </p:cNvPr>
          <p:cNvSpPr txBox="1"/>
          <p:nvPr/>
        </p:nvSpPr>
        <p:spPr>
          <a:xfrm>
            <a:off x="838986" y="405353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주제 선정 이유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3B40D8B7-AB1B-4715-AD60-BCBFF3061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0" y="1127632"/>
            <a:ext cx="8137474" cy="50940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5C5968-AB5B-4487-B363-1F8EBEDEB1CC}"/>
              </a:ext>
            </a:extLst>
          </p:cNvPr>
          <p:cNvSpPr txBox="1"/>
          <p:nvPr/>
        </p:nvSpPr>
        <p:spPr>
          <a:xfrm>
            <a:off x="8483404" y="1127632"/>
            <a:ext cx="35829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추석 연휴 공항사진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여행 계획 세우고</a:t>
            </a:r>
            <a:endParaRPr lang="en-US" altLang="ko-KR" b="1" dirty="0"/>
          </a:p>
          <a:p>
            <a:r>
              <a:rPr lang="ko-KR" altLang="en-US" b="1" dirty="0"/>
              <a:t>짐 챙기는 것 귀찮아</a:t>
            </a:r>
            <a:r>
              <a:rPr lang="en-US" altLang="ko-KR" b="1" dirty="0"/>
              <a:t>~</a:t>
            </a:r>
          </a:p>
          <a:p>
            <a:endParaRPr lang="en-US" altLang="ko-KR" b="1" dirty="0"/>
          </a:p>
          <a:p>
            <a:r>
              <a:rPr lang="ko-KR" altLang="en-US" b="1" dirty="0"/>
              <a:t>여행지를 돌아다니면</a:t>
            </a:r>
            <a:endParaRPr lang="en-US" altLang="ko-KR" b="1" dirty="0"/>
          </a:p>
          <a:p>
            <a:r>
              <a:rPr lang="ko-KR" altLang="en-US" b="1" dirty="0"/>
              <a:t>몸도 힘들어</a:t>
            </a:r>
            <a:r>
              <a:rPr lang="en-US" altLang="ko-KR" b="1" dirty="0"/>
              <a:t>~</a:t>
            </a:r>
          </a:p>
          <a:p>
            <a:endParaRPr lang="en-US" altLang="ko-KR" b="1" dirty="0"/>
          </a:p>
          <a:p>
            <a:r>
              <a:rPr lang="ko-KR" altLang="en-US" b="1" dirty="0"/>
              <a:t>시간만 나면 여행 계획을 세우는 이유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/>
              <a:t>여행이 주는 즐거움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0804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965000136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HJ -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- 002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 후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263352" y="1162532"/>
            <a:ext cx="3334944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179973589"/>
              </p:ext>
            </p:extLst>
          </p:nvPr>
        </p:nvGraphicFramePr>
        <p:xfrm>
          <a:off x="8184232" y="665458"/>
          <a:ext cx="3491800" cy="58151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1339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830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여행지 정보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현재 시기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다른 사람들의 여행 기록을 토대로 추천 여행지를 제공하며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여행지에 대한 정보도 확인 가능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2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메이트</a:t>
                      </a:r>
                      <a:r>
                        <a:rPr lang="ko-KR" altLang="en-US" sz="1500" b="1" u="none" strike="noStrike" cap="none" dirty="0" smtClean="0"/>
                        <a:t> 찾기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여행지</a:t>
                      </a:r>
                      <a:r>
                        <a:rPr lang="ko-KR" altLang="en-US" sz="1300" b="0" u="none" strike="noStrike" cap="none" baseline="0" dirty="0" smtClean="0"/>
                        <a:t> 정보를 열람하지 않고 바로 여행 </a:t>
                      </a:r>
                      <a:r>
                        <a:rPr lang="ko-KR" altLang="en-US" sz="1300" b="0" u="none" strike="noStrike" cap="none" baseline="0" dirty="0" err="1" smtClean="0"/>
                        <a:t>메이트를</a:t>
                      </a:r>
                      <a:r>
                        <a:rPr lang="ko-KR" altLang="en-US" sz="1300" b="0" u="none" strike="noStrike" cap="none" baseline="0" dirty="0" smtClean="0"/>
                        <a:t> 찾기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0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가이드 찾기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원하는 여행지에 가이드를 등록한  회원 찾기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가이드에 대한 상세정보 열람 가능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문의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문의 사항을 남길 수도 있고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FAQ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확인가능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.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위치 기반으로 주변에 여행 </a:t>
                      </a:r>
                      <a:r>
                        <a:rPr lang="ko-KR" altLang="en-US" sz="13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메이트를</a:t>
                      </a:r>
                      <a:endParaRPr lang="en-US" altLang="ko-KR" sz="13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찾고 있는 사람의 수와 다양한 여행지 </a:t>
                      </a:r>
                      <a:endParaRPr lang="en-US" altLang="ko-KR" sz="13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영상 제공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날씨정보 제공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291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1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600" b="1" u="none" strike="noStrike" cap="none" dirty="0" smtClean="0">
                          <a:solidFill>
                            <a:schemeClr val="dk1"/>
                          </a:solidFill>
                        </a:rPr>
                        <a:t>로그인 관련</a:t>
                      </a:r>
                      <a:endParaRPr lang="en-US" altLang="ko-KR" sz="16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400" b="0" u="none" strike="noStrike" cap="none" dirty="0" smtClean="0">
                          <a:solidFill>
                            <a:schemeClr val="dk1"/>
                          </a:solidFill>
                        </a:rPr>
                        <a:t>  클릭 시</a:t>
                      </a:r>
                      <a:r>
                        <a:rPr lang="en-US" altLang="ko-KR" sz="14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회원 가입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 찾기 페이지로 이동</a:t>
                      </a:r>
                      <a:r>
                        <a:rPr lang="en-US" altLang="ko-KR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이후 </a:t>
                      </a:r>
                      <a:r>
                        <a:rPr lang="ko-KR" altLang="en-US" sz="14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마이페이지</a:t>
                      </a:r>
                      <a:r>
                        <a:rPr lang="ko-KR" altLang="en-US" sz="14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 가능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1249674" y="1234540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7c553259d1_0_3"/>
          <p:cNvSpPr/>
          <p:nvPr/>
        </p:nvSpPr>
        <p:spPr>
          <a:xfrm>
            <a:off x="443372" y="2026628"/>
            <a:ext cx="3024336" cy="43204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C:\Users\ezen-033\Desktop\three-gray-lines-illustration-png-clip-art-thumbna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3" y="1234540"/>
            <a:ext cx="292350" cy="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95;g7c553259d1_0_3"/>
          <p:cNvSpPr/>
          <p:nvPr/>
        </p:nvSpPr>
        <p:spPr>
          <a:xfrm>
            <a:off x="4079776" y="1162532"/>
            <a:ext cx="3334944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;g7c553259d1_0_3"/>
          <p:cNvSpPr/>
          <p:nvPr/>
        </p:nvSpPr>
        <p:spPr>
          <a:xfrm>
            <a:off x="5066098" y="1234540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02;g7c553259d1_0_3"/>
          <p:cNvSpPr/>
          <p:nvPr/>
        </p:nvSpPr>
        <p:spPr>
          <a:xfrm>
            <a:off x="4259796" y="2026628"/>
            <a:ext cx="3024336" cy="43204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지금 주변에 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명의 회원들이 여행 </a:t>
            </a:r>
            <a:r>
              <a:rPr lang="ko-KR" altLang="en-US" sz="2000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메이트를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찾고 있습니다</a:t>
            </a: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Picture 2" descr="C:\Users\ezen-033\Desktop\three-gray-lines-illustration-png-clip-art-thumbna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257" y="1234540"/>
            <a:ext cx="292350" cy="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079776" y="1288568"/>
            <a:ext cx="2448272" cy="5097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57257" y="1628800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여행지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57257" y="2276872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메이트</a:t>
            </a:r>
            <a:r>
              <a:rPr lang="ko-KR" altLang="en-US" dirty="0" smtClean="0">
                <a:solidFill>
                  <a:schemeClr val="tx1"/>
                </a:solidFill>
              </a:rPr>
              <a:t>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57257" y="2924944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가이드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57257" y="3573016"/>
            <a:ext cx="2154767" cy="397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문의사항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12087" y="154013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12087" y="2168860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12087" y="281693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12087" y="346500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5171" y="2081887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24420" y="5085184"/>
            <a:ext cx="157473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로그아웃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마이페이</a:t>
            </a:r>
            <a:r>
              <a:rPr lang="ko-KR" altLang="en-US" sz="1100" dirty="0" err="1">
                <a:solidFill>
                  <a:schemeClr val="tx1"/>
                </a:solidFill>
              </a:rPr>
              <a:t>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39816" y="49411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7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7335c45f_3_0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7335c45f_3_0"/>
          <p:cNvGraphicFramePr/>
          <p:nvPr>
            <p:extLst>
              <p:ext uri="{D42A27DB-BD31-4B8C-83A1-F6EECF244321}">
                <p14:modId xmlns:p14="http://schemas.microsoft.com/office/powerpoint/2010/main" val="3185939199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종류 선택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1단계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7335c45f_3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7335c45f_3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7335c45f_3_0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7335c45f_3_0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회사 로고 표시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-"/>
                      </a:pPr>
                      <a:r>
                        <a:rPr lang="ko-KR" sz="1500"/>
                        <a:t>클릭시 화면 메인페이지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일반 회원 로그인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가이드 회원 로그인 페이지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7335c45f_3_0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7c7335c45f_3_0"/>
          <p:cNvSpPr/>
          <p:nvPr/>
        </p:nvSpPr>
        <p:spPr>
          <a:xfrm>
            <a:off x="1552925" y="2803550"/>
            <a:ext cx="2231700" cy="259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7c7335c45f_3_0"/>
          <p:cNvSpPr/>
          <p:nvPr/>
        </p:nvSpPr>
        <p:spPr>
          <a:xfrm>
            <a:off x="6342935" y="1562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7c7335c45f_3_0"/>
          <p:cNvSpPr/>
          <p:nvPr/>
        </p:nvSpPr>
        <p:spPr>
          <a:xfrm>
            <a:off x="1357465" y="29361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7c7335c45f_3_0"/>
          <p:cNvSpPr/>
          <p:nvPr/>
        </p:nvSpPr>
        <p:spPr>
          <a:xfrm>
            <a:off x="4066800" y="2803437"/>
            <a:ext cx="2231700" cy="259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 회원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7c7335c45f_3_0"/>
          <p:cNvSpPr/>
          <p:nvPr/>
        </p:nvSpPr>
        <p:spPr>
          <a:xfrm>
            <a:off x="3871353" y="29279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57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ko-KR" altLang="en-US" dirty="0" smtClean="0"/>
              <a:t>회원 종류 선택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43" y="1388853"/>
            <a:ext cx="8875715" cy="527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9460" y="1187271"/>
            <a:ext cx="5657492" cy="529116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/>
              <a:t>&lt;</a:t>
            </a:r>
            <a:r>
              <a:rPr lang="en-US" altLang="ko-KR" sz="2000" b="1" dirty="0"/>
              <a:t>style&gt;</a:t>
            </a:r>
          </a:p>
          <a:p>
            <a:pPr marL="0" indent="0">
              <a:buNone/>
            </a:pPr>
            <a:r>
              <a:rPr lang="en-US" altLang="ko-KR" sz="2000" dirty="0"/>
              <a:t>[type=submit]{</a:t>
            </a:r>
          </a:p>
          <a:p>
            <a:pPr marL="0" indent="0">
              <a:buNone/>
            </a:pPr>
            <a:r>
              <a:rPr lang="en-US" altLang="ko-KR" sz="1000" dirty="0"/>
              <a:t>         width:</a:t>
            </a:r>
            <a:r>
              <a:rPr lang="en-US" altLang="ko-KR" sz="1000" i="1" dirty="0"/>
              <a:t>250px;</a:t>
            </a:r>
          </a:p>
          <a:p>
            <a:pPr marL="0" indent="0">
              <a:buNone/>
            </a:pPr>
            <a:r>
              <a:rPr lang="en-US" altLang="ko-KR" sz="1000" dirty="0"/>
              <a:t>         height:</a:t>
            </a:r>
            <a:r>
              <a:rPr lang="en-US" altLang="ko-KR" sz="1000" i="1" dirty="0"/>
              <a:t>300px;</a:t>
            </a:r>
          </a:p>
          <a:p>
            <a:pPr marL="0" indent="0">
              <a:buNone/>
            </a:pPr>
            <a:r>
              <a:rPr lang="en-US" altLang="ko-KR" sz="1000" dirty="0"/>
              <a:t>         </a:t>
            </a:r>
            <a:r>
              <a:rPr lang="en-US" altLang="ko-KR" sz="1000" dirty="0" err="1"/>
              <a:t>border:</a:t>
            </a:r>
            <a:r>
              <a:rPr lang="en-US" altLang="ko-KR" sz="1000" i="1" dirty="0" err="1"/>
              <a:t>none</a:t>
            </a:r>
            <a:r>
              <a:rPr lang="en-US" altLang="ko-KR" sz="1000" i="1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         background-color:</a:t>
            </a:r>
            <a:r>
              <a:rPr lang="en-US" altLang="ko-KR" sz="1000" i="1" dirty="0"/>
              <a:t>#2E9AFE;</a:t>
            </a:r>
          </a:p>
          <a:p>
            <a:pPr marL="0" indent="0">
              <a:buNone/>
            </a:pPr>
            <a:r>
              <a:rPr lang="en-US" altLang="ko-KR" sz="1000" dirty="0"/>
              <a:t>         </a:t>
            </a:r>
            <a:r>
              <a:rPr lang="en-US" altLang="ko-KR" sz="1000" dirty="0" err="1"/>
              <a:t>color:</a:t>
            </a:r>
            <a:r>
              <a:rPr lang="en-US" altLang="ko-KR" sz="1000" i="1" dirty="0" err="1"/>
              <a:t>white</a:t>
            </a:r>
            <a:r>
              <a:rPr lang="en-US" altLang="ko-KR" sz="1000" i="1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         </a:t>
            </a:r>
            <a:r>
              <a:rPr lang="en-US" altLang="ko-KR" sz="1000" dirty="0" err="1"/>
              <a:t>font-weight:</a:t>
            </a:r>
            <a:r>
              <a:rPr lang="en-US" altLang="ko-KR" sz="1000" i="1" dirty="0" err="1"/>
              <a:t>bold</a:t>
            </a:r>
            <a:r>
              <a:rPr lang="en-US" altLang="ko-KR" sz="1000" i="1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         margin:</a:t>
            </a:r>
            <a:r>
              <a:rPr lang="en-US" altLang="ko-KR" sz="1000" i="1" dirty="0"/>
              <a:t>20px;</a:t>
            </a:r>
          </a:p>
          <a:p>
            <a:pPr marL="0" indent="0">
              <a:buNone/>
            </a:pPr>
            <a:r>
              <a:rPr lang="en-US" altLang="ko-KR" sz="1000" dirty="0"/>
              <a:t>         </a:t>
            </a:r>
            <a:r>
              <a:rPr lang="en-US" altLang="ko-KR" sz="1000" dirty="0" err="1"/>
              <a:t>font-size:</a:t>
            </a:r>
            <a:r>
              <a:rPr lang="en-US" altLang="ko-KR" sz="1000" i="1" dirty="0" err="1"/>
              <a:t>x-large</a:t>
            </a:r>
            <a:r>
              <a:rPr lang="en-US" altLang="ko-KR" sz="1000" i="1" dirty="0"/>
              <a:t>; 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r>
              <a:rPr lang="en-US" altLang="ko-KR" sz="2000" dirty="0" smtClean="0"/>
              <a:t>footer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        position : </a:t>
            </a:r>
            <a:r>
              <a:rPr lang="en-US" altLang="ko-KR" sz="2000" i="1" dirty="0"/>
              <a:t>relative;</a:t>
            </a:r>
          </a:p>
          <a:p>
            <a:pPr marL="0" indent="0">
              <a:buNone/>
            </a:pPr>
            <a:r>
              <a:rPr lang="en-US" altLang="ko-KR" sz="2000" dirty="0"/>
              <a:t>        left : </a:t>
            </a:r>
            <a:r>
              <a:rPr lang="en-US" altLang="ko-KR" sz="2000" i="1" dirty="0"/>
              <a:t>350px;</a:t>
            </a:r>
          </a:p>
          <a:p>
            <a:pPr marL="0" indent="0">
              <a:buNone/>
            </a:pPr>
            <a:r>
              <a:rPr lang="en-US" altLang="ko-KR" sz="2000" dirty="0"/>
              <a:t>        margin-top:</a:t>
            </a:r>
            <a:r>
              <a:rPr lang="en-US" altLang="ko-KR" sz="2000" i="1" dirty="0"/>
              <a:t>50px;</a:t>
            </a:r>
          </a:p>
          <a:p>
            <a:pPr marL="0" indent="0">
              <a:buNone/>
            </a:pPr>
            <a:r>
              <a:rPr lang="en-US" altLang="ko-KR" sz="2000" dirty="0"/>
              <a:t>        margin-bottom: </a:t>
            </a:r>
            <a:r>
              <a:rPr lang="en-US" altLang="ko-KR" sz="2000" i="1" dirty="0"/>
              <a:t>50px;</a:t>
            </a:r>
          </a:p>
          <a:p>
            <a:pPr marL="0" indent="0">
              <a:buNone/>
            </a:pPr>
            <a:r>
              <a:rPr lang="en-US" altLang="ko-KR" sz="2000" dirty="0"/>
              <a:t>        width:</a:t>
            </a:r>
            <a:r>
              <a:rPr lang="en-US" altLang="ko-KR" sz="2000" i="1" dirty="0"/>
              <a:t>1000px !important;            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933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g7c7335c45f_3_19"/>
          <p:cNvGraphicFramePr/>
          <p:nvPr>
            <p:extLst>
              <p:ext uri="{D42A27DB-BD31-4B8C-83A1-F6EECF244321}">
                <p14:modId xmlns:p14="http://schemas.microsoft.com/office/powerpoint/2010/main" val="26938253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dirty="0" smtClean="0">
                          <a:solidFill>
                            <a:schemeClr val="dk1"/>
                          </a:solidFill>
                        </a:rPr>
                        <a:t>HT – M - 003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종류 선택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사용자 1단계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g7c7335c45f_3_1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g7c7335c45f_3_1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g7c7335c45f_3_19"/>
          <p:cNvSpPr/>
          <p:nvPr/>
        </p:nvSpPr>
        <p:spPr>
          <a:xfrm>
            <a:off x="2062000" y="1289950"/>
            <a:ext cx="38148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1" name="Google Shape;111;g7c7335c45f_3_19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회사 로고 표시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-"/>
                      </a:pPr>
                      <a:r>
                        <a:rPr lang="ko-KR" sz="1500"/>
                        <a:t>클릭시 화면 메인페이지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일반 회원 로그인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가이드 회원 로그인 페이지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g7c7335c45f_3_19"/>
          <p:cNvSpPr/>
          <p:nvPr/>
        </p:nvSpPr>
        <p:spPr>
          <a:xfrm>
            <a:off x="3217746" y="14612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7c7335c45f_3_19"/>
          <p:cNvSpPr/>
          <p:nvPr/>
        </p:nvSpPr>
        <p:spPr>
          <a:xfrm>
            <a:off x="2853550" y="2704933"/>
            <a:ext cx="2231700" cy="117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회원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7c7335c45f_3_19"/>
          <p:cNvSpPr/>
          <p:nvPr/>
        </p:nvSpPr>
        <p:spPr>
          <a:xfrm>
            <a:off x="3048410" y="15008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7c7335c45f_3_19"/>
          <p:cNvSpPr/>
          <p:nvPr/>
        </p:nvSpPr>
        <p:spPr>
          <a:xfrm>
            <a:off x="2755815" y="279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7c7335c45f_3_19"/>
          <p:cNvSpPr/>
          <p:nvPr/>
        </p:nvSpPr>
        <p:spPr>
          <a:xfrm>
            <a:off x="2853550" y="4139232"/>
            <a:ext cx="2231700" cy="117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 회원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7c7335c45f_3_19"/>
          <p:cNvSpPr/>
          <p:nvPr/>
        </p:nvSpPr>
        <p:spPr>
          <a:xfrm>
            <a:off x="2755828" y="42189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69996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553259d1_0_149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" name="Google Shape;123;g7c553259d1_0_149"/>
          <p:cNvGraphicFramePr/>
          <p:nvPr>
            <p:extLst>
              <p:ext uri="{D42A27DB-BD31-4B8C-83A1-F6EECF244321}">
                <p14:modId xmlns:p14="http://schemas.microsoft.com/office/powerpoint/2010/main" val="2855092981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- 004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g7c553259d1_0_14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g7c553259d1_0_14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g7c553259d1_0_149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7" name="Google Shape;127;g7c553259d1_0_149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회사 로고 표시</a:t>
                      </a:r>
                      <a:endParaRPr sz="1500"/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-"/>
                      </a:pPr>
                      <a:r>
                        <a:rPr lang="ko-KR" sz="1500"/>
                        <a:t>클릭시 화면 메인페이지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가이드 회원 ID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가이드 회원 비밀번호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ID / 비밀번호 입력 후 로그인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 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g7c553259d1_0_149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7c553259d1_0_149"/>
          <p:cNvSpPr/>
          <p:nvPr/>
        </p:nvSpPr>
        <p:spPr>
          <a:xfrm>
            <a:off x="3805294" y="321575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7c553259d1_0_149"/>
          <p:cNvSpPr/>
          <p:nvPr/>
        </p:nvSpPr>
        <p:spPr>
          <a:xfrm>
            <a:off x="6342935" y="15627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7c553259d1_0_149"/>
          <p:cNvSpPr/>
          <p:nvPr/>
        </p:nvSpPr>
        <p:spPr>
          <a:xfrm>
            <a:off x="3649265" y="32666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7c553259d1_0_149"/>
          <p:cNvSpPr/>
          <p:nvPr/>
        </p:nvSpPr>
        <p:spPr>
          <a:xfrm>
            <a:off x="3805294" y="384928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7c553259d1_0_149"/>
          <p:cNvSpPr/>
          <p:nvPr/>
        </p:nvSpPr>
        <p:spPr>
          <a:xfrm>
            <a:off x="3649278" y="38920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7c553259d1_0_149"/>
          <p:cNvSpPr/>
          <p:nvPr/>
        </p:nvSpPr>
        <p:spPr>
          <a:xfrm>
            <a:off x="2258600" y="3215773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7c553259d1_0_149"/>
          <p:cNvSpPr/>
          <p:nvPr/>
        </p:nvSpPr>
        <p:spPr>
          <a:xfrm>
            <a:off x="2258400" y="3849305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7c553259d1_0_149"/>
          <p:cNvSpPr/>
          <p:nvPr/>
        </p:nvSpPr>
        <p:spPr>
          <a:xfrm>
            <a:off x="3396046" y="45372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7c553259d1_0_149"/>
          <p:cNvSpPr/>
          <p:nvPr/>
        </p:nvSpPr>
        <p:spPr>
          <a:xfrm>
            <a:off x="3240484" y="45768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7c553259d1_0_149"/>
          <p:cNvSpPr/>
          <p:nvPr/>
        </p:nvSpPr>
        <p:spPr>
          <a:xfrm>
            <a:off x="2344150" y="6011650"/>
            <a:ext cx="5723100" cy="5361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 및 비밀번호 찾기의 경우 관리자와의 컨택을 통해서 찾기</a:t>
            </a:r>
            <a:endParaRPr sz="15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웹상에서 제공하지 않음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7c553259d1_0_149"/>
          <p:cNvSpPr/>
          <p:nvPr/>
        </p:nvSpPr>
        <p:spPr>
          <a:xfrm>
            <a:off x="3396033" y="50657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g7c553259d1_0_149"/>
          <p:cNvSpPr/>
          <p:nvPr/>
        </p:nvSpPr>
        <p:spPr>
          <a:xfrm>
            <a:off x="3240472" y="51053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507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g7c7335c45f_3_106"/>
          <p:cNvGraphicFramePr/>
          <p:nvPr>
            <p:extLst>
              <p:ext uri="{D42A27DB-BD31-4B8C-83A1-F6EECF244321}">
                <p14:modId xmlns:p14="http://schemas.microsoft.com/office/powerpoint/2010/main" val="604510808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M - 004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g7c7335c45f_3_10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g7c7335c45f_3_10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g7c7335c45f_3_106"/>
          <p:cNvSpPr/>
          <p:nvPr/>
        </p:nvSpPr>
        <p:spPr>
          <a:xfrm>
            <a:off x="2062000" y="1289950"/>
            <a:ext cx="38148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9" name="Google Shape;149;g7c7335c45f_3_106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ID, PASSWORD 입력 후 로그인 버튼 누르면 로그인 후 메인 화면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가이드 회원 가입 화면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g7c7335c45f_3_106"/>
          <p:cNvSpPr/>
          <p:nvPr/>
        </p:nvSpPr>
        <p:spPr>
          <a:xfrm>
            <a:off x="3217746" y="14612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7c7335c45f_3_106"/>
          <p:cNvSpPr/>
          <p:nvPr/>
        </p:nvSpPr>
        <p:spPr>
          <a:xfrm>
            <a:off x="3324844" y="247900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7c7335c45f_3_106"/>
          <p:cNvSpPr/>
          <p:nvPr/>
        </p:nvSpPr>
        <p:spPr>
          <a:xfrm>
            <a:off x="3324844" y="311253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7c7335c45f_3_106"/>
          <p:cNvSpPr/>
          <p:nvPr/>
        </p:nvSpPr>
        <p:spPr>
          <a:xfrm>
            <a:off x="2382368" y="2479000"/>
            <a:ext cx="800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7c7335c45f_3_106"/>
          <p:cNvSpPr/>
          <p:nvPr/>
        </p:nvSpPr>
        <p:spPr>
          <a:xfrm>
            <a:off x="2382250" y="3112525"/>
            <a:ext cx="800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7c7335c45f_3_106"/>
          <p:cNvSpPr/>
          <p:nvPr/>
        </p:nvSpPr>
        <p:spPr>
          <a:xfrm>
            <a:off x="3217746" y="374610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7c7335c45f_3_106"/>
          <p:cNvSpPr/>
          <p:nvPr/>
        </p:nvSpPr>
        <p:spPr>
          <a:xfrm>
            <a:off x="3044035" y="37857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7c7335c45f_3_106"/>
          <p:cNvSpPr/>
          <p:nvPr/>
        </p:nvSpPr>
        <p:spPr>
          <a:xfrm>
            <a:off x="4058650" y="5691950"/>
            <a:ext cx="5723100" cy="5361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아이디 및 비밀번호 찾기의 경우 관리자와의 컨택을 통해서 찾기</a:t>
            </a:r>
            <a:endParaRPr sz="15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웹과 동일하게 모바일상에서 제공하지 않음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7c7335c45f_3_106"/>
          <p:cNvSpPr/>
          <p:nvPr/>
        </p:nvSpPr>
        <p:spPr>
          <a:xfrm>
            <a:off x="3217746" y="42234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7c7335c45f_3_106"/>
          <p:cNvSpPr/>
          <p:nvPr/>
        </p:nvSpPr>
        <p:spPr>
          <a:xfrm>
            <a:off x="3044035" y="426305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899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779466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/>
        </p:nvGraphicFramePr>
        <p:xfrm>
          <a:off x="8509686" y="1289960"/>
          <a:ext cx="3532000" cy="5349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01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가입 승인에 필요한 필수 서류 등록 팝업창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8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가입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7c553259d1_0_81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7c553259d1_0_81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7c553259d1_0_81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822335" y="1735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263552" y="3198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7c553259d1_0_8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7c553259d1_0_8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7c553259d1_0_81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7c553259d1_0_81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7c553259d1_0_81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7c553259d1_0_81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7c553259d1_0_81"/>
          <p:cNvSpPr/>
          <p:nvPr/>
        </p:nvSpPr>
        <p:spPr>
          <a:xfrm>
            <a:off x="4127405" y="52575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7c553259d1_0_81"/>
          <p:cNvSpPr/>
          <p:nvPr/>
        </p:nvSpPr>
        <p:spPr>
          <a:xfrm>
            <a:off x="4127405" y="56649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7c553259d1_0_81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7c553259d1_0_81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7c553259d1_0_81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7c553259d1_0_81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7c553259d1_0_81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7c553259d1_0_81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7c553259d1_0_81"/>
          <p:cNvSpPr/>
          <p:nvPr/>
        </p:nvSpPr>
        <p:spPr>
          <a:xfrm>
            <a:off x="2832004" y="525755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7c553259d1_0_81"/>
          <p:cNvSpPr/>
          <p:nvPr/>
        </p:nvSpPr>
        <p:spPr>
          <a:xfrm>
            <a:off x="1677601" y="5665000"/>
            <a:ext cx="2285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7c553259d1_0_81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7c553259d1_0_81"/>
          <p:cNvSpPr/>
          <p:nvPr/>
        </p:nvSpPr>
        <p:spPr>
          <a:xfrm>
            <a:off x="6486103" y="19980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중복검사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7c553259d1_0_81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7c553259d1_0_81"/>
          <p:cNvSpPr/>
          <p:nvPr/>
        </p:nvSpPr>
        <p:spPr>
          <a:xfrm>
            <a:off x="436196" y="3563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서류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7c553259d1_0_81"/>
          <p:cNvSpPr/>
          <p:nvPr/>
        </p:nvSpPr>
        <p:spPr>
          <a:xfrm rot="10800000">
            <a:off x="4897034" y="57186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7c553259d1_0_81"/>
          <p:cNvSpPr/>
          <p:nvPr/>
        </p:nvSpPr>
        <p:spPr>
          <a:xfrm>
            <a:off x="263553" y="35399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7c553259d1_0_81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7c553259d1_0_81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7c553259d1_0_81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7c553259d1_0_81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7c553259d1_0_81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7c553259d1_0_81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7c553259d1_0_81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3996359" y="5234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7c553259d1_0_81"/>
          <p:cNvSpPr/>
          <p:nvPr/>
        </p:nvSpPr>
        <p:spPr>
          <a:xfrm>
            <a:off x="3996359" y="5643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7c553259d1_0_81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285334" y="36271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7c553259d1_0_81"/>
          <p:cNvSpPr/>
          <p:nvPr/>
        </p:nvSpPr>
        <p:spPr>
          <a:xfrm rot="10800000">
            <a:off x="4897034" y="530989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c553259d1_0_81"/>
          <p:cNvSpPr/>
          <p:nvPr/>
        </p:nvSpPr>
        <p:spPr>
          <a:xfrm>
            <a:off x="5328894" y="5257550"/>
            <a:ext cx="25020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7c553259d1_0_81"/>
          <p:cNvSpPr/>
          <p:nvPr/>
        </p:nvSpPr>
        <p:spPr>
          <a:xfrm rot="10800000">
            <a:off x="7565796" y="5320670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7c553259d1_0_81"/>
          <p:cNvSpPr/>
          <p:nvPr/>
        </p:nvSpPr>
        <p:spPr>
          <a:xfrm>
            <a:off x="5329205" y="56650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7c553259d1_0_81"/>
          <p:cNvSpPr/>
          <p:nvPr/>
        </p:nvSpPr>
        <p:spPr>
          <a:xfrm rot="10800000">
            <a:off x="6098834" y="57186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c553259d1_0_81"/>
          <p:cNvSpPr/>
          <p:nvPr/>
        </p:nvSpPr>
        <p:spPr>
          <a:xfrm>
            <a:off x="6531005" y="56711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7c553259d1_0_81"/>
          <p:cNvSpPr/>
          <p:nvPr/>
        </p:nvSpPr>
        <p:spPr>
          <a:xfrm rot="10800000">
            <a:off x="7300634" y="57247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7c553259d1_0_81"/>
          <p:cNvSpPr/>
          <p:nvPr/>
        </p:nvSpPr>
        <p:spPr>
          <a:xfrm>
            <a:off x="5200174" y="767000"/>
            <a:ext cx="5303069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*제공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컨텐츠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1개 포함, 모든 항목 필수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958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g7c7335c45f_3_50"/>
          <p:cNvGraphicFramePr/>
          <p:nvPr>
            <p:extLst>
              <p:ext uri="{D42A27DB-BD31-4B8C-83A1-F6EECF244321}">
                <p14:modId xmlns:p14="http://schemas.microsoft.com/office/powerpoint/2010/main" val="986176440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M - 005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g7c7335c45f_3_5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g7c7335c45f_3_5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g7c7335c45f_3_50"/>
          <p:cNvSpPr/>
          <p:nvPr/>
        </p:nvSpPr>
        <p:spPr>
          <a:xfrm>
            <a:off x="131600" y="1245125"/>
            <a:ext cx="38148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7c7335c45f_3_50"/>
          <p:cNvSpPr/>
          <p:nvPr/>
        </p:nvSpPr>
        <p:spPr>
          <a:xfrm>
            <a:off x="1287346" y="14164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7c7335c45f_3_50"/>
          <p:cNvSpPr/>
          <p:nvPr/>
        </p:nvSpPr>
        <p:spPr>
          <a:xfrm>
            <a:off x="4188600" y="1245150"/>
            <a:ext cx="38148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7c7335c45f_3_50"/>
          <p:cNvSpPr/>
          <p:nvPr/>
        </p:nvSpPr>
        <p:spPr>
          <a:xfrm>
            <a:off x="1067925" y="3016938"/>
            <a:ext cx="1938600" cy="324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7c7335c45f_3_50"/>
          <p:cNvSpPr/>
          <p:nvPr/>
        </p:nvSpPr>
        <p:spPr>
          <a:xfrm>
            <a:off x="1584228" y="1970925"/>
            <a:ext cx="906000" cy="9405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7c7335c45f_3_50"/>
          <p:cNvSpPr/>
          <p:nvPr/>
        </p:nvSpPr>
        <p:spPr>
          <a:xfrm>
            <a:off x="1570858" y="4089038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7c7335c45f_3_50"/>
          <p:cNvSpPr/>
          <p:nvPr/>
        </p:nvSpPr>
        <p:spPr>
          <a:xfrm>
            <a:off x="1570858" y="4801280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7c7335c45f_3_50"/>
          <p:cNvSpPr/>
          <p:nvPr/>
        </p:nvSpPr>
        <p:spPr>
          <a:xfrm>
            <a:off x="1570858" y="56659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7c7335c45f_3_50"/>
          <p:cNvSpPr/>
          <p:nvPr/>
        </p:nvSpPr>
        <p:spPr>
          <a:xfrm>
            <a:off x="1570858" y="607336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7c7335c45f_3_50"/>
          <p:cNvSpPr/>
          <p:nvPr/>
        </p:nvSpPr>
        <p:spPr>
          <a:xfrm>
            <a:off x="275454" y="4089050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7c7335c45f_3_50"/>
          <p:cNvSpPr/>
          <p:nvPr/>
        </p:nvSpPr>
        <p:spPr>
          <a:xfrm>
            <a:off x="275454" y="48012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7c7335c45f_3_50"/>
          <p:cNvSpPr/>
          <p:nvPr/>
        </p:nvSpPr>
        <p:spPr>
          <a:xfrm>
            <a:off x="275454" y="56659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7c7335c45f_3_50"/>
          <p:cNvSpPr/>
          <p:nvPr/>
        </p:nvSpPr>
        <p:spPr>
          <a:xfrm>
            <a:off x="275454" y="60733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7c7335c45f_3_50"/>
          <p:cNvSpPr/>
          <p:nvPr/>
        </p:nvSpPr>
        <p:spPr>
          <a:xfrm>
            <a:off x="2457653" y="444515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중복검사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7c7335c45f_3_50"/>
          <p:cNvSpPr/>
          <p:nvPr/>
        </p:nvSpPr>
        <p:spPr>
          <a:xfrm>
            <a:off x="2253649" y="5233600"/>
            <a:ext cx="1548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7c7335c45f_3_50"/>
          <p:cNvSpPr/>
          <p:nvPr/>
        </p:nvSpPr>
        <p:spPr>
          <a:xfrm>
            <a:off x="5627858" y="154182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7c7335c45f_3_50"/>
          <p:cNvSpPr/>
          <p:nvPr/>
        </p:nvSpPr>
        <p:spPr>
          <a:xfrm>
            <a:off x="4332438" y="154184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7c7335c45f_3_50"/>
          <p:cNvSpPr/>
          <p:nvPr/>
        </p:nvSpPr>
        <p:spPr>
          <a:xfrm>
            <a:off x="6506853" y="1926693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7c7335c45f_3_50"/>
          <p:cNvSpPr/>
          <p:nvPr/>
        </p:nvSpPr>
        <p:spPr>
          <a:xfrm>
            <a:off x="5627858" y="2311557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7c7335c45f_3_50"/>
          <p:cNvSpPr/>
          <p:nvPr/>
        </p:nvSpPr>
        <p:spPr>
          <a:xfrm>
            <a:off x="4332438" y="231487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7c7335c45f_3_50"/>
          <p:cNvSpPr/>
          <p:nvPr/>
        </p:nvSpPr>
        <p:spPr>
          <a:xfrm>
            <a:off x="6506853" y="2696422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7c7335c45f_3_50"/>
          <p:cNvSpPr/>
          <p:nvPr/>
        </p:nvSpPr>
        <p:spPr>
          <a:xfrm>
            <a:off x="5627858" y="3081286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7c7335c45f_3_50"/>
          <p:cNvSpPr/>
          <p:nvPr/>
        </p:nvSpPr>
        <p:spPr>
          <a:xfrm>
            <a:off x="4332438" y="309271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7c7335c45f_3_50"/>
          <p:cNvSpPr/>
          <p:nvPr/>
        </p:nvSpPr>
        <p:spPr>
          <a:xfrm>
            <a:off x="6506853" y="346615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7c7335c45f_3_50"/>
          <p:cNvSpPr/>
          <p:nvPr/>
        </p:nvSpPr>
        <p:spPr>
          <a:xfrm>
            <a:off x="4841250" y="3860800"/>
            <a:ext cx="1548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7c7335c45f_3_50"/>
          <p:cNvSpPr/>
          <p:nvPr/>
        </p:nvSpPr>
        <p:spPr>
          <a:xfrm>
            <a:off x="6506853" y="3851014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g7c7335c45f_3_50"/>
          <p:cNvSpPr/>
          <p:nvPr/>
        </p:nvSpPr>
        <p:spPr>
          <a:xfrm>
            <a:off x="6273280" y="5005606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g7c7335c45f_3_50"/>
          <p:cNvSpPr/>
          <p:nvPr/>
        </p:nvSpPr>
        <p:spPr>
          <a:xfrm>
            <a:off x="4412100" y="4997138"/>
            <a:ext cx="17412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g7c7335c45f_3_50"/>
          <p:cNvSpPr/>
          <p:nvPr/>
        </p:nvSpPr>
        <p:spPr>
          <a:xfrm rot="10800000">
            <a:off x="7064860" y="5071386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7c7335c45f_3_50"/>
          <p:cNvSpPr/>
          <p:nvPr/>
        </p:nvSpPr>
        <p:spPr>
          <a:xfrm>
            <a:off x="6273280" y="5357873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7c7335c45f_3_50"/>
          <p:cNvSpPr/>
          <p:nvPr/>
        </p:nvSpPr>
        <p:spPr>
          <a:xfrm rot="10800000">
            <a:off x="7064873" y="5423469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7c7335c45f_3_50"/>
          <p:cNvSpPr/>
          <p:nvPr/>
        </p:nvSpPr>
        <p:spPr>
          <a:xfrm>
            <a:off x="6273280" y="5732551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7c7335c45f_3_50"/>
          <p:cNvSpPr/>
          <p:nvPr/>
        </p:nvSpPr>
        <p:spPr>
          <a:xfrm rot="10800000">
            <a:off x="7064873" y="5788469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7c7335c45f_3_50"/>
          <p:cNvSpPr/>
          <p:nvPr/>
        </p:nvSpPr>
        <p:spPr>
          <a:xfrm>
            <a:off x="5344346" y="6093893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가입완료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7c7335c45f_3_50"/>
          <p:cNvSpPr/>
          <p:nvPr/>
        </p:nvSpPr>
        <p:spPr>
          <a:xfrm>
            <a:off x="1470010" y="1932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7c7335c45f_3_50"/>
          <p:cNvSpPr/>
          <p:nvPr/>
        </p:nvSpPr>
        <p:spPr>
          <a:xfrm>
            <a:off x="6390152" y="19046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7c7335c45f_3_50"/>
          <p:cNvSpPr/>
          <p:nvPr/>
        </p:nvSpPr>
        <p:spPr>
          <a:xfrm>
            <a:off x="865091" y="30169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7c7335c45f_3_50"/>
          <p:cNvSpPr/>
          <p:nvPr/>
        </p:nvSpPr>
        <p:spPr>
          <a:xfrm>
            <a:off x="4496084" y="49819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7c7335c45f_3_50"/>
          <p:cNvSpPr/>
          <p:nvPr/>
        </p:nvSpPr>
        <p:spPr>
          <a:xfrm>
            <a:off x="5084847" y="61334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7c7335c45f_3_50"/>
          <p:cNvSpPr/>
          <p:nvPr/>
        </p:nvSpPr>
        <p:spPr>
          <a:xfrm>
            <a:off x="6390159" y="34499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7c7335c45f_3_50"/>
          <p:cNvSpPr/>
          <p:nvPr/>
        </p:nvSpPr>
        <p:spPr>
          <a:xfrm>
            <a:off x="1067925" y="3443701"/>
            <a:ext cx="1938600" cy="324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서류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7c7335c45f_3_50"/>
          <p:cNvSpPr/>
          <p:nvPr/>
        </p:nvSpPr>
        <p:spPr>
          <a:xfrm>
            <a:off x="865091" y="34437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7c7335c45f_3_50"/>
          <p:cNvSpPr/>
          <p:nvPr/>
        </p:nvSpPr>
        <p:spPr>
          <a:xfrm>
            <a:off x="5577305" y="4235878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7c7335c45f_3_50"/>
          <p:cNvSpPr/>
          <p:nvPr/>
        </p:nvSpPr>
        <p:spPr>
          <a:xfrm>
            <a:off x="4332454" y="422418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7c7335c45f_3_50"/>
          <p:cNvSpPr/>
          <p:nvPr/>
        </p:nvSpPr>
        <p:spPr>
          <a:xfrm>
            <a:off x="5387559" y="42176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7c7335c45f_3_50"/>
          <p:cNvSpPr/>
          <p:nvPr/>
        </p:nvSpPr>
        <p:spPr>
          <a:xfrm>
            <a:off x="5570075" y="4620742"/>
            <a:ext cx="22896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g7c7335c45f_3_50"/>
          <p:cNvSpPr/>
          <p:nvPr/>
        </p:nvSpPr>
        <p:spPr>
          <a:xfrm rot="10800000">
            <a:off x="7578044" y="4692349"/>
            <a:ext cx="2169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7c7335c45f_3_50"/>
          <p:cNvSpPr/>
          <p:nvPr/>
        </p:nvSpPr>
        <p:spPr>
          <a:xfrm rot="10800000">
            <a:off x="6350676" y="429369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72" name="Google Shape;272;g7c7335c45f_3_50"/>
          <p:cNvGraphicFramePr/>
          <p:nvPr/>
        </p:nvGraphicFramePr>
        <p:xfrm>
          <a:off x="8398011" y="1147860"/>
          <a:ext cx="3532000" cy="5349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01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가입 승인에 필요한 필수 서류 등록 팝업창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8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가입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62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c68b47574_0_6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8" name="Google Shape;278;g7c68b47574_0_61"/>
          <p:cNvGraphicFramePr/>
          <p:nvPr>
            <p:extLst>
              <p:ext uri="{D42A27DB-BD31-4B8C-83A1-F6EECF244321}">
                <p14:modId xmlns:p14="http://schemas.microsoft.com/office/powerpoint/2010/main" val="134967682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P - 006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사용자 3단계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g7c68b47574_0_6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g7c68b47574_0_6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g7c68b47574_0_61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2" name="Google Shape;282;g7c68b47574_0_61"/>
          <p:cNvGraphicFramePr/>
          <p:nvPr/>
        </p:nvGraphicFramePr>
        <p:xfrm>
          <a:off x="8509686" y="1289960"/>
          <a:ext cx="3532000" cy="534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97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12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7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변경할 이메일 주소 입력 후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5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수정 내용 변경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g7c68b47574_0_61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변경신청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7c68b47574_0_61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수정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g7c68b47574_0_61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g7c68b47574_0_61"/>
          <p:cNvSpPr/>
          <p:nvPr/>
        </p:nvSpPr>
        <p:spPr>
          <a:xfrm>
            <a:off x="327935" y="31981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g7c68b47574_0_61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7c68b47574_0_61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7c68b47574_0_61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g7c68b47574_0_61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7c68b47574_0_61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7c68b47574_0_61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7c68b47574_0_61"/>
          <p:cNvSpPr/>
          <p:nvPr/>
        </p:nvSpPr>
        <p:spPr>
          <a:xfrm>
            <a:off x="4127405" y="52575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7c68b47574_0_61"/>
          <p:cNvSpPr/>
          <p:nvPr/>
        </p:nvSpPr>
        <p:spPr>
          <a:xfrm>
            <a:off x="4127405" y="56649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7c68b47574_0_61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7c68b47574_0_61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7c68b47574_0_61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g7c68b47574_0_61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7c68b47574_0_61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7c68b47574_0_61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7c68b47574_0_61"/>
          <p:cNvSpPr/>
          <p:nvPr/>
        </p:nvSpPr>
        <p:spPr>
          <a:xfrm>
            <a:off x="2832004" y="525755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7c68b47574_0_61"/>
          <p:cNvSpPr/>
          <p:nvPr/>
        </p:nvSpPr>
        <p:spPr>
          <a:xfrm>
            <a:off x="1677601" y="5665000"/>
            <a:ext cx="2285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7c68b47574_0_61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7c68b47574_0_61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7c68b47574_0_61"/>
          <p:cNvSpPr/>
          <p:nvPr/>
        </p:nvSpPr>
        <p:spPr>
          <a:xfrm rot="10800000">
            <a:off x="4897034" y="57186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7c68b47574_0_61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7c68b47574_0_61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7c68b47574_0_61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7c68b47574_0_61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7c68b47574_0_61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7c68b47574_0_61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7c68b47574_0_61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7c68b47574_0_61"/>
          <p:cNvSpPr/>
          <p:nvPr/>
        </p:nvSpPr>
        <p:spPr>
          <a:xfrm>
            <a:off x="3996359" y="52344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7c68b47574_0_61"/>
          <p:cNvSpPr/>
          <p:nvPr/>
        </p:nvSpPr>
        <p:spPr>
          <a:xfrm>
            <a:off x="3996359" y="56431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7c68b47574_0_61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7c68b47574_0_61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7c68b47574_0_61"/>
          <p:cNvSpPr/>
          <p:nvPr/>
        </p:nvSpPr>
        <p:spPr>
          <a:xfrm rot="10800000">
            <a:off x="4897034" y="5309894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7c68b47574_0_61"/>
          <p:cNvSpPr/>
          <p:nvPr/>
        </p:nvSpPr>
        <p:spPr>
          <a:xfrm>
            <a:off x="5328894" y="5257550"/>
            <a:ext cx="25020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7c68b47574_0_61"/>
          <p:cNvSpPr/>
          <p:nvPr/>
        </p:nvSpPr>
        <p:spPr>
          <a:xfrm rot="10800000">
            <a:off x="7565796" y="5320670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7c68b47574_0_61"/>
          <p:cNvSpPr/>
          <p:nvPr/>
        </p:nvSpPr>
        <p:spPr>
          <a:xfrm>
            <a:off x="5329205" y="56650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7c68b47574_0_61"/>
          <p:cNvSpPr/>
          <p:nvPr/>
        </p:nvSpPr>
        <p:spPr>
          <a:xfrm rot="10800000">
            <a:off x="6098834" y="57186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7c68b47574_0_61"/>
          <p:cNvSpPr/>
          <p:nvPr/>
        </p:nvSpPr>
        <p:spPr>
          <a:xfrm>
            <a:off x="6531005" y="567110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7c68b47574_0_61"/>
          <p:cNvSpPr/>
          <p:nvPr/>
        </p:nvSpPr>
        <p:spPr>
          <a:xfrm rot="10800000">
            <a:off x="7300634" y="57247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7c68b47574_0_61"/>
          <p:cNvSpPr/>
          <p:nvPr/>
        </p:nvSpPr>
        <p:spPr>
          <a:xfrm>
            <a:off x="6285327" y="3627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g7c68b47574_0_61"/>
          <p:cNvSpPr/>
          <p:nvPr/>
        </p:nvSpPr>
        <p:spPr>
          <a:xfrm>
            <a:off x="4732041" y="764500"/>
            <a:ext cx="45771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 항목 변경 불가, 가입 시 정보 표시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3973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g7c7335c45f_5_0"/>
          <p:cNvGraphicFramePr/>
          <p:nvPr>
            <p:extLst>
              <p:ext uri="{D42A27DB-BD31-4B8C-83A1-F6EECF244321}">
                <p14:modId xmlns:p14="http://schemas.microsoft.com/office/powerpoint/2010/main" val="4233655126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– M - 006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Google Shape;331;g7c7335c45f_5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Google Shape;332;g7c7335c45f_5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3" name="Google Shape;333;g7c7335c45f_5_0"/>
          <p:cNvSpPr/>
          <p:nvPr/>
        </p:nvSpPr>
        <p:spPr>
          <a:xfrm>
            <a:off x="131600" y="1245125"/>
            <a:ext cx="38148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7c7335c45f_5_0"/>
          <p:cNvSpPr/>
          <p:nvPr/>
        </p:nvSpPr>
        <p:spPr>
          <a:xfrm>
            <a:off x="1287346" y="14164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7c7335c45f_5_0"/>
          <p:cNvSpPr/>
          <p:nvPr/>
        </p:nvSpPr>
        <p:spPr>
          <a:xfrm>
            <a:off x="4188600" y="1245150"/>
            <a:ext cx="38148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g7c7335c45f_5_0"/>
          <p:cNvSpPr/>
          <p:nvPr/>
        </p:nvSpPr>
        <p:spPr>
          <a:xfrm>
            <a:off x="1067925" y="3016938"/>
            <a:ext cx="1938600" cy="324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g7c7335c45f_5_0"/>
          <p:cNvSpPr/>
          <p:nvPr/>
        </p:nvSpPr>
        <p:spPr>
          <a:xfrm>
            <a:off x="1584228" y="1970925"/>
            <a:ext cx="906000" cy="9405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g7c7335c45f_5_0"/>
          <p:cNvSpPr/>
          <p:nvPr/>
        </p:nvSpPr>
        <p:spPr>
          <a:xfrm>
            <a:off x="1570858" y="4064138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7c7335c45f_5_0"/>
          <p:cNvSpPr/>
          <p:nvPr/>
        </p:nvSpPr>
        <p:spPr>
          <a:xfrm>
            <a:off x="1570858" y="4496480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7c7335c45f_5_0"/>
          <p:cNvSpPr/>
          <p:nvPr/>
        </p:nvSpPr>
        <p:spPr>
          <a:xfrm>
            <a:off x="1570858" y="5361121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g7c7335c45f_5_0"/>
          <p:cNvSpPr/>
          <p:nvPr/>
        </p:nvSpPr>
        <p:spPr>
          <a:xfrm>
            <a:off x="1570858" y="5768563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7c7335c45f_5_0"/>
          <p:cNvSpPr/>
          <p:nvPr/>
        </p:nvSpPr>
        <p:spPr>
          <a:xfrm>
            <a:off x="275454" y="406415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7c7335c45f_5_0"/>
          <p:cNvSpPr/>
          <p:nvPr/>
        </p:nvSpPr>
        <p:spPr>
          <a:xfrm>
            <a:off x="275454" y="44964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7c7335c45f_5_0"/>
          <p:cNvSpPr/>
          <p:nvPr/>
        </p:nvSpPr>
        <p:spPr>
          <a:xfrm>
            <a:off x="275454" y="5361133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7c7335c45f_5_0"/>
          <p:cNvSpPr/>
          <p:nvPr/>
        </p:nvSpPr>
        <p:spPr>
          <a:xfrm>
            <a:off x="275454" y="5768575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g7c7335c45f_5_0"/>
          <p:cNvSpPr/>
          <p:nvPr/>
        </p:nvSpPr>
        <p:spPr>
          <a:xfrm>
            <a:off x="2253649" y="4928800"/>
            <a:ext cx="1548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g7c7335c45f_5_0"/>
          <p:cNvSpPr/>
          <p:nvPr/>
        </p:nvSpPr>
        <p:spPr>
          <a:xfrm>
            <a:off x="5627858" y="154182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7c7335c45f_5_0"/>
          <p:cNvSpPr/>
          <p:nvPr/>
        </p:nvSpPr>
        <p:spPr>
          <a:xfrm>
            <a:off x="4332438" y="154184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7c7335c45f_5_0"/>
          <p:cNvSpPr/>
          <p:nvPr/>
        </p:nvSpPr>
        <p:spPr>
          <a:xfrm>
            <a:off x="6506853" y="1926693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7c7335c45f_5_0"/>
          <p:cNvSpPr/>
          <p:nvPr/>
        </p:nvSpPr>
        <p:spPr>
          <a:xfrm>
            <a:off x="5627858" y="2311557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7c7335c45f_5_0"/>
          <p:cNvSpPr/>
          <p:nvPr/>
        </p:nvSpPr>
        <p:spPr>
          <a:xfrm>
            <a:off x="4332438" y="231487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7c7335c45f_5_0"/>
          <p:cNvSpPr/>
          <p:nvPr/>
        </p:nvSpPr>
        <p:spPr>
          <a:xfrm>
            <a:off x="6506853" y="2696422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7c7335c45f_5_0"/>
          <p:cNvSpPr/>
          <p:nvPr/>
        </p:nvSpPr>
        <p:spPr>
          <a:xfrm>
            <a:off x="5627858" y="3081286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7c7335c45f_5_0"/>
          <p:cNvSpPr/>
          <p:nvPr/>
        </p:nvSpPr>
        <p:spPr>
          <a:xfrm>
            <a:off x="4332438" y="309271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5" name="Google Shape;355;g7c7335c45f_5_0"/>
          <p:cNvSpPr/>
          <p:nvPr/>
        </p:nvSpPr>
        <p:spPr>
          <a:xfrm>
            <a:off x="6506853" y="346615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g7c7335c45f_5_0"/>
          <p:cNvSpPr/>
          <p:nvPr/>
        </p:nvSpPr>
        <p:spPr>
          <a:xfrm>
            <a:off x="4841250" y="3860800"/>
            <a:ext cx="1548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g7c7335c45f_5_0"/>
          <p:cNvSpPr/>
          <p:nvPr/>
        </p:nvSpPr>
        <p:spPr>
          <a:xfrm>
            <a:off x="6506853" y="3851014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g7c7335c45f_5_0"/>
          <p:cNvSpPr/>
          <p:nvPr/>
        </p:nvSpPr>
        <p:spPr>
          <a:xfrm>
            <a:off x="6273280" y="5005606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g7c7335c45f_5_0"/>
          <p:cNvSpPr/>
          <p:nvPr/>
        </p:nvSpPr>
        <p:spPr>
          <a:xfrm>
            <a:off x="4412100" y="4997138"/>
            <a:ext cx="17412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컨텐츠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g7c7335c45f_5_0"/>
          <p:cNvSpPr/>
          <p:nvPr/>
        </p:nvSpPr>
        <p:spPr>
          <a:xfrm rot="10800000">
            <a:off x="7064860" y="5071386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7c7335c45f_5_0"/>
          <p:cNvSpPr/>
          <p:nvPr/>
        </p:nvSpPr>
        <p:spPr>
          <a:xfrm>
            <a:off x="6273280" y="5357873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g7c7335c45f_5_0"/>
          <p:cNvSpPr/>
          <p:nvPr/>
        </p:nvSpPr>
        <p:spPr>
          <a:xfrm rot="10800000">
            <a:off x="7064873" y="5423469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7c7335c45f_5_0"/>
          <p:cNvSpPr/>
          <p:nvPr/>
        </p:nvSpPr>
        <p:spPr>
          <a:xfrm>
            <a:off x="6273280" y="5732551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7c7335c45f_5_0"/>
          <p:cNvSpPr/>
          <p:nvPr/>
        </p:nvSpPr>
        <p:spPr>
          <a:xfrm rot="10800000">
            <a:off x="7064873" y="5788469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7c7335c45f_5_0"/>
          <p:cNvSpPr/>
          <p:nvPr/>
        </p:nvSpPr>
        <p:spPr>
          <a:xfrm>
            <a:off x="5344346" y="6093893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 요청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g7c7335c45f_5_0"/>
          <p:cNvSpPr/>
          <p:nvPr/>
        </p:nvSpPr>
        <p:spPr>
          <a:xfrm>
            <a:off x="6390152" y="19046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g7c7335c45f_5_0"/>
          <p:cNvSpPr/>
          <p:nvPr/>
        </p:nvSpPr>
        <p:spPr>
          <a:xfrm>
            <a:off x="865091" y="30169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7c7335c45f_5_0"/>
          <p:cNvSpPr/>
          <p:nvPr/>
        </p:nvSpPr>
        <p:spPr>
          <a:xfrm>
            <a:off x="4496084" y="49819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7c7335c45f_5_0"/>
          <p:cNvSpPr/>
          <p:nvPr/>
        </p:nvSpPr>
        <p:spPr>
          <a:xfrm>
            <a:off x="5084847" y="61334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7c7335c45f_5_0"/>
          <p:cNvSpPr/>
          <p:nvPr/>
        </p:nvSpPr>
        <p:spPr>
          <a:xfrm>
            <a:off x="6390159" y="34499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7c7335c45f_5_0"/>
          <p:cNvSpPr/>
          <p:nvPr/>
        </p:nvSpPr>
        <p:spPr>
          <a:xfrm>
            <a:off x="5577305" y="4235878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7c7335c45f_5_0"/>
          <p:cNvSpPr/>
          <p:nvPr/>
        </p:nvSpPr>
        <p:spPr>
          <a:xfrm>
            <a:off x="4332454" y="422418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활동지역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7c7335c45f_5_0"/>
          <p:cNvSpPr/>
          <p:nvPr/>
        </p:nvSpPr>
        <p:spPr>
          <a:xfrm>
            <a:off x="5387559" y="421766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7c7335c45f_5_0"/>
          <p:cNvSpPr/>
          <p:nvPr/>
        </p:nvSpPr>
        <p:spPr>
          <a:xfrm>
            <a:off x="5570075" y="4620742"/>
            <a:ext cx="22896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지역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g7c7335c45f_5_0"/>
          <p:cNvSpPr/>
          <p:nvPr/>
        </p:nvSpPr>
        <p:spPr>
          <a:xfrm rot="10800000">
            <a:off x="7578044" y="4692349"/>
            <a:ext cx="2169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7c7335c45f_5_0"/>
          <p:cNvSpPr/>
          <p:nvPr/>
        </p:nvSpPr>
        <p:spPr>
          <a:xfrm rot="10800000">
            <a:off x="6350676" y="429369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77" name="Google Shape;377;g7c7335c45f_5_0"/>
          <p:cNvGraphicFramePr/>
          <p:nvPr/>
        </p:nvGraphicFramePr>
        <p:xfrm>
          <a:off x="8509686" y="1289960"/>
          <a:ext cx="3532000" cy="534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97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127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7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변경할 이메일 주소 입력 후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14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가이드 컨텐츠 제공 지역 선택 - 1단계 시 단위, 세부지역 - 구 단위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2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5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컨텐츠 카테고리 3개까지 선택 가능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9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7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수정 내용 변경 승인 신청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8" name="Google Shape;378;g7c7335c45f_5_0"/>
          <p:cNvSpPr/>
          <p:nvPr/>
        </p:nvSpPr>
        <p:spPr>
          <a:xfrm>
            <a:off x="4732041" y="764500"/>
            <a:ext cx="45771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 항목 변경 불가, 가입 시 정보 표시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556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99AB9D3-C706-4670-8F19-553BC73F9C7B}"/>
              </a:ext>
            </a:extLst>
          </p:cNvPr>
          <p:cNvSpPr txBox="1"/>
          <p:nvPr/>
        </p:nvSpPr>
        <p:spPr>
          <a:xfrm>
            <a:off x="838986" y="452487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여행의 장애물 두 가지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C8240BE-366A-4705-85B2-9465AB69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6" y="1131216"/>
            <a:ext cx="3614902" cy="399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9236137-283A-4338-978E-4DAA33015F66}"/>
              </a:ext>
            </a:extLst>
          </p:cNvPr>
          <p:cNvSpPr txBox="1"/>
          <p:nvPr/>
        </p:nvSpPr>
        <p:spPr>
          <a:xfrm>
            <a:off x="1027522" y="5222135"/>
            <a:ext cx="361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내 휴일과 친구의 휴일이 다름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66F7795-8020-4264-BF63-19BEDF121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145" y="1415591"/>
            <a:ext cx="346075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95A3732-C624-43BC-AF4E-8705D2EDE041}"/>
              </a:ext>
            </a:extLst>
          </p:cNvPr>
          <p:cNvSpPr txBox="1"/>
          <p:nvPr/>
        </p:nvSpPr>
        <p:spPr>
          <a:xfrm>
            <a:off x="5912177" y="5222135"/>
            <a:ext cx="361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여행지에 대한 정보 찾기</a:t>
            </a:r>
            <a:r>
              <a:rPr lang="en-US" altLang="ko-KR" b="1" dirty="0"/>
              <a:t>..</a:t>
            </a:r>
          </a:p>
          <a:p>
            <a:r>
              <a:rPr lang="en-US" altLang="ko-KR" b="1" dirty="0"/>
              <a:t>    </a:t>
            </a:r>
            <a:r>
              <a:rPr lang="ko-KR" altLang="en-US" b="1" dirty="0" err="1"/>
              <a:t>일정짜기</a:t>
            </a:r>
            <a:r>
              <a:rPr lang="en-US" altLang="ko-KR" b="1" dirty="0"/>
              <a:t>.. </a:t>
            </a:r>
            <a:r>
              <a:rPr lang="ko-KR" altLang="en-US" b="1" dirty="0"/>
              <a:t>귀찮음</a:t>
            </a:r>
            <a:r>
              <a:rPr lang="en-US" altLang="ko-KR" b="1" dirty="0"/>
              <a:t>..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36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59;p8"/>
          <p:cNvGraphicFramePr/>
          <p:nvPr>
            <p:extLst>
              <p:ext uri="{D42A27DB-BD31-4B8C-83A1-F6EECF244321}">
                <p14:modId xmlns:p14="http://schemas.microsoft.com/office/powerpoint/2010/main" val="376545909"/>
              </p:ext>
            </p:extLst>
          </p:nvPr>
        </p:nvGraphicFramePr>
        <p:xfrm>
          <a:off x="131599" y="115759"/>
          <a:ext cx="4448638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21915"/>
                <a:gridCol w="2726723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KB – P - 007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가이드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상품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8"/>
          <p:cNvGraphicFramePr/>
          <p:nvPr>
            <p:extLst>
              <p:ext uri="{D42A27DB-BD31-4B8C-83A1-F6EECF244321}">
                <p14:modId xmlns:p14="http://schemas.microsoft.com/office/powerpoint/2010/main" val="643352940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8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" name="Google Shape;163;p8"/>
          <p:cNvGraphicFramePr/>
          <p:nvPr/>
        </p:nvGraphicFramePr>
        <p:xfrm>
          <a:off x="8392954" y="2619976"/>
          <a:ext cx="3491800" cy="2506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 등록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Char char="-"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해당 여행지의 사진을 등록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상품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해당 가이드 상품을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8"/>
          <p:cNvSpPr/>
          <p:nvPr/>
        </p:nvSpPr>
        <p:spPr>
          <a:xfrm>
            <a:off x="590679" y="2023069"/>
            <a:ext cx="3583375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등록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4174055" y="2023069"/>
            <a:ext cx="3661864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신청현황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3033113" y="1455681"/>
            <a:ext cx="2281881" cy="4379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679" y="2631185"/>
            <a:ext cx="7245240" cy="3545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2221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3" name="Google Shape;173;p9"/>
          <p:cNvGraphicFramePr/>
          <p:nvPr>
            <p:extLst>
              <p:ext uri="{D42A27DB-BD31-4B8C-83A1-F6EECF244321}">
                <p14:modId xmlns:p14="http://schemas.microsoft.com/office/powerpoint/2010/main" val="3931377177"/>
              </p:ext>
            </p:extLst>
          </p:nvPr>
        </p:nvGraphicFramePr>
        <p:xfrm>
          <a:off x="131597" y="115759"/>
          <a:ext cx="4250932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64252"/>
                <a:gridCol w="258668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KB – P - 008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여행</a:t>
                      </a:r>
                      <a:r>
                        <a:rPr 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상품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9"/>
          <p:cNvGraphicFramePr/>
          <p:nvPr>
            <p:extLst>
              <p:ext uri="{D42A27DB-BD31-4B8C-83A1-F6EECF244321}">
                <p14:modId xmlns:p14="http://schemas.microsoft.com/office/powerpoint/2010/main" val="3531303816"/>
              </p:ext>
            </p:extLst>
          </p:nvPr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9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수락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   - 해당 가이드 상품 신청이 완료되었음을 해당신청자에게 전달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취소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 - 취소버튼을 누르면 가이드 취소 팝업창이 나타난 후 취소 사유를 적어서 신청자에게 전달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043" y="2527125"/>
            <a:ext cx="7133263" cy="272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775" y="4842411"/>
            <a:ext cx="2177523" cy="165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/>
          <p:nvPr/>
        </p:nvSpPr>
        <p:spPr>
          <a:xfrm>
            <a:off x="4174055" y="2023069"/>
            <a:ext cx="3661864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신청현황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590679" y="2023069"/>
            <a:ext cx="3583375" cy="50405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가이드상품 등록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033113" y="1455681"/>
            <a:ext cx="2281881" cy="437978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04156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c68b47574_0_118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4" name="Google Shape;384;g7c68b47574_0_118"/>
          <p:cNvGraphicFramePr/>
          <p:nvPr>
            <p:extLst>
              <p:ext uri="{D42A27DB-BD31-4B8C-83A1-F6EECF244321}">
                <p14:modId xmlns:p14="http://schemas.microsoft.com/office/powerpoint/2010/main" val="3478290328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P - 009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5" name="Google Shape;385;g7c68b47574_0_118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6" name="Google Shape;386;g7c68b47574_0_11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g7c68b47574_0_118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ㅑㅇ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8" name="Google Shape;388;g7c68b47574_0_118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ID, PASSWORD 입력 후 로그인 버튼 누르면 로그인 후 메인 화면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ID 찾기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PASSWORD 찾기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가입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NAVER, GOOGLE 소셜 로그인창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g7c68b47574_0_118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7c68b47574_0_118"/>
          <p:cNvSpPr/>
          <p:nvPr/>
        </p:nvSpPr>
        <p:spPr>
          <a:xfrm>
            <a:off x="3805294" y="252995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7c68b47574_0_118"/>
          <p:cNvSpPr/>
          <p:nvPr/>
        </p:nvSpPr>
        <p:spPr>
          <a:xfrm>
            <a:off x="3805294" y="316348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7c68b47574_0_118"/>
          <p:cNvSpPr/>
          <p:nvPr/>
        </p:nvSpPr>
        <p:spPr>
          <a:xfrm>
            <a:off x="2258600" y="2529973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g7c68b47574_0_118"/>
          <p:cNvSpPr/>
          <p:nvPr/>
        </p:nvSpPr>
        <p:spPr>
          <a:xfrm>
            <a:off x="2258400" y="3163505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g7c68b47574_0_118"/>
          <p:cNvSpPr/>
          <p:nvPr/>
        </p:nvSpPr>
        <p:spPr>
          <a:xfrm>
            <a:off x="3396046" y="37752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7c68b47574_0_118"/>
          <p:cNvSpPr/>
          <p:nvPr/>
        </p:nvSpPr>
        <p:spPr>
          <a:xfrm>
            <a:off x="1837725" y="5547626"/>
            <a:ext cx="2231700" cy="61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NAVER LOGIN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g7c68b47574_0_118"/>
          <p:cNvSpPr/>
          <p:nvPr/>
        </p:nvSpPr>
        <p:spPr>
          <a:xfrm>
            <a:off x="4225975" y="5547626"/>
            <a:ext cx="2231700" cy="616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LOGIN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g7c68b47574_0_118"/>
          <p:cNvSpPr/>
          <p:nvPr/>
        </p:nvSpPr>
        <p:spPr>
          <a:xfrm>
            <a:off x="2333225" y="4316138"/>
            <a:ext cx="17640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g7c68b47574_0_118"/>
          <p:cNvSpPr/>
          <p:nvPr/>
        </p:nvSpPr>
        <p:spPr>
          <a:xfrm>
            <a:off x="4198175" y="4316138"/>
            <a:ext cx="17640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찾기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g7c68b47574_0_118"/>
          <p:cNvSpPr/>
          <p:nvPr/>
        </p:nvSpPr>
        <p:spPr>
          <a:xfrm>
            <a:off x="3201010" y="381485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g7c68b47574_0_118"/>
          <p:cNvSpPr/>
          <p:nvPr/>
        </p:nvSpPr>
        <p:spPr>
          <a:xfrm>
            <a:off x="3996340" y="430024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7c68b47574_0_118"/>
          <p:cNvSpPr/>
          <p:nvPr/>
        </p:nvSpPr>
        <p:spPr>
          <a:xfrm>
            <a:off x="2166028" y="43002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7c68b47574_0_118"/>
          <p:cNvSpPr/>
          <p:nvPr/>
        </p:nvSpPr>
        <p:spPr>
          <a:xfrm>
            <a:off x="1590634" y="56935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7c68b47574_0_118"/>
          <p:cNvSpPr/>
          <p:nvPr/>
        </p:nvSpPr>
        <p:spPr>
          <a:xfrm>
            <a:off x="4115084" y="56873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g7c68b47574_0_118"/>
          <p:cNvSpPr/>
          <p:nvPr/>
        </p:nvSpPr>
        <p:spPr>
          <a:xfrm>
            <a:off x="3396046" y="4775744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7c68b47574_0_118"/>
          <p:cNvSpPr/>
          <p:nvPr/>
        </p:nvSpPr>
        <p:spPr>
          <a:xfrm>
            <a:off x="3201009" y="48153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59469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" name="Google Shape;410;g7c7335c45f_1_0"/>
          <p:cNvGraphicFramePr/>
          <p:nvPr>
            <p:extLst>
              <p:ext uri="{D42A27DB-BD31-4B8C-83A1-F6EECF244321}">
                <p14:modId xmlns:p14="http://schemas.microsoft.com/office/powerpoint/2010/main" val="3178415814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M - 009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2단계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1" name="Google Shape;411;g7c7335c45f_1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2" name="Google Shape;412;g7c7335c45f_1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3" name="Google Shape;413;g7c7335c45f_1_0"/>
          <p:cNvSpPr/>
          <p:nvPr/>
        </p:nvSpPr>
        <p:spPr>
          <a:xfrm>
            <a:off x="2062000" y="1289950"/>
            <a:ext cx="38148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g7c7335c45f_1_0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ID, PASSWORD 입력 후 로그인 버튼 누르면 로그인 후 메인 화면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ID 찾기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PASSWORD 찾기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회원 가입 창 호출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NAVER, GOOGLE 소셜 로그인창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5" name="Google Shape;415;g7c7335c45f_1_0"/>
          <p:cNvSpPr/>
          <p:nvPr/>
        </p:nvSpPr>
        <p:spPr>
          <a:xfrm>
            <a:off x="3217746" y="14612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g7c7335c45f_1_0"/>
          <p:cNvSpPr/>
          <p:nvPr/>
        </p:nvSpPr>
        <p:spPr>
          <a:xfrm>
            <a:off x="3324844" y="217420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g7c7335c45f_1_0"/>
          <p:cNvSpPr/>
          <p:nvPr/>
        </p:nvSpPr>
        <p:spPr>
          <a:xfrm>
            <a:off x="3324844" y="280773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7c7335c45f_1_0"/>
          <p:cNvSpPr/>
          <p:nvPr/>
        </p:nvSpPr>
        <p:spPr>
          <a:xfrm>
            <a:off x="2382368" y="2174200"/>
            <a:ext cx="800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g7c7335c45f_1_0"/>
          <p:cNvSpPr/>
          <p:nvPr/>
        </p:nvSpPr>
        <p:spPr>
          <a:xfrm>
            <a:off x="2382250" y="2807725"/>
            <a:ext cx="800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g7c7335c45f_1_0"/>
          <p:cNvSpPr/>
          <p:nvPr/>
        </p:nvSpPr>
        <p:spPr>
          <a:xfrm>
            <a:off x="3315271" y="344130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g7c7335c45f_1_0"/>
          <p:cNvSpPr/>
          <p:nvPr/>
        </p:nvSpPr>
        <p:spPr>
          <a:xfrm>
            <a:off x="2985713" y="5107763"/>
            <a:ext cx="1972500" cy="54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NAVER LOGIN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g7c7335c45f_1_0"/>
          <p:cNvSpPr/>
          <p:nvPr/>
        </p:nvSpPr>
        <p:spPr>
          <a:xfrm>
            <a:off x="2980596" y="5747583"/>
            <a:ext cx="1972500" cy="54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LOGIN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7c7335c45f_1_0"/>
          <p:cNvSpPr/>
          <p:nvPr/>
        </p:nvSpPr>
        <p:spPr>
          <a:xfrm>
            <a:off x="2339688" y="4090638"/>
            <a:ext cx="16656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찾기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7c7335c45f_1_0"/>
          <p:cNvSpPr/>
          <p:nvPr/>
        </p:nvSpPr>
        <p:spPr>
          <a:xfrm>
            <a:off x="4100712" y="4090638"/>
            <a:ext cx="16656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 찾기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g7c7335c45f_1_0"/>
          <p:cNvSpPr/>
          <p:nvPr/>
        </p:nvSpPr>
        <p:spPr>
          <a:xfrm>
            <a:off x="3120235" y="34809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7c7335c45f_1_0"/>
          <p:cNvSpPr/>
          <p:nvPr/>
        </p:nvSpPr>
        <p:spPr>
          <a:xfrm>
            <a:off x="4002802" y="407473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g7c7335c45f_1_0"/>
          <p:cNvSpPr/>
          <p:nvPr/>
        </p:nvSpPr>
        <p:spPr>
          <a:xfrm>
            <a:off x="2172491" y="407472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g7c7335c45f_1_0"/>
          <p:cNvSpPr/>
          <p:nvPr/>
        </p:nvSpPr>
        <p:spPr>
          <a:xfrm>
            <a:off x="2812409" y="52562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7c7335c45f_1_0"/>
          <p:cNvSpPr/>
          <p:nvPr/>
        </p:nvSpPr>
        <p:spPr>
          <a:xfrm>
            <a:off x="2817522" y="58602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g7c7335c45f_1_0"/>
          <p:cNvSpPr/>
          <p:nvPr/>
        </p:nvSpPr>
        <p:spPr>
          <a:xfrm>
            <a:off x="3215196" y="454370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7c7335c45f_1_0"/>
          <p:cNvSpPr/>
          <p:nvPr/>
        </p:nvSpPr>
        <p:spPr>
          <a:xfrm>
            <a:off x="3115109" y="45833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5121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c68b47574_0_147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37" name="Google Shape;437;g7c68b47574_0_147"/>
          <p:cNvGraphicFramePr/>
          <p:nvPr>
            <p:extLst>
              <p:ext uri="{D42A27DB-BD31-4B8C-83A1-F6EECF244321}">
                <p14:modId xmlns:p14="http://schemas.microsoft.com/office/powerpoint/2010/main" val="221160199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P - 010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8" name="Google Shape;438;g7c68b47574_0_14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9" name="Google Shape;439;g7c68b47574_0_14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g7c68b47574_0_147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1" name="Google Shape;441;g7c68b47574_0_147"/>
          <p:cNvGraphicFramePr/>
          <p:nvPr/>
        </p:nvGraphicFramePr>
        <p:xfrm>
          <a:off x="8509686" y="1289960"/>
          <a:ext cx="3532000" cy="5349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46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31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1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관심사 카테고리 3개까지 선택 가능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가입 완료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2" name="Google Shape;442;g7c68b47574_0_147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가입완료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g7c68b47574_0_147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g7c68b47574_0_147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7c68b47574_0_147"/>
          <p:cNvSpPr/>
          <p:nvPr/>
        </p:nvSpPr>
        <p:spPr>
          <a:xfrm>
            <a:off x="822335" y="1735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g7c68b47574_0_147"/>
          <p:cNvSpPr/>
          <p:nvPr/>
        </p:nvSpPr>
        <p:spPr>
          <a:xfrm>
            <a:off x="263552" y="3198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g7c68b47574_0_147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7c68b47574_0_147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7c68b47574_0_147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g7c68b47574_0_147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7c68b47574_0_147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7c68b47574_0_147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g7c68b47574_0_147"/>
          <p:cNvSpPr/>
          <p:nvPr/>
        </p:nvSpPr>
        <p:spPr>
          <a:xfrm>
            <a:off x="4127405" y="52831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g7c68b47574_0_147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7c68b47574_0_147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g7c68b47574_0_147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g7c68b47574_0_147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g7c68b47574_0_147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g7c68b47574_0_147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g7c68b47574_0_147"/>
          <p:cNvSpPr/>
          <p:nvPr/>
        </p:nvSpPr>
        <p:spPr>
          <a:xfrm>
            <a:off x="2221825" y="5283175"/>
            <a:ext cx="17412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관심사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7c68b47574_0_147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g7c68b47574_0_147"/>
          <p:cNvSpPr/>
          <p:nvPr/>
        </p:nvSpPr>
        <p:spPr>
          <a:xfrm>
            <a:off x="6486103" y="19980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중복검사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g7c68b47574_0_147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7c68b47574_0_147"/>
          <p:cNvSpPr/>
          <p:nvPr/>
        </p:nvSpPr>
        <p:spPr>
          <a:xfrm rot="10800000">
            <a:off x="4897034" y="533683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7c68b47574_0_147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g7c68b47574_0_147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7c68b47574_0_147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g7c68b47574_0_147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g7c68b47574_0_147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g7c68b47574_0_147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g7c68b47574_0_147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g7c68b47574_0_147"/>
          <p:cNvSpPr/>
          <p:nvPr/>
        </p:nvSpPr>
        <p:spPr>
          <a:xfrm>
            <a:off x="3996359" y="526136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g7c68b47574_0_147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g7c68b47574_0_147"/>
          <p:cNvSpPr/>
          <p:nvPr/>
        </p:nvSpPr>
        <p:spPr>
          <a:xfrm>
            <a:off x="6285334" y="36271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g7c68b47574_0_147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g7c68b47574_0_147"/>
          <p:cNvSpPr/>
          <p:nvPr/>
        </p:nvSpPr>
        <p:spPr>
          <a:xfrm>
            <a:off x="5329205" y="52831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g7c68b47574_0_147"/>
          <p:cNvSpPr/>
          <p:nvPr/>
        </p:nvSpPr>
        <p:spPr>
          <a:xfrm rot="10800000">
            <a:off x="6098834" y="53368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7c68b47574_0_147"/>
          <p:cNvSpPr/>
          <p:nvPr/>
        </p:nvSpPr>
        <p:spPr>
          <a:xfrm>
            <a:off x="6531005" y="52892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g7c68b47574_0_147"/>
          <p:cNvSpPr/>
          <p:nvPr/>
        </p:nvSpPr>
        <p:spPr>
          <a:xfrm rot="10800000">
            <a:off x="7300634" y="53429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7c68b47574_0_147"/>
          <p:cNvSpPr/>
          <p:nvPr/>
        </p:nvSpPr>
        <p:spPr>
          <a:xfrm>
            <a:off x="5200175" y="767000"/>
            <a:ext cx="6841500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*프로필 사진 &amp; 주소 제외, 관심사 카테고리 1개 포함, 모든 항목 필수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5926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Google Shape;485;g7c7335c45f_0_0"/>
          <p:cNvGraphicFramePr/>
          <p:nvPr>
            <p:extLst>
              <p:ext uri="{D42A27DB-BD31-4B8C-83A1-F6EECF244321}">
                <p14:modId xmlns:p14="http://schemas.microsoft.com/office/powerpoint/2010/main" val="3738346922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M - 010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가입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g7c7335c45f_0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7" name="Google Shape;487;g7c7335c45f_0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g7c7335c45f_0_0"/>
          <p:cNvSpPr/>
          <p:nvPr/>
        </p:nvSpPr>
        <p:spPr>
          <a:xfrm>
            <a:off x="131600" y="1245125"/>
            <a:ext cx="38148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9" name="Google Shape;489;g7c7335c45f_0_0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관심사 카테고리 3개까지 선택 가능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가입 완료 버튼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90" name="Google Shape;490;g7c7335c45f_0_0"/>
          <p:cNvSpPr/>
          <p:nvPr/>
        </p:nvSpPr>
        <p:spPr>
          <a:xfrm>
            <a:off x="1287346" y="14164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g7c7335c45f_0_0"/>
          <p:cNvSpPr/>
          <p:nvPr/>
        </p:nvSpPr>
        <p:spPr>
          <a:xfrm>
            <a:off x="4188600" y="1245150"/>
            <a:ext cx="38148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g7c7335c45f_0_0"/>
          <p:cNvSpPr/>
          <p:nvPr/>
        </p:nvSpPr>
        <p:spPr>
          <a:xfrm>
            <a:off x="1067925" y="3016938"/>
            <a:ext cx="1938600" cy="324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g7c7335c45f_0_0"/>
          <p:cNvSpPr/>
          <p:nvPr/>
        </p:nvSpPr>
        <p:spPr>
          <a:xfrm>
            <a:off x="1584228" y="1970925"/>
            <a:ext cx="906000" cy="9405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g7c7335c45f_0_0"/>
          <p:cNvSpPr/>
          <p:nvPr/>
        </p:nvSpPr>
        <p:spPr>
          <a:xfrm>
            <a:off x="1570858" y="3555638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g7c7335c45f_0_0"/>
          <p:cNvSpPr/>
          <p:nvPr/>
        </p:nvSpPr>
        <p:spPr>
          <a:xfrm>
            <a:off x="1570858" y="4267880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g7c7335c45f_0_0"/>
          <p:cNvSpPr/>
          <p:nvPr/>
        </p:nvSpPr>
        <p:spPr>
          <a:xfrm>
            <a:off x="1570858" y="51325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g7c7335c45f_0_0"/>
          <p:cNvSpPr/>
          <p:nvPr/>
        </p:nvSpPr>
        <p:spPr>
          <a:xfrm>
            <a:off x="1570858" y="553996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7c7335c45f_0_0"/>
          <p:cNvSpPr/>
          <p:nvPr/>
        </p:nvSpPr>
        <p:spPr>
          <a:xfrm>
            <a:off x="275454" y="3555650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g7c7335c45f_0_0"/>
          <p:cNvSpPr/>
          <p:nvPr/>
        </p:nvSpPr>
        <p:spPr>
          <a:xfrm>
            <a:off x="275454" y="42678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g7c7335c45f_0_0"/>
          <p:cNvSpPr/>
          <p:nvPr/>
        </p:nvSpPr>
        <p:spPr>
          <a:xfrm>
            <a:off x="275454" y="51325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g7c7335c45f_0_0"/>
          <p:cNvSpPr/>
          <p:nvPr/>
        </p:nvSpPr>
        <p:spPr>
          <a:xfrm>
            <a:off x="275454" y="55399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g7c7335c45f_0_0"/>
          <p:cNvSpPr/>
          <p:nvPr/>
        </p:nvSpPr>
        <p:spPr>
          <a:xfrm>
            <a:off x="2457653" y="391175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 중복검사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g7c7335c45f_0_0"/>
          <p:cNvSpPr/>
          <p:nvPr/>
        </p:nvSpPr>
        <p:spPr>
          <a:xfrm>
            <a:off x="2253649" y="4700200"/>
            <a:ext cx="1548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g7c7335c45f_0_0"/>
          <p:cNvSpPr/>
          <p:nvPr/>
        </p:nvSpPr>
        <p:spPr>
          <a:xfrm>
            <a:off x="5627858" y="154182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7c7335c45f_0_0"/>
          <p:cNvSpPr/>
          <p:nvPr/>
        </p:nvSpPr>
        <p:spPr>
          <a:xfrm>
            <a:off x="4332438" y="154184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7c7335c45f_0_0"/>
          <p:cNvSpPr/>
          <p:nvPr/>
        </p:nvSpPr>
        <p:spPr>
          <a:xfrm>
            <a:off x="6506853" y="1927713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7c7335c45f_0_0"/>
          <p:cNvSpPr/>
          <p:nvPr/>
        </p:nvSpPr>
        <p:spPr>
          <a:xfrm>
            <a:off x="5627858" y="2313598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g7c7335c45f_0_0"/>
          <p:cNvSpPr/>
          <p:nvPr/>
        </p:nvSpPr>
        <p:spPr>
          <a:xfrm>
            <a:off x="4332438" y="231487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g7c7335c45f_0_0"/>
          <p:cNvSpPr/>
          <p:nvPr/>
        </p:nvSpPr>
        <p:spPr>
          <a:xfrm>
            <a:off x="6506853" y="2699482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g7c7335c45f_0_0"/>
          <p:cNvSpPr/>
          <p:nvPr/>
        </p:nvSpPr>
        <p:spPr>
          <a:xfrm>
            <a:off x="5627858" y="3085366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g7c7335c45f_0_0"/>
          <p:cNvSpPr/>
          <p:nvPr/>
        </p:nvSpPr>
        <p:spPr>
          <a:xfrm>
            <a:off x="4332438" y="309271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g7c7335c45f_0_0"/>
          <p:cNvSpPr/>
          <p:nvPr/>
        </p:nvSpPr>
        <p:spPr>
          <a:xfrm>
            <a:off x="6506853" y="347125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g7c7335c45f_0_0"/>
          <p:cNvSpPr/>
          <p:nvPr/>
        </p:nvSpPr>
        <p:spPr>
          <a:xfrm>
            <a:off x="4553849" y="38608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g7c7335c45f_0_0"/>
          <p:cNvSpPr/>
          <p:nvPr/>
        </p:nvSpPr>
        <p:spPr>
          <a:xfrm>
            <a:off x="6506853" y="385713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g7c7335c45f_0_0"/>
          <p:cNvSpPr/>
          <p:nvPr/>
        </p:nvSpPr>
        <p:spPr>
          <a:xfrm>
            <a:off x="6238017" y="4243019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g7c7335c45f_0_0"/>
          <p:cNvSpPr/>
          <p:nvPr/>
        </p:nvSpPr>
        <p:spPr>
          <a:xfrm>
            <a:off x="4332438" y="4243013"/>
            <a:ext cx="17412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관심사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g7c7335c45f_0_0"/>
          <p:cNvSpPr/>
          <p:nvPr/>
        </p:nvSpPr>
        <p:spPr>
          <a:xfrm rot="10800000">
            <a:off x="6994634" y="4295369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7c7335c45f_0_0"/>
          <p:cNvSpPr/>
          <p:nvPr/>
        </p:nvSpPr>
        <p:spPr>
          <a:xfrm>
            <a:off x="6224992" y="4628903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7c7335c45f_0_0"/>
          <p:cNvSpPr/>
          <p:nvPr/>
        </p:nvSpPr>
        <p:spPr>
          <a:xfrm rot="10800000">
            <a:off x="6994634" y="47034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7c7335c45f_0_0"/>
          <p:cNvSpPr/>
          <p:nvPr/>
        </p:nvSpPr>
        <p:spPr>
          <a:xfrm>
            <a:off x="6224992" y="5014788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g7c7335c45f_0_0"/>
          <p:cNvSpPr/>
          <p:nvPr/>
        </p:nvSpPr>
        <p:spPr>
          <a:xfrm rot="10800000">
            <a:off x="6994634" y="50684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7c7335c45f_0_0"/>
          <p:cNvSpPr/>
          <p:nvPr/>
        </p:nvSpPr>
        <p:spPr>
          <a:xfrm>
            <a:off x="5344346" y="58428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가입완료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g7c7335c45f_0_0"/>
          <p:cNvSpPr/>
          <p:nvPr/>
        </p:nvSpPr>
        <p:spPr>
          <a:xfrm>
            <a:off x="1470010" y="1932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g7c7335c45f_0_0"/>
          <p:cNvSpPr/>
          <p:nvPr/>
        </p:nvSpPr>
        <p:spPr>
          <a:xfrm>
            <a:off x="6390152" y="19046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g7c7335c45f_0_0"/>
          <p:cNvSpPr/>
          <p:nvPr/>
        </p:nvSpPr>
        <p:spPr>
          <a:xfrm>
            <a:off x="865091" y="30169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g7c7335c45f_0_0"/>
          <p:cNvSpPr/>
          <p:nvPr/>
        </p:nvSpPr>
        <p:spPr>
          <a:xfrm>
            <a:off x="4115084" y="42199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g7c7335c45f_0_0"/>
          <p:cNvSpPr/>
          <p:nvPr/>
        </p:nvSpPr>
        <p:spPr>
          <a:xfrm>
            <a:off x="5161047" y="58824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g7c7335c45f_0_0"/>
          <p:cNvSpPr/>
          <p:nvPr/>
        </p:nvSpPr>
        <p:spPr>
          <a:xfrm>
            <a:off x="6390159" y="34499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6402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c68b47574_0_259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4" name="Google Shape;534;g7c68b47574_0_259"/>
          <p:cNvGraphicFramePr/>
          <p:nvPr>
            <p:extLst>
              <p:ext uri="{D42A27DB-BD31-4B8C-83A1-F6EECF244321}">
                <p14:modId xmlns:p14="http://schemas.microsoft.com/office/powerpoint/2010/main" val="149230588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/>
                <a:gridCol w="26805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P - 011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일반 회원 정보 수정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5" name="Google Shape;535;g7c68b47574_0_25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6" name="Google Shape;536;g7c68b47574_0_25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7" name="Google Shape;537;g7c68b47574_0_259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8" name="Google Shape;538;g7c68b47574_0_259"/>
          <p:cNvGraphicFramePr/>
          <p:nvPr/>
        </p:nvGraphicFramePr>
        <p:xfrm>
          <a:off x="8509686" y="1289960"/>
          <a:ext cx="3532000" cy="5349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46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31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/>
                        <a:t>프로필 사진 등록 버튼(2) 클릭시 사진 등록 팝업창 호출, 사진 등록 완료시 (1)에 프로필 사진 표시 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1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15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관심사 카테고리 3개까지 선택 가능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83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수정 완료 버튼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39" name="Google Shape;539;g7c68b47574_0_259"/>
          <p:cNvSpPr/>
          <p:nvPr/>
        </p:nvSpPr>
        <p:spPr>
          <a:xfrm>
            <a:off x="6391496" y="61262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g7c68b47574_0_259"/>
          <p:cNvSpPr/>
          <p:nvPr/>
        </p:nvSpPr>
        <p:spPr>
          <a:xfrm>
            <a:off x="436196" y="3221213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등록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g7c68b47574_0_259"/>
          <p:cNvSpPr/>
          <p:nvPr/>
        </p:nvSpPr>
        <p:spPr>
          <a:xfrm>
            <a:off x="876924" y="1668376"/>
            <a:ext cx="1344900" cy="13962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7c68b47574_0_259"/>
          <p:cNvSpPr/>
          <p:nvPr/>
        </p:nvSpPr>
        <p:spPr>
          <a:xfrm>
            <a:off x="822335" y="1735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g7c68b47574_0_259"/>
          <p:cNvSpPr/>
          <p:nvPr/>
        </p:nvSpPr>
        <p:spPr>
          <a:xfrm>
            <a:off x="263552" y="31981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g7c68b47574_0_259"/>
          <p:cNvSpPr/>
          <p:nvPr/>
        </p:nvSpPr>
        <p:spPr>
          <a:xfrm>
            <a:off x="4127408" y="1998013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g7c68b47574_0_259"/>
          <p:cNvSpPr/>
          <p:nvPr/>
        </p:nvSpPr>
        <p:spPr>
          <a:xfrm>
            <a:off x="4127408" y="2405455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g7c68b47574_0_259"/>
          <p:cNvSpPr/>
          <p:nvPr/>
        </p:nvSpPr>
        <p:spPr>
          <a:xfrm>
            <a:off x="4127408" y="2812896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g7c68b47574_0_259"/>
          <p:cNvSpPr/>
          <p:nvPr/>
        </p:nvSpPr>
        <p:spPr>
          <a:xfrm>
            <a:off x="4127408" y="3220338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g7c68b47574_0_259"/>
          <p:cNvSpPr/>
          <p:nvPr/>
        </p:nvSpPr>
        <p:spPr>
          <a:xfrm>
            <a:off x="4127408" y="4035221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g7c68b47574_0_259"/>
          <p:cNvSpPr/>
          <p:nvPr/>
        </p:nvSpPr>
        <p:spPr>
          <a:xfrm>
            <a:off x="4127408" y="4442662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g7c68b47574_0_259"/>
          <p:cNvSpPr/>
          <p:nvPr/>
        </p:nvSpPr>
        <p:spPr>
          <a:xfrm>
            <a:off x="4127405" y="5283150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g7c68b47574_0_259"/>
          <p:cNvSpPr/>
          <p:nvPr/>
        </p:nvSpPr>
        <p:spPr>
          <a:xfrm>
            <a:off x="2832004" y="1998025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g7c68b47574_0_259"/>
          <p:cNvSpPr/>
          <p:nvPr/>
        </p:nvSpPr>
        <p:spPr>
          <a:xfrm>
            <a:off x="2832004" y="240546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g7c68b47574_0_259"/>
          <p:cNvSpPr/>
          <p:nvPr/>
        </p:nvSpPr>
        <p:spPr>
          <a:xfrm>
            <a:off x="2832004" y="2812908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g7c68b47574_0_259"/>
          <p:cNvSpPr/>
          <p:nvPr/>
        </p:nvSpPr>
        <p:spPr>
          <a:xfrm>
            <a:off x="2832004" y="322035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g7c68b47574_0_259"/>
          <p:cNvSpPr/>
          <p:nvPr/>
        </p:nvSpPr>
        <p:spPr>
          <a:xfrm>
            <a:off x="2832004" y="4035233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g7c68b47574_0_259"/>
          <p:cNvSpPr/>
          <p:nvPr/>
        </p:nvSpPr>
        <p:spPr>
          <a:xfrm>
            <a:off x="2832004" y="4442675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g7c68b47574_0_259"/>
          <p:cNvSpPr/>
          <p:nvPr/>
        </p:nvSpPr>
        <p:spPr>
          <a:xfrm>
            <a:off x="2221825" y="5283175"/>
            <a:ext cx="17412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관심사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g7c68b47574_0_259"/>
          <p:cNvSpPr/>
          <p:nvPr/>
        </p:nvSpPr>
        <p:spPr>
          <a:xfrm>
            <a:off x="6391496" y="142033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g7c68b47574_0_259"/>
          <p:cNvSpPr/>
          <p:nvPr/>
        </p:nvSpPr>
        <p:spPr>
          <a:xfrm>
            <a:off x="6486103" y="245032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g7c68b47574_0_259"/>
          <p:cNvSpPr/>
          <p:nvPr/>
        </p:nvSpPr>
        <p:spPr>
          <a:xfrm rot="10800000">
            <a:off x="4897034" y="533683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g7c68b47574_0_259"/>
          <p:cNvSpPr/>
          <p:nvPr/>
        </p:nvSpPr>
        <p:spPr>
          <a:xfrm>
            <a:off x="6486103" y="44426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g7c68b47574_0_259"/>
          <p:cNvSpPr/>
          <p:nvPr/>
        </p:nvSpPr>
        <p:spPr>
          <a:xfrm>
            <a:off x="4522799" y="48501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g7c68b47574_0_259"/>
          <p:cNvSpPr/>
          <p:nvPr/>
        </p:nvSpPr>
        <p:spPr>
          <a:xfrm>
            <a:off x="6486103" y="4849688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g7c68b47574_0_259"/>
          <p:cNvSpPr/>
          <p:nvPr/>
        </p:nvSpPr>
        <p:spPr>
          <a:xfrm>
            <a:off x="6486103" y="402027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g7c68b47574_0_259"/>
          <p:cNvSpPr/>
          <p:nvPr/>
        </p:nvSpPr>
        <p:spPr>
          <a:xfrm>
            <a:off x="4127408" y="362777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g7c68b47574_0_259"/>
          <p:cNvSpPr/>
          <p:nvPr/>
        </p:nvSpPr>
        <p:spPr>
          <a:xfrm>
            <a:off x="2832004" y="362779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g7c68b47574_0_259"/>
          <p:cNvSpPr/>
          <p:nvPr/>
        </p:nvSpPr>
        <p:spPr>
          <a:xfrm>
            <a:off x="6486103" y="365000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g7c68b47574_0_259"/>
          <p:cNvSpPr/>
          <p:nvPr/>
        </p:nvSpPr>
        <p:spPr>
          <a:xfrm>
            <a:off x="3996359" y="526136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g7c68b47574_0_259"/>
          <p:cNvSpPr/>
          <p:nvPr/>
        </p:nvSpPr>
        <p:spPr>
          <a:xfrm>
            <a:off x="6285316" y="61658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g7c68b47574_0_259"/>
          <p:cNvSpPr/>
          <p:nvPr/>
        </p:nvSpPr>
        <p:spPr>
          <a:xfrm>
            <a:off x="6285334" y="362710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g7c68b47574_0_259"/>
          <p:cNvSpPr/>
          <p:nvPr/>
        </p:nvSpPr>
        <p:spPr>
          <a:xfrm>
            <a:off x="6285320" y="44193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g7c68b47574_0_259"/>
          <p:cNvSpPr/>
          <p:nvPr/>
        </p:nvSpPr>
        <p:spPr>
          <a:xfrm>
            <a:off x="5329205" y="52831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3" name="Google Shape;573;g7c68b47574_0_259"/>
          <p:cNvSpPr/>
          <p:nvPr/>
        </p:nvSpPr>
        <p:spPr>
          <a:xfrm rot="10800000">
            <a:off x="6098834" y="53368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7c68b47574_0_259"/>
          <p:cNvSpPr/>
          <p:nvPr/>
        </p:nvSpPr>
        <p:spPr>
          <a:xfrm>
            <a:off x="6531005" y="5289275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g7c68b47574_0_259"/>
          <p:cNvSpPr/>
          <p:nvPr/>
        </p:nvSpPr>
        <p:spPr>
          <a:xfrm rot="10800000">
            <a:off x="7300634" y="5342957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g7c68b47574_0_259"/>
          <p:cNvSpPr/>
          <p:nvPr/>
        </p:nvSpPr>
        <p:spPr>
          <a:xfrm>
            <a:off x="5200175" y="767000"/>
            <a:ext cx="3815400" cy="403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 정보 수정 불가, 가입시 입력 정보 표시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5493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1" name="Google Shape;581;g7c7335c45f_2_0"/>
          <p:cNvGraphicFramePr/>
          <p:nvPr>
            <p:extLst>
              <p:ext uri="{D42A27DB-BD31-4B8C-83A1-F6EECF244321}">
                <p14:modId xmlns:p14="http://schemas.microsoft.com/office/powerpoint/2010/main" val="2991252675"/>
              </p:ext>
            </p:extLst>
          </p:nvPr>
        </p:nvGraphicFramePr>
        <p:xfrm>
          <a:off x="131601" y="115759"/>
          <a:ext cx="4146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33650"/>
                <a:gridCol w="23124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HT – M – 011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일반 회원 정보 수정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사용자 3단계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2" name="Google Shape;582;g7c7335c45f_2_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3" name="Google Shape;583;g7c7335c45f_2_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84" name="Google Shape;584;g7c7335c45f_2_0"/>
          <p:cNvSpPr/>
          <p:nvPr/>
        </p:nvSpPr>
        <p:spPr>
          <a:xfrm>
            <a:off x="131600" y="1245125"/>
            <a:ext cx="38148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5" name="Google Shape;585;g7c7335c45f_2_0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프로필 사진 변경 버튼(2) 클릭시 사진 등록 팝업창 호출, 사진 등록 완료시 (1)에 프로필 사진 표시 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가입 인증 이메일 전송, 이메일에 포함된 링크를 클릭하면 이메일 인증 완료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입력한 휴대폰 번호로 인증번호 요청 전송 버튼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관심사 카테고리 3개까지 선택 가능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6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/>
                        <a:t>수정 완료 버튼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86" name="Google Shape;586;g7c7335c45f_2_0"/>
          <p:cNvSpPr/>
          <p:nvPr/>
        </p:nvSpPr>
        <p:spPr>
          <a:xfrm>
            <a:off x="1287346" y="14164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g7c7335c45f_2_0"/>
          <p:cNvSpPr/>
          <p:nvPr/>
        </p:nvSpPr>
        <p:spPr>
          <a:xfrm>
            <a:off x="4188600" y="1245150"/>
            <a:ext cx="38148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g7c7335c45f_2_0"/>
          <p:cNvSpPr/>
          <p:nvPr/>
        </p:nvSpPr>
        <p:spPr>
          <a:xfrm>
            <a:off x="1067925" y="3016938"/>
            <a:ext cx="1938600" cy="324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프로필 사진 변경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g7c7335c45f_2_0"/>
          <p:cNvSpPr/>
          <p:nvPr/>
        </p:nvSpPr>
        <p:spPr>
          <a:xfrm>
            <a:off x="1584228" y="1970925"/>
            <a:ext cx="906000" cy="9405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g7c7335c45f_2_0"/>
          <p:cNvSpPr/>
          <p:nvPr/>
        </p:nvSpPr>
        <p:spPr>
          <a:xfrm>
            <a:off x="1570858" y="3555638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g7c7335c45f_2_0"/>
          <p:cNvSpPr/>
          <p:nvPr/>
        </p:nvSpPr>
        <p:spPr>
          <a:xfrm>
            <a:off x="1570858" y="397726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g7c7335c45f_2_0"/>
          <p:cNvSpPr/>
          <p:nvPr/>
        </p:nvSpPr>
        <p:spPr>
          <a:xfrm>
            <a:off x="1570858" y="4820531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g7c7335c45f_2_0"/>
          <p:cNvSpPr/>
          <p:nvPr/>
        </p:nvSpPr>
        <p:spPr>
          <a:xfrm>
            <a:off x="1570858" y="5242163"/>
            <a:ext cx="22317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g7c7335c45f_2_0"/>
          <p:cNvSpPr/>
          <p:nvPr/>
        </p:nvSpPr>
        <p:spPr>
          <a:xfrm>
            <a:off x="275454" y="355565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g7c7335c45f_2_0"/>
          <p:cNvSpPr/>
          <p:nvPr/>
        </p:nvSpPr>
        <p:spPr>
          <a:xfrm>
            <a:off x="275454" y="3964617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g7c7335c45f_2_0"/>
          <p:cNvSpPr/>
          <p:nvPr/>
        </p:nvSpPr>
        <p:spPr>
          <a:xfrm>
            <a:off x="275454" y="4820533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g7c7335c45f_2_0"/>
          <p:cNvSpPr/>
          <p:nvPr/>
        </p:nvSpPr>
        <p:spPr>
          <a:xfrm>
            <a:off x="275454" y="5282600"/>
            <a:ext cx="11313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생년월일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g7c7335c45f_2_0"/>
          <p:cNvSpPr/>
          <p:nvPr/>
        </p:nvSpPr>
        <p:spPr>
          <a:xfrm>
            <a:off x="2253649" y="4398900"/>
            <a:ext cx="1548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g7c7335c45f_2_0"/>
          <p:cNvSpPr/>
          <p:nvPr/>
        </p:nvSpPr>
        <p:spPr>
          <a:xfrm>
            <a:off x="5627858" y="1541829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g7c7335c45f_2_0"/>
          <p:cNvSpPr/>
          <p:nvPr/>
        </p:nvSpPr>
        <p:spPr>
          <a:xfrm>
            <a:off x="4332438" y="154184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e-mail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g7c7335c45f_2_0"/>
          <p:cNvSpPr/>
          <p:nvPr/>
        </p:nvSpPr>
        <p:spPr>
          <a:xfrm>
            <a:off x="6506853" y="1927713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g7c7335c45f_2_0"/>
          <p:cNvSpPr/>
          <p:nvPr/>
        </p:nvSpPr>
        <p:spPr>
          <a:xfrm>
            <a:off x="5627858" y="2313598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g7c7335c45f_2_0"/>
          <p:cNvSpPr/>
          <p:nvPr/>
        </p:nvSpPr>
        <p:spPr>
          <a:xfrm>
            <a:off x="4332438" y="231487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g7c7335c45f_2_0"/>
          <p:cNvSpPr/>
          <p:nvPr/>
        </p:nvSpPr>
        <p:spPr>
          <a:xfrm>
            <a:off x="6506853" y="2699482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 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g7c7335c45f_2_0"/>
          <p:cNvSpPr/>
          <p:nvPr/>
        </p:nvSpPr>
        <p:spPr>
          <a:xfrm>
            <a:off x="5627858" y="3085366"/>
            <a:ext cx="22317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g7c7335c45f_2_0"/>
          <p:cNvSpPr/>
          <p:nvPr/>
        </p:nvSpPr>
        <p:spPr>
          <a:xfrm>
            <a:off x="4332438" y="3092712"/>
            <a:ext cx="1131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g7c7335c45f_2_0"/>
          <p:cNvSpPr/>
          <p:nvPr/>
        </p:nvSpPr>
        <p:spPr>
          <a:xfrm>
            <a:off x="6506853" y="3471250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요청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g7c7335c45f_2_0"/>
          <p:cNvSpPr/>
          <p:nvPr/>
        </p:nvSpPr>
        <p:spPr>
          <a:xfrm>
            <a:off x="4553849" y="3860804"/>
            <a:ext cx="18363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입력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g7c7335c45f_2_0"/>
          <p:cNvSpPr/>
          <p:nvPr/>
        </p:nvSpPr>
        <p:spPr>
          <a:xfrm>
            <a:off x="6506853" y="3857135"/>
            <a:ext cx="13449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인증번호 확인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g7c7335c45f_2_0"/>
          <p:cNvSpPr/>
          <p:nvPr/>
        </p:nvSpPr>
        <p:spPr>
          <a:xfrm>
            <a:off x="6238017" y="4243019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g7c7335c45f_2_0"/>
          <p:cNvSpPr/>
          <p:nvPr/>
        </p:nvSpPr>
        <p:spPr>
          <a:xfrm>
            <a:off x="4332438" y="4243013"/>
            <a:ext cx="17412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관심사 카테고리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g7c7335c45f_2_0"/>
          <p:cNvSpPr/>
          <p:nvPr/>
        </p:nvSpPr>
        <p:spPr>
          <a:xfrm rot="10800000">
            <a:off x="6994634" y="4295369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7c7335c45f_2_0"/>
          <p:cNvSpPr/>
          <p:nvPr/>
        </p:nvSpPr>
        <p:spPr>
          <a:xfrm>
            <a:off x="6224992" y="4628903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g7c7335c45f_2_0"/>
          <p:cNvSpPr/>
          <p:nvPr/>
        </p:nvSpPr>
        <p:spPr>
          <a:xfrm rot="10800000">
            <a:off x="6994634" y="47034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g7c7335c45f_2_0"/>
          <p:cNvSpPr/>
          <p:nvPr/>
        </p:nvSpPr>
        <p:spPr>
          <a:xfrm>
            <a:off x="6224992" y="5014788"/>
            <a:ext cx="1037400" cy="27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g7c7335c45f_2_0"/>
          <p:cNvSpPr/>
          <p:nvPr/>
        </p:nvSpPr>
        <p:spPr>
          <a:xfrm rot="10800000">
            <a:off x="6994634" y="5068482"/>
            <a:ext cx="201000" cy="173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g7c7335c45f_2_0"/>
          <p:cNvSpPr/>
          <p:nvPr/>
        </p:nvSpPr>
        <p:spPr>
          <a:xfrm>
            <a:off x="5344346" y="58428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수정완료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g7c7335c45f_2_0"/>
          <p:cNvSpPr/>
          <p:nvPr/>
        </p:nvSpPr>
        <p:spPr>
          <a:xfrm>
            <a:off x="1470010" y="19325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g7c7335c45f_2_0"/>
          <p:cNvSpPr/>
          <p:nvPr/>
        </p:nvSpPr>
        <p:spPr>
          <a:xfrm>
            <a:off x="6390152" y="19046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g7c7335c45f_2_0"/>
          <p:cNvSpPr/>
          <p:nvPr/>
        </p:nvSpPr>
        <p:spPr>
          <a:xfrm>
            <a:off x="865091" y="30169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g7c7335c45f_2_0"/>
          <p:cNvSpPr/>
          <p:nvPr/>
        </p:nvSpPr>
        <p:spPr>
          <a:xfrm>
            <a:off x="4115084" y="421991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g7c7335c45f_2_0"/>
          <p:cNvSpPr/>
          <p:nvPr/>
        </p:nvSpPr>
        <p:spPr>
          <a:xfrm>
            <a:off x="5161047" y="58824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g7c7335c45f_2_0"/>
          <p:cNvSpPr/>
          <p:nvPr/>
        </p:nvSpPr>
        <p:spPr>
          <a:xfrm>
            <a:off x="6390159" y="344998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g7c7335c45f_2_0"/>
          <p:cNvSpPr/>
          <p:nvPr/>
        </p:nvSpPr>
        <p:spPr>
          <a:xfrm>
            <a:off x="4626349" y="797500"/>
            <a:ext cx="4783500" cy="278400"/>
          </a:xfrm>
          <a:prstGeom prst="rect">
            <a:avLst/>
          </a:prstGeom>
          <a:solidFill>
            <a:srgbClr val="F4CCCC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 필드 변경 불가, 회원 가입시 등록했던 정보 표시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25313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Google Shape;142;p15"/>
          <p:cNvGraphicFramePr/>
          <p:nvPr>
            <p:extLst>
              <p:ext uri="{D42A27DB-BD31-4B8C-83A1-F6EECF244321}">
                <p14:modId xmlns:p14="http://schemas.microsoft.com/office/powerpoint/2010/main" val="3307689433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SH – P – 012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15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15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p15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" name="Google Shape;146;p15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검색시 해당 키워드가 들어있는 게시글 목록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제목 클릭시 게시글 페이지 이동</a:t>
                      </a:r>
                      <a:endParaRPr sz="13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15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15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/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Q&amp;A 게시판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공지사항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15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/>
                <a:gridCol w="1367250"/>
                <a:gridCol w="1334250"/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[점검완료] 0:00~2:00 점검완료</a:t>
                      </a:r>
                      <a:endParaRPr sz="1400" u="none" strike="noStrike" cap="none"/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1054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새로운 여행정보 &lt;오사카&gt;가 추가 되었습니다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2020.01.14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54345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15"/>
          <p:cNvSpPr/>
          <p:nvPr/>
        </p:nvSpPr>
        <p:spPr>
          <a:xfrm>
            <a:off x="2117616" y="2671665"/>
            <a:ext cx="105670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304723" y="2717163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4843138" y="4633557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6828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16"/>
          <p:cNvGraphicFramePr/>
          <p:nvPr>
            <p:extLst>
              <p:ext uri="{D42A27DB-BD31-4B8C-83A1-F6EECF244321}">
                <p14:modId xmlns:p14="http://schemas.microsoft.com/office/powerpoint/2010/main" val="569108193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SH – M – 012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/>
                        <a:t>공지사항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공지사항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p1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205;p1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206;p16"/>
          <p:cNvGraphicFramePr/>
          <p:nvPr/>
        </p:nvGraphicFramePr>
        <p:xfrm>
          <a:off x="8509686" y="1289960"/>
          <a:ext cx="3491800" cy="1326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게시글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제목 및 최초 업로드 시간 표시, 클릭시 페이지 이동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p16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2926078" y="1766206"/>
            <a:ext cx="2573235" cy="4397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" name="Google Shape;2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983176" y="1908620"/>
            <a:ext cx="266737" cy="20005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/>
          <p:nvPr/>
        </p:nvSpPr>
        <p:spPr>
          <a:xfrm>
            <a:off x="3167669" y="1853693"/>
            <a:ext cx="13846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16"/>
          <p:cNvGraphicFramePr/>
          <p:nvPr/>
        </p:nvGraphicFramePr>
        <p:xfrm>
          <a:off x="2999100" y="2251087"/>
          <a:ext cx="2417625" cy="369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76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[점검완료] 0:00~2:00 점검완료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2020.01.14</a:t>
                      </a:r>
                      <a:endParaRPr sz="800" b="0" i="0" u="none" strike="noStrike" cap="none">
                        <a:solidFill>
                          <a:srgbClr val="A5A5A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새로운 여행정보 &lt;오사카&gt;가 추가 되었습니다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2020.01.14</a:t>
                      </a:r>
                      <a:endParaRPr sz="800" b="0" i="0" u="none" strike="noStrike" cap="none">
                        <a:solidFill>
                          <a:srgbClr val="A5A5A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12" name="Google Shape;21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9101" y="2317046"/>
            <a:ext cx="234572" cy="2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6"/>
          <p:cNvSpPr/>
          <p:nvPr/>
        </p:nvSpPr>
        <p:spPr>
          <a:xfrm>
            <a:off x="3164060" y="2308337"/>
            <a:ext cx="126348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검색어를 입력하세요</a:t>
            </a:r>
            <a:endParaRPr sz="900" b="0" i="0" u="none" strike="noStrike" cap="non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4959927" y="2298574"/>
            <a:ext cx="456805" cy="2221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4698924" y="2629775"/>
            <a:ext cx="3336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481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0BA932-6698-492A-9E2A-FEEAE4AD8A58}"/>
              </a:ext>
            </a:extLst>
          </p:cNvPr>
          <p:cNvSpPr txBox="1"/>
          <p:nvPr/>
        </p:nvSpPr>
        <p:spPr>
          <a:xfrm>
            <a:off x="838986" y="405353"/>
            <a:ext cx="730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이를 해결하기 위한 </a:t>
            </a:r>
            <a:r>
              <a:rPr lang="en-US" altLang="ko-KR" sz="3200" b="1" dirty="0"/>
              <a:t>Concepts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02F99E7-8E7B-4D71-BCDE-A6B51F4D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8" y="1074969"/>
            <a:ext cx="5037308" cy="440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334851F-6578-4C9A-985E-33FA3F59B789}"/>
              </a:ext>
            </a:extLst>
          </p:cNvPr>
          <p:cNvSpPr txBox="1"/>
          <p:nvPr/>
        </p:nvSpPr>
        <p:spPr>
          <a:xfrm>
            <a:off x="377268" y="5703216"/>
            <a:ext cx="489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여행지가 같은 친구 매칭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친구와 일정 조정이 불필요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6C8A90FE-82D0-4965-8A04-ABE7B2F19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42" y="1144047"/>
            <a:ext cx="5684068" cy="423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5BDF431-B0AE-481D-8675-B99A26660BB0}"/>
              </a:ext>
            </a:extLst>
          </p:cNvPr>
          <p:cNvSpPr txBox="1"/>
          <p:nvPr/>
        </p:nvSpPr>
        <p:spPr>
          <a:xfrm>
            <a:off x="6100861" y="5703216"/>
            <a:ext cx="489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여행지에 거주하고 있는 개인 가이드 매칭</a:t>
            </a:r>
            <a:endParaRPr lang="en-US" altLang="ko-KR" b="1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여행지에 대해 일일이 조사 불필요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960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5" name="Google Shape;115;p4"/>
          <p:cNvGraphicFramePr/>
          <p:nvPr>
            <p:extLst>
              <p:ext uri="{D42A27DB-BD31-4B8C-83A1-F6EECF244321}">
                <p14:modId xmlns:p14="http://schemas.microsoft.com/office/powerpoint/2010/main" val="870373306"/>
              </p:ext>
            </p:extLst>
          </p:nvPr>
        </p:nvGraphicFramePr>
        <p:xfrm>
          <a:off x="131601" y="115759"/>
          <a:ext cx="358366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91832"/>
                <a:gridCol w="1791832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KB – P – 013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4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4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4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9" name="Google Shape;119;p4"/>
          <p:cNvGraphicFramePr/>
          <p:nvPr>
            <p:extLst>
              <p:ext uri="{D42A27DB-BD31-4B8C-83A1-F6EECF244321}">
                <p14:modId xmlns:p14="http://schemas.microsoft.com/office/powerpoint/2010/main" val="2111981355"/>
              </p:ext>
            </p:extLst>
          </p:nvPr>
        </p:nvGraphicFramePr>
        <p:xfrm>
          <a:off x="8509686" y="1289960"/>
          <a:ext cx="3491800" cy="53350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- 해당 여행지의 사진을 보여준다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01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지역별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테마별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시기별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2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지역별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종로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여의도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...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테마별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가족끼리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연인끼리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친구끼리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...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시기별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여름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가을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겨울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명소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해당 명소 클릭하면 해당 명소 소개하는 전문 에디터 글을 나타내게 됨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345" y="1380091"/>
            <a:ext cx="7680693" cy="5144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340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5"/>
          <p:cNvGraphicFramePr/>
          <p:nvPr>
            <p:extLst>
              <p:ext uri="{D42A27DB-BD31-4B8C-83A1-F6EECF244321}">
                <p14:modId xmlns:p14="http://schemas.microsoft.com/office/powerpoint/2010/main" val="3078457384"/>
              </p:ext>
            </p:extLst>
          </p:nvPr>
        </p:nvGraphicFramePr>
        <p:xfrm>
          <a:off x="131599" y="115759"/>
          <a:ext cx="3534238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7119"/>
                <a:gridCol w="1767119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KB – M – 013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여행 </a:t>
                      </a: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5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p5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9" name="Google Shape;129;p5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" name="Google Shape;130;p5"/>
          <p:cNvGraphicFramePr/>
          <p:nvPr>
            <p:extLst>
              <p:ext uri="{D42A27DB-BD31-4B8C-83A1-F6EECF244321}">
                <p14:modId xmlns:p14="http://schemas.microsoft.com/office/powerpoint/2010/main" val="444896479"/>
              </p:ext>
            </p:extLst>
          </p:nvPr>
        </p:nvGraphicFramePr>
        <p:xfrm>
          <a:off x="8501059" y="1400564"/>
          <a:ext cx="3491800" cy="52063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 dirty="0">
                          <a:solidFill>
                            <a:schemeClr val="dk1"/>
                          </a:solidFill>
                        </a:rPr>
                        <a:t>사진</a:t>
                      </a:r>
                      <a:endParaRPr sz="1500" b="1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- 해당 여행지의 사진을 보여준다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149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지역별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테마별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시기별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지역별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종로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여의도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...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테마별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가족끼리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연인끼리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친구끼리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...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시기별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여름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가을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겨울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명소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- 해당 명소 클릭하면 해당 명소 소개하는 전문 에디터 글을 나타내게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하위 메뉴 구성요소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Char char="-"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하위 메뉴 구성요소 클릭하면 해당 카테고리와 같은 주제 글들이 나타남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826" y="1367559"/>
            <a:ext cx="4131244" cy="5272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360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표 5"/>
          <p:cNvGraphicFramePr/>
          <p:nvPr>
            <p:extLst>
              <p:ext uri="{D42A27DB-BD31-4B8C-83A1-F6EECF244321}">
                <p14:modId xmlns:p14="http://schemas.microsoft.com/office/powerpoint/2010/main" val="3470095925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014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r>
                        <a:t>여행 메이트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 err="1"/>
                        <a:t>데스크탑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0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페이지 내 메인메뉴(고정)</a:t>
                      </a:r>
                      <a:endParaRPr sz="1800"/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메인메뉴 클릭시 하위메뉴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내주위 매칭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위치기반의 서비스로써 하위메뉴 없음.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각 메뉴에 하위메뉴로 라디오박스로 처리하여 단일 항목 선택 가능</a:t>
                      </a:r>
                    </a:p>
                    <a:p>
                      <a:pPr algn="l">
                        <a:defRPr sz="1500"/>
                      </a:pPr>
                      <a:r>
                        <a:t>선택 후 하단의 메인페이지에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하위메뉴 선택시 메인창에 간단한 프로필과 관심헤시테그 노출 하여 메이트상대 서칭.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7" name="직사각형 12"/>
          <p:cNvGrpSpPr/>
          <p:nvPr/>
        </p:nvGrpSpPr>
        <p:grpSpPr>
          <a:xfrm>
            <a:off x="3184036" y="1293245"/>
            <a:ext cx="1927230" cy="609697"/>
            <a:chOff x="0" y="0"/>
            <a:chExt cx="1927229" cy="609696"/>
          </a:xfrm>
        </p:grpSpPr>
        <p:sp>
          <p:nvSpPr>
            <p:cNvPr id="105" name="직사각형"/>
            <p:cNvSpPr/>
            <p:nvPr/>
          </p:nvSpPr>
          <p:spPr>
            <a:xfrm>
              <a:off x="-1" y="0"/>
              <a:ext cx="1927231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06" name="메인로고"/>
            <p:cNvSpPr txBox="1"/>
            <p:nvPr/>
          </p:nvSpPr>
          <p:spPr>
            <a:xfrm>
              <a:off x="-1" y="111425"/>
              <a:ext cx="1927231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여행 메이트 매칭</a:t>
              </a:r>
            </a:p>
          </p:txBody>
        </p:sp>
      </p:grpSp>
      <p:graphicFrame>
        <p:nvGraphicFramePr>
          <p:cNvPr id="108" name="표 3"/>
          <p:cNvGraphicFramePr/>
          <p:nvPr/>
        </p:nvGraphicFramePr>
        <p:xfrm>
          <a:off x="399094" y="2369853"/>
          <a:ext cx="7497110" cy="370840"/>
        </p:xfrm>
        <a:graphic>
          <a:graphicData uri="http://schemas.openxmlformats.org/drawingml/2006/table">
            <a:tbl>
              <a:tblPr/>
              <a:tblGrid>
                <a:gridCol w="1499422"/>
                <a:gridCol w="1499422"/>
                <a:gridCol w="1499422"/>
                <a:gridCol w="1499422"/>
                <a:gridCol w="1499422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연령별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인원별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관심사별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내주위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여행지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1" name="타원 29"/>
          <p:cNvGrpSpPr/>
          <p:nvPr/>
        </p:nvGrpSpPr>
        <p:grpSpPr>
          <a:xfrm>
            <a:off x="312841" y="2056906"/>
            <a:ext cx="379800" cy="370837"/>
            <a:chOff x="-1" y="0"/>
            <a:chExt cx="379798" cy="370835"/>
          </a:xfrm>
        </p:grpSpPr>
        <p:sp>
          <p:nvSpPr>
            <p:cNvPr id="10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0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12" name="직사각형 5"/>
          <p:cNvSpPr/>
          <p:nvPr/>
        </p:nvSpPr>
        <p:spPr>
          <a:xfrm>
            <a:off x="404169" y="2737767"/>
            <a:ext cx="1432416" cy="11790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20세 ~ 23세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23세 ~ 26세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26세 ~ 29세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29세 이상</a:t>
            </a:r>
          </a:p>
        </p:txBody>
      </p:sp>
      <p:sp>
        <p:nvSpPr>
          <p:cNvPr id="113" name="직사각형 47"/>
          <p:cNvSpPr/>
          <p:nvPr/>
        </p:nvSpPr>
        <p:spPr>
          <a:xfrm>
            <a:off x="1924696" y="2743547"/>
            <a:ext cx="1432415" cy="116751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2명~5명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5명~10명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114" name="직사각형 48"/>
          <p:cNvSpPr/>
          <p:nvPr/>
        </p:nvSpPr>
        <p:spPr>
          <a:xfrm>
            <a:off x="3441960" y="2755106"/>
            <a:ext cx="1432415" cy="114439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맛집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풍경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사진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문화</a:t>
            </a:r>
          </a:p>
          <a:p>
            <a:pPr marL="342900" indent="-342900">
              <a:buSzPct val="100000"/>
              <a:buFont typeface="Helvetica"/>
              <a:buChar char="O"/>
              <a:defRPr sz="1300">
                <a:latin typeface="+mn-lt"/>
                <a:ea typeface="+mn-ea"/>
                <a:cs typeface="+mn-cs"/>
                <a:sym typeface="맑은 고딕"/>
              </a:defRPr>
            </a:pPr>
            <a:r>
              <a:t>기타 </a:t>
            </a:r>
          </a:p>
        </p:txBody>
      </p:sp>
      <p:grpSp>
        <p:nvGrpSpPr>
          <p:cNvPr id="117" name="직사각형 50"/>
          <p:cNvGrpSpPr/>
          <p:nvPr/>
        </p:nvGrpSpPr>
        <p:grpSpPr>
          <a:xfrm>
            <a:off x="6428952" y="2793512"/>
            <a:ext cx="1432415" cy="1027076"/>
            <a:chOff x="0" y="0"/>
            <a:chExt cx="1432414" cy="1027074"/>
          </a:xfrm>
        </p:grpSpPr>
        <p:sp>
          <p:nvSpPr>
            <p:cNvPr id="115" name="직사각형"/>
            <p:cNvSpPr/>
            <p:nvPr/>
          </p:nvSpPr>
          <p:spPr>
            <a:xfrm>
              <a:off x="-1" y="-1"/>
              <a:ext cx="1432416" cy="102707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6" name="경기지역…"/>
            <p:cNvSpPr txBox="1"/>
            <p:nvPr/>
          </p:nvSpPr>
          <p:spPr>
            <a:xfrm>
              <a:off x="-1" y="61419"/>
              <a:ext cx="1432416" cy="904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경기지역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충북지역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강원지역</a:t>
              </a:r>
            </a:p>
            <a:p>
              <a:pPr marL="342900" indent="-342900">
                <a:buSzPct val="100000"/>
                <a:buFont typeface="Helvetica"/>
                <a:buChar char="O"/>
                <a:defRPr sz="13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제주도</a:t>
              </a:r>
            </a:p>
          </p:txBody>
        </p:sp>
      </p:grpSp>
      <p:grpSp>
        <p:nvGrpSpPr>
          <p:cNvPr id="120" name="타원 29"/>
          <p:cNvGrpSpPr/>
          <p:nvPr/>
        </p:nvGrpSpPr>
        <p:grpSpPr>
          <a:xfrm>
            <a:off x="5517533" y="2077905"/>
            <a:ext cx="379799" cy="370837"/>
            <a:chOff x="-1" y="0"/>
            <a:chExt cx="379798" cy="370835"/>
          </a:xfrm>
        </p:grpSpPr>
        <p:sp>
          <p:nvSpPr>
            <p:cNvPr id="118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19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3" name="타원 29"/>
          <p:cNvGrpSpPr/>
          <p:nvPr/>
        </p:nvGrpSpPr>
        <p:grpSpPr>
          <a:xfrm>
            <a:off x="394590" y="2868947"/>
            <a:ext cx="379799" cy="370836"/>
            <a:chOff x="-1" y="0"/>
            <a:chExt cx="379798" cy="370835"/>
          </a:xfrm>
        </p:grpSpPr>
        <p:sp>
          <p:nvSpPr>
            <p:cNvPr id="12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22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35" name="직사각형 6"/>
          <p:cNvGrpSpPr/>
          <p:nvPr/>
        </p:nvGrpSpPr>
        <p:grpSpPr>
          <a:xfrm>
            <a:off x="195665" y="3951479"/>
            <a:ext cx="7884451" cy="2532448"/>
            <a:chOff x="0" y="0"/>
            <a:chExt cx="7884450" cy="2532447"/>
          </a:xfrm>
        </p:grpSpPr>
        <p:sp>
          <p:nvSpPr>
            <p:cNvPr id="124" name="직사각형"/>
            <p:cNvSpPr/>
            <p:nvPr/>
          </p:nvSpPr>
          <p:spPr>
            <a:xfrm>
              <a:off x="0" y="-1"/>
              <a:ext cx="7884451" cy="25324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grpSp>
          <p:nvGrpSpPr>
            <p:cNvPr id="129" name="그룹"/>
            <p:cNvGrpSpPr/>
            <p:nvPr/>
          </p:nvGrpSpPr>
          <p:grpSpPr>
            <a:xfrm>
              <a:off x="80429" y="82650"/>
              <a:ext cx="7558588" cy="1016712"/>
              <a:chOff x="0" y="0"/>
              <a:chExt cx="7558586" cy="1016711"/>
            </a:xfrm>
          </p:grpSpPr>
          <p:sp>
            <p:nvSpPr>
              <p:cNvPr id="125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26" name="사용자1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사용자1</a:t>
                </a:r>
              </a:p>
            </p:txBody>
          </p:sp>
          <p:sp>
            <p:nvSpPr>
              <p:cNvPr id="127" name="#맛집#드라이브#풍경사진"/>
              <p:cNvSpPr txBox="1"/>
              <p:nvPr/>
            </p:nvSpPr>
            <p:spPr>
              <a:xfrm>
                <a:off x="888840" y="494032"/>
                <a:ext cx="1676670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#맛집#드라이브#풍경사진</a:t>
                </a:r>
              </a:p>
            </p:txBody>
          </p:sp>
          <p:sp>
            <p:nvSpPr>
              <p:cNvPr id="128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4" name="그룹"/>
            <p:cNvGrpSpPr/>
            <p:nvPr/>
          </p:nvGrpSpPr>
          <p:grpSpPr>
            <a:xfrm>
              <a:off x="80429" y="1171239"/>
              <a:ext cx="7558588" cy="1016712"/>
              <a:chOff x="0" y="0"/>
              <a:chExt cx="7558586" cy="1016711"/>
            </a:xfrm>
          </p:grpSpPr>
          <p:sp>
            <p:nvSpPr>
              <p:cNvPr id="130" name="이름/성별/나이 등 기본정보"/>
              <p:cNvSpPr txBox="1"/>
              <p:nvPr/>
            </p:nvSpPr>
            <p:spPr>
              <a:xfrm>
                <a:off x="912583" y="70548"/>
                <a:ext cx="2533316" cy="3868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/>
              <a:p>
                <a:r>
                  <a:t>이름/성별/나이 등 기본정보</a:t>
                </a:r>
              </a:p>
            </p:txBody>
          </p:sp>
          <p:sp>
            <p:nvSpPr>
              <p:cNvPr id="131" name="사용자2"/>
              <p:cNvSpPr/>
              <p:nvPr/>
            </p:nvSpPr>
            <p:spPr>
              <a:xfrm>
                <a:off x="57990" y="97150"/>
                <a:ext cx="698409" cy="66604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5">
                    <a:lumOff val="12058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noAutofit/>
              </a:bodyPr>
              <a:lstStyle>
                <a:lvl1pPr algn="ctr">
                  <a:defRPr sz="1500"/>
                </a:lvl1pPr>
              </a:lstStyle>
              <a:p>
                <a:r>
                  <a:t>사용자2</a:t>
                </a:r>
              </a:p>
            </p:txBody>
          </p:sp>
          <p:sp>
            <p:nvSpPr>
              <p:cNvPr id="132" name="#낚시#바다낚시#동해"/>
              <p:cNvSpPr txBox="1"/>
              <p:nvPr/>
            </p:nvSpPr>
            <p:spPr>
              <a:xfrm>
                <a:off x="888840" y="494032"/>
                <a:ext cx="1413018" cy="2819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r>
                  <a:t>#낚시#바다낚시#동해</a:t>
                </a:r>
              </a:p>
            </p:txBody>
          </p:sp>
          <p:sp>
            <p:nvSpPr>
              <p:cNvPr id="133" name="직사각형"/>
              <p:cNvSpPr/>
              <p:nvPr/>
            </p:nvSpPr>
            <p:spPr>
              <a:xfrm>
                <a:off x="0" y="0"/>
                <a:ext cx="7558587" cy="1016712"/>
              </a:xfrm>
              <a:prstGeom prst="rect">
                <a:avLst/>
              </a:prstGeom>
              <a:noFill/>
              <a:ln w="25400" cap="flat">
                <a:solidFill>
                  <a:schemeClr val="accent6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38" name="타원 29"/>
          <p:cNvGrpSpPr/>
          <p:nvPr/>
        </p:nvGrpSpPr>
        <p:grpSpPr>
          <a:xfrm>
            <a:off x="177317" y="3951479"/>
            <a:ext cx="379799" cy="370837"/>
            <a:chOff x="-1" y="0"/>
            <a:chExt cx="379798" cy="370835"/>
          </a:xfrm>
        </p:grpSpPr>
        <p:sp>
          <p:nvSpPr>
            <p:cNvPr id="136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37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365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표 5"/>
          <p:cNvGraphicFramePr/>
          <p:nvPr>
            <p:extLst>
              <p:ext uri="{D42A27DB-BD31-4B8C-83A1-F6EECF244321}">
                <p14:modId xmlns:p14="http://schemas.microsoft.com/office/powerpoint/2010/main" val="3081579162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015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내 주위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 err="1"/>
                        <a:t>데스크탑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" name="직사각형 11"/>
          <p:cNvSpPr/>
          <p:nvPr/>
        </p:nvSpPr>
        <p:spPr>
          <a:xfrm>
            <a:off x="131601" y="1289958"/>
            <a:ext cx="8032096" cy="53499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4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위치기반서비스에 동의한 사용자에 한하여 위치가 나타나며 클릭시 해당 사용자의 프로필이 플로팅됨.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47" name="직사각형 12"/>
          <p:cNvGrpSpPr/>
          <p:nvPr/>
        </p:nvGrpSpPr>
        <p:grpSpPr>
          <a:xfrm>
            <a:off x="3184036" y="1293245"/>
            <a:ext cx="1927230" cy="609697"/>
            <a:chOff x="0" y="0"/>
            <a:chExt cx="1927229" cy="609696"/>
          </a:xfrm>
        </p:grpSpPr>
        <p:sp>
          <p:nvSpPr>
            <p:cNvPr id="145" name="직사각형"/>
            <p:cNvSpPr/>
            <p:nvPr/>
          </p:nvSpPr>
          <p:spPr>
            <a:xfrm>
              <a:off x="-1" y="0"/>
              <a:ext cx="1927231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46" name="메인로고"/>
            <p:cNvSpPr txBox="1"/>
            <p:nvPr/>
          </p:nvSpPr>
          <p:spPr>
            <a:xfrm>
              <a:off x="-1" y="111425"/>
              <a:ext cx="1927231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내 주위 매칭</a:t>
              </a:r>
            </a:p>
          </p:txBody>
        </p:sp>
      </p:grpSp>
      <p:pic>
        <p:nvPicPr>
          <p:cNvPr id="1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047" y="2037120"/>
            <a:ext cx="6403204" cy="460036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남자"/>
          <p:cNvSpPr/>
          <p:nvPr/>
        </p:nvSpPr>
        <p:spPr>
          <a:xfrm>
            <a:off x="2431949" y="3947863"/>
            <a:ext cx="301696" cy="778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0" name="남자"/>
          <p:cNvSpPr/>
          <p:nvPr/>
        </p:nvSpPr>
        <p:spPr>
          <a:xfrm>
            <a:off x="2579186" y="2546690"/>
            <a:ext cx="301695" cy="778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1" name="남자"/>
          <p:cNvSpPr/>
          <p:nvPr/>
        </p:nvSpPr>
        <p:spPr>
          <a:xfrm>
            <a:off x="6117649" y="4210183"/>
            <a:ext cx="301695" cy="778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grpSp>
        <p:nvGrpSpPr>
          <p:cNvPr id="154" name="타원 29"/>
          <p:cNvGrpSpPr/>
          <p:nvPr/>
        </p:nvGrpSpPr>
        <p:grpSpPr>
          <a:xfrm>
            <a:off x="2840205" y="2207475"/>
            <a:ext cx="379799" cy="370837"/>
            <a:chOff x="-1" y="0"/>
            <a:chExt cx="379798" cy="370835"/>
          </a:xfrm>
        </p:grpSpPr>
        <p:sp>
          <p:nvSpPr>
            <p:cNvPr id="15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53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55" name="직사각형"/>
          <p:cNvSpPr/>
          <p:nvPr/>
        </p:nvSpPr>
        <p:spPr>
          <a:xfrm>
            <a:off x="3272439" y="2142374"/>
            <a:ext cx="3159285" cy="15875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6" name="사용자1"/>
          <p:cNvSpPr/>
          <p:nvPr/>
        </p:nvSpPr>
        <p:spPr>
          <a:xfrm>
            <a:off x="3396128" y="2243574"/>
            <a:ext cx="582465" cy="58429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300"/>
            </a:lvl1pPr>
          </a:lstStyle>
          <a:p>
            <a:r>
              <a:t>사용자1</a:t>
            </a:r>
          </a:p>
        </p:txBody>
      </p:sp>
      <p:sp>
        <p:nvSpPr>
          <p:cNvPr id="157" name="나이/성별/나이 등"/>
          <p:cNvSpPr txBox="1"/>
          <p:nvPr/>
        </p:nvSpPr>
        <p:spPr>
          <a:xfrm>
            <a:off x="4143473" y="2226206"/>
            <a:ext cx="1416395" cy="33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500"/>
            </a:lvl1pPr>
          </a:lstStyle>
          <a:p>
            <a:r>
              <a:t>나이/성별/나이 등</a:t>
            </a:r>
          </a:p>
        </p:txBody>
      </p:sp>
      <p:sp>
        <p:nvSpPr>
          <p:cNvPr id="158" name="#바다#선상낚시#동해"/>
          <p:cNvSpPr txBox="1"/>
          <p:nvPr/>
        </p:nvSpPr>
        <p:spPr>
          <a:xfrm>
            <a:off x="4154717" y="2519595"/>
            <a:ext cx="1194871" cy="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/>
            </a:lvl1pPr>
          </a:lstStyle>
          <a:p>
            <a:r>
              <a:t>#바다#선상낚시#동해</a:t>
            </a:r>
          </a:p>
        </p:txBody>
      </p:sp>
      <p:sp>
        <p:nvSpPr>
          <p:cNvPr id="159" name="사용자가 등록한 소개글"/>
          <p:cNvSpPr txBox="1"/>
          <p:nvPr/>
        </p:nvSpPr>
        <p:spPr>
          <a:xfrm>
            <a:off x="3384274" y="2901905"/>
            <a:ext cx="2208551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사용자가 등록한 소개글</a:t>
            </a:r>
          </a:p>
        </p:txBody>
      </p:sp>
    </p:spTree>
    <p:extLst>
      <p:ext uri="{BB962C8B-B14F-4D97-AF65-F5344CB8AC3E}">
        <p14:creationId xmlns:p14="http://schemas.microsoft.com/office/powerpoint/2010/main" val="42402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표 5"/>
          <p:cNvGraphicFramePr/>
          <p:nvPr>
            <p:extLst>
              <p:ext uri="{D42A27DB-BD31-4B8C-83A1-F6EECF244321}">
                <p14:modId xmlns:p14="http://schemas.microsoft.com/office/powerpoint/2010/main" val="2973735815"/>
              </p:ext>
            </p:extLst>
          </p:nvPr>
        </p:nvGraphicFramePr>
        <p:xfrm>
          <a:off x="131601" y="115758"/>
          <a:ext cx="3313726" cy="94488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016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메이트 실시간 채팅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 err="1"/>
                        <a:t>데스크탑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5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7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실시간 채팅 형식으로써 서로의</a:t>
                      </a:r>
                    </a:p>
                    <a:p>
                      <a:pPr algn="l">
                        <a:defRPr sz="1500"/>
                      </a:pPr>
                      <a:r>
                        <a:t>정보공유 및 연락처 교환 등 기능활용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지정한 프로필 사진이 노출됨.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31" name="타원 29"/>
          <p:cNvGrpSpPr/>
          <p:nvPr/>
        </p:nvGrpSpPr>
        <p:grpSpPr>
          <a:xfrm>
            <a:off x="198889" y="1425315"/>
            <a:ext cx="379800" cy="370836"/>
            <a:chOff x="-1" y="-1"/>
            <a:chExt cx="379798" cy="370835"/>
          </a:xfrm>
        </p:grpSpPr>
        <p:sp>
          <p:nvSpPr>
            <p:cNvPr id="32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0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34" name="타원 31"/>
          <p:cNvGrpSpPr/>
          <p:nvPr/>
        </p:nvGrpSpPr>
        <p:grpSpPr>
          <a:xfrm>
            <a:off x="12521084" y="4649595"/>
            <a:ext cx="379799" cy="370837"/>
            <a:chOff x="-1" y="-1"/>
            <a:chExt cx="379798" cy="370835"/>
          </a:xfrm>
        </p:grpSpPr>
        <p:sp>
          <p:nvSpPr>
            <p:cNvPr id="33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3" name="3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37" name="채팅을 입력하세요."/>
          <p:cNvGrpSpPr/>
          <p:nvPr/>
        </p:nvGrpSpPr>
        <p:grpSpPr>
          <a:xfrm>
            <a:off x="353916" y="6067819"/>
            <a:ext cx="7587465" cy="434051"/>
            <a:chOff x="0" y="0"/>
            <a:chExt cx="7587464" cy="434050"/>
          </a:xfrm>
        </p:grpSpPr>
        <p:sp>
          <p:nvSpPr>
            <p:cNvPr id="335" name="직사각형"/>
            <p:cNvSpPr/>
            <p:nvPr/>
          </p:nvSpPr>
          <p:spPr>
            <a:xfrm>
              <a:off x="0" y="-1"/>
              <a:ext cx="7587465" cy="4340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6" name="채팅을 입력하세요."/>
            <p:cNvSpPr txBox="1"/>
            <p:nvPr/>
          </p:nvSpPr>
          <p:spPr>
            <a:xfrm>
              <a:off x="0" y="23603"/>
              <a:ext cx="7587465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채팅을 입력하세요.</a:t>
              </a:r>
            </a:p>
          </p:txBody>
        </p:sp>
      </p:grpSp>
      <p:grpSp>
        <p:nvGrpSpPr>
          <p:cNvPr id="340" name="전송"/>
          <p:cNvGrpSpPr/>
          <p:nvPr/>
        </p:nvGrpSpPr>
        <p:grpSpPr>
          <a:xfrm>
            <a:off x="7430634" y="6183771"/>
            <a:ext cx="354398" cy="202149"/>
            <a:chOff x="0" y="0"/>
            <a:chExt cx="354396" cy="202148"/>
          </a:xfrm>
        </p:grpSpPr>
        <p:sp>
          <p:nvSpPr>
            <p:cNvPr id="338" name="직사각형"/>
            <p:cNvSpPr/>
            <p:nvPr/>
          </p:nvSpPr>
          <p:spPr>
            <a:xfrm>
              <a:off x="0" y="0"/>
              <a:ext cx="354397" cy="2021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39" name="전송"/>
            <p:cNvSpPr txBox="1"/>
            <p:nvPr/>
          </p:nvSpPr>
          <p:spPr>
            <a:xfrm>
              <a:off x="0" y="4556"/>
              <a:ext cx="354397" cy="19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전송</a:t>
              </a:r>
            </a:p>
          </p:txBody>
        </p:sp>
      </p:grpSp>
      <p:grpSp>
        <p:nvGrpSpPr>
          <p:cNvPr id="343" name="안녕하세요 ~ 여행광님"/>
          <p:cNvGrpSpPr/>
          <p:nvPr/>
        </p:nvGrpSpPr>
        <p:grpSpPr>
          <a:xfrm>
            <a:off x="4249779" y="1518534"/>
            <a:ext cx="3179076" cy="971049"/>
            <a:chOff x="-1" y="-1"/>
            <a:chExt cx="3179074" cy="971047"/>
          </a:xfrm>
        </p:grpSpPr>
        <p:sp>
          <p:nvSpPr>
            <p:cNvPr id="341" name="안녕하세요 ~ 여행광님"/>
            <p:cNvSpPr txBox="1"/>
            <p:nvPr/>
          </p:nvSpPr>
          <p:spPr>
            <a:xfrm>
              <a:off x="257542" y="139699"/>
              <a:ext cx="2207824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안녕하세요 ~ 여행광님 </a:t>
              </a:r>
            </a:p>
          </p:txBody>
        </p:sp>
        <p:pic>
          <p:nvPicPr>
            <p:cNvPr id="342" name="안녕하세요 ~ 여행광님 안녕하세요 ~ 여행광님 " descr="안녕하세요 ~ 여행광님 안녕하세요 ~ 여행광님 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2"/>
              <a:ext cx="317907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6" name="네 저는 괜찮아요 !"/>
          <p:cNvGrpSpPr/>
          <p:nvPr/>
        </p:nvGrpSpPr>
        <p:grpSpPr>
          <a:xfrm>
            <a:off x="821334" y="3927146"/>
            <a:ext cx="2486873" cy="971048"/>
            <a:chOff x="-1" y="-1"/>
            <a:chExt cx="2486871" cy="971047"/>
          </a:xfrm>
        </p:grpSpPr>
        <p:sp>
          <p:nvSpPr>
            <p:cNvPr id="344" name="네 저는 괜찮아요 !"/>
            <p:cNvSpPr txBox="1"/>
            <p:nvPr/>
          </p:nvSpPr>
          <p:spPr>
            <a:xfrm>
              <a:off x="244099" y="139699"/>
              <a:ext cx="174236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네 저는 괜찮아요 !</a:t>
              </a:r>
            </a:p>
          </p:txBody>
        </p:sp>
        <p:pic>
          <p:nvPicPr>
            <p:cNvPr id="345" name="네 저는 괜찮아요 ! 네 저는 괜찮아요 !" descr="네 저는 괜찮아요 ! 네 저는 괜찮아요 !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2"/>
              <a:ext cx="2486873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9" name="17일날 9시 출발 괜찮아요?"/>
          <p:cNvGrpSpPr/>
          <p:nvPr/>
        </p:nvGrpSpPr>
        <p:grpSpPr>
          <a:xfrm>
            <a:off x="4014648" y="2943475"/>
            <a:ext cx="3450336" cy="971049"/>
            <a:chOff x="-1" y="-1"/>
            <a:chExt cx="3450334" cy="971047"/>
          </a:xfrm>
        </p:grpSpPr>
        <p:sp>
          <p:nvSpPr>
            <p:cNvPr id="347" name="17일날 9시 출발 괜찮아요?"/>
            <p:cNvSpPr txBox="1"/>
            <p:nvPr/>
          </p:nvSpPr>
          <p:spPr>
            <a:xfrm>
              <a:off x="245034" y="139699"/>
              <a:ext cx="2582871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17일날 9시 출발 괜찮아요?</a:t>
              </a:r>
            </a:p>
          </p:txBody>
        </p:sp>
        <p:pic>
          <p:nvPicPr>
            <p:cNvPr id="348" name="17일날 9시 출발 괜찮아요? 17일날 9시 출발 괜찮아요?" descr="17일날 9시 출발 괜찮아요? 17일날 9시 출발 괜찮아요?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" y="-2"/>
              <a:ext cx="3450336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2" name="반갑습니다 ~"/>
          <p:cNvGrpSpPr/>
          <p:nvPr/>
        </p:nvGrpSpPr>
        <p:grpSpPr>
          <a:xfrm>
            <a:off x="821336" y="2297353"/>
            <a:ext cx="2007900" cy="971049"/>
            <a:chOff x="0" y="-1"/>
            <a:chExt cx="2007899" cy="971047"/>
          </a:xfrm>
        </p:grpSpPr>
        <p:sp>
          <p:nvSpPr>
            <p:cNvPr id="350" name="반갑습니다 ~"/>
            <p:cNvSpPr txBox="1"/>
            <p:nvPr/>
          </p:nvSpPr>
          <p:spPr>
            <a:xfrm>
              <a:off x="248135" y="139699"/>
              <a:ext cx="1289843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반갑습니다 ~</a:t>
              </a:r>
            </a:p>
          </p:txBody>
        </p:sp>
        <p:pic>
          <p:nvPicPr>
            <p:cNvPr id="351" name="반갑습니다 ~ 반갑습니다 ~" descr="반갑습니다 ~ 반갑습니다 ~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2"/>
              <a:ext cx="2007901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5" name="그럼 그때 종각역에서 뵈요!!"/>
          <p:cNvGrpSpPr/>
          <p:nvPr/>
        </p:nvGrpSpPr>
        <p:grpSpPr>
          <a:xfrm>
            <a:off x="3892727" y="4768766"/>
            <a:ext cx="3579234" cy="971049"/>
            <a:chOff x="-1" y="-1"/>
            <a:chExt cx="3579232" cy="971047"/>
          </a:xfrm>
        </p:grpSpPr>
        <p:sp>
          <p:nvSpPr>
            <p:cNvPr id="353" name="그럼 그때 종각역에서 뵈요!!"/>
            <p:cNvSpPr txBox="1"/>
            <p:nvPr/>
          </p:nvSpPr>
          <p:spPr>
            <a:xfrm>
              <a:off x="253027" y="139699"/>
              <a:ext cx="2596828" cy="386843"/>
            </a:xfrm>
            <a:prstGeom prst="rect">
              <a:avLst/>
            </a:prstGeom>
            <a:solidFill>
              <a:schemeClr val="accent4">
                <a:lumOff val="125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그럼 그때 종각역에서 뵈요!!</a:t>
              </a:r>
            </a:p>
          </p:txBody>
        </p:sp>
        <p:pic>
          <p:nvPicPr>
            <p:cNvPr id="354" name="그럼 그때 종각역에서 뵈요!! 그럼 그때 종각역에서 뵈요!!" descr="그럼 그때 종각역에서 뵈요!! 그럼 그때 종각역에서 뵈요!!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" y="-2"/>
              <a:ext cx="3579234" cy="97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6" name="그림 1" descr="그림 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2261460"/>
            <a:ext cx="590401" cy="78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그림 2" descr="그림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1471042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그림 31" descr="그림 3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2899521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32" descr="그림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01669" y="4762744"/>
            <a:ext cx="589213" cy="786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3" descr="그림 3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701" y="3928238"/>
            <a:ext cx="590401" cy="788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타원 29"/>
          <p:cNvGrpSpPr/>
          <p:nvPr/>
        </p:nvGrpSpPr>
        <p:grpSpPr>
          <a:xfrm>
            <a:off x="7518634" y="2175805"/>
            <a:ext cx="379799" cy="370837"/>
            <a:chOff x="0" y="0"/>
            <a:chExt cx="379798" cy="370835"/>
          </a:xfrm>
        </p:grpSpPr>
        <p:sp>
          <p:nvSpPr>
            <p:cNvPr id="361" name="타원형"/>
            <p:cNvSpPr/>
            <p:nvPr/>
          </p:nvSpPr>
          <p:spPr>
            <a:xfrm>
              <a:off x="0" y="21639"/>
              <a:ext cx="379799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62" name="1"/>
            <p:cNvSpPr txBox="1"/>
            <p:nvPr/>
          </p:nvSpPr>
          <p:spPr>
            <a:xfrm>
              <a:off x="55621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942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" name="표 5"/>
          <p:cNvGraphicFramePr/>
          <p:nvPr>
            <p:extLst>
              <p:ext uri="{D42A27DB-BD31-4B8C-83A1-F6EECF244321}">
                <p14:modId xmlns:p14="http://schemas.microsoft.com/office/powerpoint/2010/main" val="163655345"/>
              </p:ext>
            </p:extLst>
          </p:nvPr>
        </p:nvGraphicFramePr>
        <p:xfrm>
          <a:off x="131601" y="115758"/>
          <a:ext cx="3313726" cy="94488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M – 016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메이트 실시간 채팅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 err="1"/>
                        <a:t>모바일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36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실시간 채팅 형식으로써 서로의</a:t>
                      </a:r>
                    </a:p>
                    <a:p>
                      <a:pPr algn="l">
                        <a:defRPr sz="1500"/>
                      </a:pPr>
                      <a:r>
                        <a:t>정보공유 및 연락처 교환 등 기능활용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72" name="타원 29"/>
          <p:cNvGrpSpPr/>
          <p:nvPr/>
        </p:nvGrpSpPr>
        <p:grpSpPr>
          <a:xfrm>
            <a:off x="198889" y="1425315"/>
            <a:ext cx="379800" cy="370836"/>
            <a:chOff x="-1" y="-1"/>
            <a:chExt cx="379798" cy="370835"/>
          </a:xfrm>
        </p:grpSpPr>
        <p:sp>
          <p:nvSpPr>
            <p:cNvPr id="370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1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75" name="타원 31"/>
          <p:cNvGrpSpPr/>
          <p:nvPr/>
        </p:nvGrpSpPr>
        <p:grpSpPr>
          <a:xfrm>
            <a:off x="12521084" y="4649595"/>
            <a:ext cx="379799" cy="370837"/>
            <a:chOff x="-1" y="-1"/>
            <a:chExt cx="379798" cy="370835"/>
          </a:xfrm>
        </p:grpSpPr>
        <p:sp>
          <p:nvSpPr>
            <p:cNvPr id="373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4" name="3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76" name="직사각형 1"/>
          <p:cNvSpPr/>
          <p:nvPr/>
        </p:nvSpPr>
        <p:spPr>
          <a:xfrm>
            <a:off x="1965337" y="1289958"/>
            <a:ext cx="4380414" cy="53354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79" name="채팅을 입력하세요."/>
          <p:cNvGrpSpPr/>
          <p:nvPr/>
        </p:nvGrpSpPr>
        <p:grpSpPr>
          <a:xfrm>
            <a:off x="2111002" y="6067819"/>
            <a:ext cx="4089084" cy="434051"/>
            <a:chOff x="0" y="0"/>
            <a:chExt cx="4089082" cy="434050"/>
          </a:xfrm>
        </p:grpSpPr>
        <p:sp>
          <p:nvSpPr>
            <p:cNvPr id="377" name="직사각형"/>
            <p:cNvSpPr/>
            <p:nvPr/>
          </p:nvSpPr>
          <p:spPr>
            <a:xfrm>
              <a:off x="-1" y="-1"/>
              <a:ext cx="4089084" cy="4340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78" name="채팅을 입력하세요."/>
            <p:cNvSpPr txBox="1"/>
            <p:nvPr/>
          </p:nvSpPr>
          <p:spPr>
            <a:xfrm>
              <a:off x="-1" y="23603"/>
              <a:ext cx="4089084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채팅을 입력하세요.</a:t>
              </a:r>
            </a:p>
          </p:txBody>
        </p:sp>
      </p:grpSp>
      <p:grpSp>
        <p:nvGrpSpPr>
          <p:cNvPr id="382" name="전송"/>
          <p:cNvGrpSpPr/>
          <p:nvPr/>
        </p:nvGrpSpPr>
        <p:grpSpPr>
          <a:xfrm>
            <a:off x="5693645" y="6125793"/>
            <a:ext cx="452956" cy="318102"/>
            <a:chOff x="0" y="0"/>
            <a:chExt cx="452955" cy="318101"/>
          </a:xfrm>
        </p:grpSpPr>
        <p:sp>
          <p:nvSpPr>
            <p:cNvPr id="380" name="직사각형"/>
            <p:cNvSpPr/>
            <p:nvPr/>
          </p:nvSpPr>
          <p:spPr>
            <a:xfrm>
              <a:off x="-1" y="-1"/>
              <a:ext cx="452957" cy="31810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81" name="전송"/>
            <p:cNvSpPr txBox="1"/>
            <p:nvPr/>
          </p:nvSpPr>
          <p:spPr>
            <a:xfrm>
              <a:off x="-1" y="62532"/>
              <a:ext cx="452957" cy="19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7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전송</a:t>
              </a:r>
            </a:p>
          </p:txBody>
        </p:sp>
      </p:grpSp>
      <p:pic>
        <p:nvPicPr>
          <p:cNvPr id="383" name="그림 30" descr="그림 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0450" y="2290335"/>
            <a:ext cx="346420" cy="450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그림 31" descr="그림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3232" y="1729556"/>
            <a:ext cx="432812" cy="5778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7" name="사각형 설명선 2"/>
          <p:cNvGrpSpPr/>
          <p:nvPr/>
        </p:nvGrpSpPr>
        <p:grpSpPr>
          <a:xfrm>
            <a:off x="2461979" y="2389344"/>
            <a:ext cx="1260271" cy="348869"/>
            <a:chOff x="0" y="0"/>
            <a:chExt cx="1260269" cy="348867"/>
          </a:xfrm>
        </p:grpSpPr>
        <p:sp>
          <p:nvSpPr>
            <p:cNvPr id="385" name="도형"/>
            <p:cNvSpPr/>
            <p:nvPr/>
          </p:nvSpPr>
          <p:spPr>
            <a:xfrm>
              <a:off x="0" y="3255"/>
              <a:ext cx="1260271" cy="34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388"/>
                  </a:lnTo>
                  <a:lnTo>
                    <a:pt x="9000" y="15388"/>
                  </a:lnTo>
                  <a:lnTo>
                    <a:pt x="3609" y="21600"/>
                  </a:lnTo>
                  <a:lnTo>
                    <a:pt x="3600" y="15388"/>
                  </a:lnTo>
                  <a:lnTo>
                    <a:pt x="0" y="15388"/>
                  </a:lnTo>
                  <a:lnTo>
                    <a:pt x="0" y="8976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86" name="반갑습니다 ~"/>
            <p:cNvSpPr txBox="1"/>
            <p:nvPr/>
          </p:nvSpPr>
          <p:spPr>
            <a:xfrm>
              <a:off x="0" y="0"/>
              <a:ext cx="1260270" cy="252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000"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반갑습니다 ~</a:t>
              </a:r>
            </a:p>
          </p:txBody>
        </p:sp>
      </p:grpSp>
      <p:sp>
        <p:nvSpPr>
          <p:cNvPr id="388" name="사각형 설명선 33"/>
          <p:cNvSpPr/>
          <p:nvPr/>
        </p:nvSpPr>
        <p:spPr>
          <a:xfrm>
            <a:off x="2461979" y="3415467"/>
            <a:ext cx="1260271" cy="34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5388"/>
                </a:lnTo>
                <a:lnTo>
                  <a:pt x="9000" y="15388"/>
                </a:lnTo>
                <a:lnTo>
                  <a:pt x="3609" y="21600"/>
                </a:lnTo>
                <a:lnTo>
                  <a:pt x="3600" y="15388"/>
                </a:lnTo>
                <a:lnTo>
                  <a:pt x="0" y="15388"/>
                </a:lnTo>
                <a:lnTo>
                  <a:pt x="0" y="8976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000">
                <a:ln w="9525" cap="flat">
                  <a:solidFill>
                    <a:srgbClr val="000000"/>
                  </a:solidFill>
                  <a:prstDash val="solid"/>
                  <a:round/>
                </a:ln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389" name="사각형 설명선 34"/>
          <p:cNvSpPr/>
          <p:nvPr/>
        </p:nvSpPr>
        <p:spPr>
          <a:xfrm>
            <a:off x="2461979" y="4403092"/>
            <a:ext cx="1260271" cy="34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5388"/>
                </a:lnTo>
                <a:lnTo>
                  <a:pt x="9000" y="15388"/>
                </a:lnTo>
                <a:lnTo>
                  <a:pt x="3609" y="21600"/>
                </a:lnTo>
                <a:lnTo>
                  <a:pt x="3600" y="15388"/>
                </a:lnTo>
                <a:lnTo>
                  <a:pt x="0" y="15388"/>
                </a:lnTo>
                <a:lnTo>
                  <a:pt x="0" y="8976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000">
                <a:ln w="9525" cap="flat">
                  <a:solidFill>
                    <a:srgbClr val="000000"/>
                  </a:solidFill>
                  <a:prstDash val="solid"/>
                  <a:round/>
                </a:ln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390" name="사각형 설명선 35"/>
          <p:cNvSpPr/>
          <p:nvPr/>
        </p:nvSpPr>
        <p:spPr>
          <a:xfrm>
            <a:off x="2457422" y="5552557"/>
            <a:ext cx="1260271" cy="34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5388"/>
                </a:lnTo>
                <a:lnTo>
                  <a:pt x="9000" y="15388"/>
                </a:lnTo>
                <a:lnTo>
                  <a:pt x="3609" y="21600"/>
                </a:lnTo>
                <a:lnTo>
                  <a:pt x="3600" y="15388"/>
                </a:lnTo>
                <a:lnTo>
                  <a:pt x="0" y="15388"/>
                </a:lnTo>
                <a:lnTo>
                  <a:pt x="0" y="8976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000">
                <a:ln w="9525" cap="flat">
                  <a:solidFill>
                    <a:srgbClr val="000000"/>
                  </a:solidFill>
                  <a:prstDash val="solid"/>
                  <a:round/>
                </a:ln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393" name="사각형 설명선 36"/>
          <p:cNvGrpSpPr/>
          <p:nvPr/>
        </p:nvGrpSpPr>
        <p:grpSpPr>
          <a:xfrm>
            <a:off x="4436240" y="1892105"/>
            <a:ext cx="1260271" cy="348869"/>
            <a:chOff x="0" y="0"/>
            <a:chExt cx="1260269" cy="348867"/>
          </a:xfrm>
        </p:grpSpPr>
        <p:sp>
          <p:nvSpPr>
            <p:cNvPr id="391" name="도형"/>
            <p:cNvSpPr/>
            <p:nvPr/>
          </p:nvSpPr>
          <p:spPr>
            <a:xfrm flipH="1">
              <a:off x="0" y="3255"/>
              <a:ext cx="1260271" cy="345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388"/>
                  </a:lnTo>
                  <a:lnTo>
                    <a:pt x="9000" y="15388"/>
                  </a:lnTo>
                  <a:lnTo>
                    <a:pt x="3609" y="21600"/>
                  </a:lnTo>
                  <a:lnTo>
                    <a:pt x="3600" y="15388"/>
                  </a:lnTo>
                  <a:lnTo>
                    <a:pt x="0" y="15388"/>
                  </a:lnTo>
                  <a:lnTo>
                    <a:pt x="0" y="8976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000"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92" name="안녕하세요 ~~"/>
            <p:cNvSpPr txBox="1"/>
            <p:nvPr/>
          </p:nvSpPr>
          <p:spPr>
            <a:xfrm>
              <a:off x="0" y="0"/>
              <a:ext cx="1260271" cy="252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defRPr sz="1000">
                  <a:ln w="9525" cap="flat">
                    <a:solidFill>
                      <a:srgbClr val="000000"/>
                    </a:solidFill>
                    <a:prstDash val="solid"/>
                    <a:round/>
                  </a:ln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안녕하세요 ~~</a:t>
              </a:r>
            </a:p>
          </p:txBody>
        </p:sp>
      </p:grpSp>
      <p:sp>
        <p:nvSpPr>
          <p:cNvPr id="394" name="사각형 설명선 37"/>
          <p:cNvSpPr/>
          <p:nvPr/>
        </p:nvSpPr>
        <p:spPr>
          <a:xfrm flipH="1">
            <a:off x="4436240" y="2825087"/>
            <a:ext cx="1260271" cy="34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5388"/>
                </a:lnTo>
                <a:lnTo>
                  <a:pt x="9000" y="15388"/>
                </a:lnTo>
                <a:lnTo>
                  <a:pt x="3609" y="21600"/>
                </a:lnTo>
                <a:lnTo>
                  <a:pt x="3600" y="15388"/>
                </a:lnTo>
                <a:lnTo>
                  <a:pt x="0" y="15388"/>
                </a:lnTo>
                <a:lnTo>
                  <a:pt x="0" y="8976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000">
                <a:ln w="9525" cap="flat">
                  <a:solidFill>
                    <a:srgbClr val="000000"/>
                  </a:solidFill>
                  <a:prstDash val="solid"/>
                  <a:round/>
                </a:ln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395" name="사각형 설명선 38"/>
          <p:cNvSpPr/>
          <p:nvPr/>
        </p:nvSpPr>
        <p:spPr>
          <a:xfrm flipH="1">
            <a:off x="4436240" y="3834586"/>
            <a:ext cx="1260271" cy="34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5388"/>
                </a:lnTo>
                <a:lnTo>
                  <a:pt x="9000" y="15388"/>
                </a:lnTo>
                <a:lnTo>
                  <a:pt x="3609" y="21600"/>
                </a:lnTo>
                <a:lnTo>
                  <a:pt x="3600" y="15388"/>
                </a:lnTo>
                <a:lnTo>
                  <a:pt x="0" y="15388"/>
                </a:lnTo>
                <a:lnTo>
                  <a:pt x="0" y="8976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000">
                <a:ln w="9525" cap="flat">
                  <a:solidFill>
                    <a:srgbClr val="000000"/>
                  </a:solidFill>
                  <a:prstDash val="solid"/>
                  <a:round/>
                </a:ln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396" name="사각형 설명선 39"/>
          <p:cNvSpPr/>
          <p:nvPr/>
        </p:nvSpPr>
        <p:spPr>
          <a:xfrm flipH="1">
            <a:off x="4436240" y="4975740"/>
            <a:ext cx="1260271" cy="34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5388"/>
                </a:lnTo>
                <a:lnTo>
                  <a:pt x="9000" y="15388"/>
                </a:lnTo>
                <a:lnTo>
                  <a:pt x="3609" y="21600"/>
                </a:lnTo>
                <a:lnTo>
                  <a:pt x="3600" y="15388"/>
                </a:lnTo>
                <a:lnTo>
                  <a:pt x="0" y="15388"/>
                </a:lnTo>
                <a:lnTo>
                  <a:pt x="0" y="8976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sz="1000">
                <a:ln w="9525" cap="flat">
                  <a:solidFill>
                    <a:srgbClr val="000000"/>
                  </a:solidFill>
                  <a:prstDash val="solid"/>
                  <a:round/>
                </a:ln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397" name="TextBox 3"/>
          <p:cNvSpPr txBox="1"/>
          <p:nvPr/>
        </p:nvSpPr>
        <p:spPr>
          <a:xfrm>
            <a:off x="2961062" y="1334719"/>
            <a:ext cx="2373174" cy="39954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이영자님 과 채팅</a:t>
            </a:r>
          </a:p>
        </p:txBody>
      </p:sp>
      <p:pic>
        <p:nvPicPr>
          <p:cNvPr id="398" name="그림 41" descr="그림 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0450" y="3319857"/>
            <a:ext cx="346420" cy="450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그림 42" descr="그림 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0450" y="4294989"/>
            <a:ext cx="346420" cy="450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그림 43" descr="그림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0450" y="5419516"/>
            <a:ext cx="346420" cy="450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그림 44" descr="그림 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3232" y="2659282"/>
            <a:ext cx="432812" cy="577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그림 45" descr="그림 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3232" y="3665208"/>
            <a:ext cx="432812" cy="577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그림 46" descr="그림 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3232" y="4809935"/>
            <a:ext cx="432812" cy="5778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7" name="그룹 47"/>
          <p:cNvGrpSpPr/>
          <p:nvPr/>
        </p:nvGrpSpPr>
        <p:grpSpPr>
          <a:xfrm>
            <a:off x="2205781" y="1524184"/>
            <a:ext cx="302048" cy="173100"/>
            <a:chOff x="0" y="0"/>
            <a:chExt cx="302046" cy="173099"/>
          </a:xfrm>
        </p:grpSpPr>
        <p:sp>
          <p:nvSpPr>
            <p:cNvPr id="404" name="직선 연결선 48"/>
            <p:cNvSpPr/>
            <p:nvPr/>
          </p:nvSpPr>
          <p:spPr>
            <a:xfrm>
              <a:off x="0" y="-1"/>
              <a:ext cx="30204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5" name="직선 연결선 49"/>
            <p:cNvSpPr/>
            <p:nvPr/>
          </p:nvSpPr>
          <p:spPr>
            <a:xfrm>
              <a:off x="0" y="81993"/>
              <a:ext cx="30204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6" name="직선 연결선 50"/>
            <p:cNvSpPr/>
            <p:nvPr/>
          </p:nvSpPr>
          <p:spPr>
            <a:xfrm>
              <a:off x="0" y="173099"/>
              <a:ext cx="30204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08" name="그림 51" descr="그림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5874615" y="1415834"/>
            <a:ext cx="324293" cy="324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92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표 5"/>
          <p:cNvGraphicFramePr/>
          <p:nvPr>
            <p:extLst>
              <p:ext uri="{D42A27DB-BD31-4B8C-83A1-F6EECF244321}">
                <p14:modId xmlns:p14="http://schemas.microsoft.com/office/powerpoint/2010/main" val="3995823053"/>
              </p:ext>
            </p:extLst>
          </p:nvPr>
        </p:nvGraphicFramePr>
        <p:xfrm>
          <a:off x="131599" y="115758"/>
          <a:ext cx="3517762" cy="960120"/>
        </p:xfrm>
        <a:graphic>
          <a:graphicData uri="http://schemas.openxmlformats.org/drawingml/2006/table">
            <a:tbl>
              <a:tblPr firstRow="1" bandRow="1"/>
              <a:tblGrid>
                <a:gridCol w="1758881"/>
                <a:gridCol w="1758881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017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여행 가이드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4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165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가이드 상품</a:t>
                      </a:r>
                    </a:p>
                    <a:p>
                      <a:pPr algn="l">
                        <a:defRPr sz="1500"/>
                      </a:pPr>
                      <a:r>
                        <a:t>- 해당 상품의 기본적인 테마, 가격, 등 정보가 있으며 클릭시 상세 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사용자가 원하는데로 정렬하여 보기가능</a:t>
                      </a:r>
                    </a:p>
                    <a:p>
                      <a:pPr algn="l">
                        <a:defRPr sz="1500"/>
                      </a:pPr>
                      <a:r>
                        <a:t>기본적으로 추천순으로 정렬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아이콘 클릭으로 페이지 넘기기.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8" name="직사각형 12"/>
          <p:cNvGrpSpPr/>
          <p:nvPr/>
        </p:nvGrpSpPr>
        <p:grpSpPr>
          <a:xfrm>
            <a:off x="3184035" y="1293244"/>
            <a:ext cx="1927231" cy="609698"/>
            <a:chOff x="0" y="0"/>
            <a:chExt cx="1927229" cy="609696"/>
          </a:xfrm>
        </p:grpSpPr>
        <p:sp>
          <p:nvSpPr>
            <p:cNvPr id="166" name="직사각형"/>
            <p:cNvSpPr/>
            <p:nvPr/>
          </p:nvSpPr>
          <p:spPr>
            <a:xfrm>
              <a:off x="-1" y="-1"/>
              <a:ext cx="1927230" cy="6096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67" name="메인로고"/>
            <p:cNvSpPr txBox="1"/>
            <p:nvPr/>
          </p:nvSpPr>
          <p:spPr>
            <a:xfrm>
              <a:off x="-1" y="111423"/>
              <a:ext cx="1927230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여행 가이드 매칭</a:t>
              </a:r>
            </a:p>
          </p:txBody>
        </p:sp>
      </p:grpSp>
      <p:grpSp>
        <p:nvGrpSpPr>
          <p:cNvPr id="171" name="타원 31"/>
          <p:cNvGrpSpPr/>
          <p:nvPr/>
        </p:nvGrpSpPr>
        <p:grpSpPr>
          <a:xfrm>
            <a:off x="3073978" y="6183765"/>
            <a:ext cx="379800" cy="370837"/>
            <a:chOff x="-1" y="0"/>
            <a:chExt cx="379798" cy="370835"/>
          </a:xfrm>
        </p:grpSpPr>
        <p:sp>
          <p:nvSpPr>
            <p:cNvPr id="16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0" name="3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77" name="그룹"/>
          <p:cNvGrpSpPr/>
          <p:nvPr/>
        </p:nvGrpSpPr>
        <p:grpSpPr>
          <a:xfrm>
            <a:off x="336146" y="3612013"/>
            <a:ext cx="7623007" cy="1270003"/>
            <a:chOff x="0" y="0"/>
            <a:chExt cx="7623005" cy="1270001"/>
          </a:xfrm>
        </p:grpSpPr>
        <p:sp>
          <p:nvSpPr>
            <p:cNvPr id="172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73" name="3박 4일 유산슬과 떠나는 관광버스 뽕짝투어"/>
            <p:cNvSpPr txBox="1"/>
            <p:nvPr/>
          </p:nvSpPr>
          <p:spPr>
            <a:xfrm>
              <a:off x="2167920" y="129535"/>
              <a:ext cx="4037535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3박 4일 유산슬과 떠나는 관광버스 뽕짝투어</a:t>
              </a:r>
            </a:p>
          </p:txBody>
        </p:sp>
        <p:sp>
          <p:nvSpPr>
            <p:cNvPr id="174" name="1인 79,0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79,000원</a:t>
              </a:r>
            </a:p>
          </p:txBody>
        </p:sp>
        <p:sp>
          <p:nvSpPr>
            <p:cNvPr id="175" name="#음악 #트로트 #관광버스 #지방투어"/>
            <p:cNvSpPr txBox="1"/>
            <p:nvPr/>
          </p:nvSpPr>
          <p:spPr>
            <a:xfrm>
              <a:off x="2223456" y="842036"/>
              <a:ext cx="2647229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#음악 #트로트 #관광버스 #지방투어</a:t>
              </a:r>
            </a:p>
          </p:txBody>
        </p:sp>
        <p:pic>
          <p:nvPicPr>
            <p:cNvPr id="176" name="유산슬.jpg" descr="유산슬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281" y="6349"/>
              <a:ext cx="2070102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추천순. 등록순. 낮은가격순. 높은가격순"/>
          <p:cNvSpPr txBox="1"/>
          <p:nvPr/>
        </p:nvSpPr>
        <p:spPr>
          <a:xfrm>
            <a:off x="5497295" y="1903633"/>
            <a:ext cx="2467403" cy="281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추천순. 등록순. 낮은가격순. 높은가격순</a:t>
            </a:r>
          </a:p>
        </p:txBody>
      </p:sp>
      <p:grpSp>
        <p:nvGrpSpPr>
          <p:cNvPr id="185" name="그룹 1"/>
          <p:cNvGrpSpPr/>
          <p:nvPr/>
        </p:nvGrpSpPr>
        <p:grpSpPr>
          <a:xfrm>
            <a:off x="336147" y="4920114"/>
            <a:ext cx="7623003" cy="1270001"/>
            <a:chOff x="0" y="0"/>
            <a:chExt cx="7623002" cy="1270000"/>
          </a:xfrm>
        </p:grpSpPr>
        <p:sp>
          <p:nvSpPr>
            <p:cNvPr id="179" name="직사각형"/>
            <p:cNvSpPr/>
            <p:nvPr/>
          </p:nvSpPr>
          <p:spPr>
            <a:xfrm>
              <a:off x="0" y="0"/>
              <a:ext cx="7623003" cy="1270001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0" name="1박 2일 설민석과 함께하는 역사투어"/>
            <p:cNvSpPr txBox="1"/>
            <p:nvPr/>
          </p:nvSpPr>
          <p:spPr>
            <a:xfrm>
              <a:off x="2167920" y="114404"/>
              <a:ext cx="3380806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1박 2일 설민석과 함께하는 역사투어</a:t>
              </a:r>
            </a:p>
          </p:txBody>
        </p:sp>
        <p:sp>
          <p:nvSpPr>
            <p:cNvPr id="181" name="1인 39,000원"/>
            <p:cNvSpPr txBox="1"/>
            <p:nvPr/>
          </p:nvSpPr>
          <p:spPr>
            <a:xfrm>
              <a:off x="6544558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39,000원</a:t>
              </a:r>
            </a:p>
          </p:txBody>
        </p:sp>
        <p:sp>
          <p:nvSpPr>
            <p:cNvPr id="182" name="#역사 #고궁 #대한민국 #외국인추천"/>
            <p:cNvSpPr txBox="1"/>
            <p:nvPr/>
          </p:nvSpPr>
          <p:spPr>
            <a:xfrm>
              <a:off x="2223456" y="842035"/>
              <a:ext cx="2647230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#역사 #고궁 #대한민국 #외국인추천</a:t>
              </a:r>
            </a:p>
          </p:txBody>
        </p:sp>
        <p:pic>
          <p:nvPicPr>
            <p:cNvPr id="183" name="설민석.jpeg" descr="설민석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593" y="6349"/>
              <a:ext cx="2070101" cy="12573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해당 상품은 숙박이 포함되어 있지 않습니다."/>
            <p:cNvSpPr txBox="1"/>
            <p:nvPr/>
          </p:nvSpPr>
          <p:spPr>
            <a:xfrm>
              <a:off x="4389090" y="534793"/>
              <a:ext cx="2731055" cy="285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 u="sng">
                  <a:solidFill>
                    <a:srgbClr val="F30600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해당 상품은 숙박이 포함되어 있지 않습니다.</a:t>
              </a:r>
            </a:p>
          </p:txBody>
        </p:sp>
      </p:grpSp>
      <p:grpSp>
        <p:nvGrpSpPr>
          <p:cNvPr id="191" name="그룹"/>
          <p:cNvGrpSpPr/>
          <p:nvPr/>
        </p:nvGrpSpPr>
        <p:grpSpPr>
          <a:xfrm>
            <a:off x="336146" y="2303913"/>
            <a:ext cx="7623007" cy="1270003"/>
            <a:chOff x="0" y="0"/>
            <a:chExt cx="7623005" cy="1270001"/>
          </a:xfrm>
        </p:grpSpPr>
        <p:pic>
          <p:nvPicPr>
            <p:cNvPr id="186" name="펭수.jpeg" descr="펭수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60" y="8293"/>
              <a:ext cx="2076344" cy="1257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" name="직사각형"/>
            <p:cNvSpPr/>
            <p:nvPr/>
          </p:nvSpPr>
          <p:spPr>
            <a:xfrm>
              <a:off x="-1" y="-1"/>
              <a:ext cx="7623007" cy="127000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88" name="2박 3일 핵인싸 펭수와 함께하는 상암동 방송국 투어"/>
            <p:cNvSpPr txBox="1"/>
            <p:nvPr/>
          </p:nvSpPr>
          <p:spPr>
            <a:xfrm>
              <a:off x="2167920" y="129535"/>
              <a:ext cx="4757777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2박 3일 핵인싸 펭수와 함께하는 상암동 방송국 투어</a:t>
              </a:r>
            </a:p>
          </p:txBody>
        </p:sp>
        <p:sp>
          <p:nvSpPr>
            <p:cNvPr id="189" name="1인 59,900원"/>
            <p:cNvSpPr txBox="1"/>
            <p:nvPr/>
          </p:nvSpPr>
          <p:spPr>
            <a:xfrm>
              <a:off x="6544559" y="894489"/>
              <a:ext cx="961018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12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59,900원</a:t>
              </a:r>
            </a:p>
          </p:txBody>
        </p:sp>
        <p:sp>
          <p:nvSpPr>
            <p:cNvPr id="190" name="#맛집 #서울 #시티투어 #인싸투어"/>
            <p:cNvSpPr txBox="1"/>
            <p:nvPr/>
          </p:nvSpPr>
          <p:spPr>
            <a:xfrm>
              <a:off x="2223456" y="842036"/>
              <a:ext cx="2542831" cy="31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14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#맛집 #서울 #시티투어 #인싸투어 </a:t>
              </a:r>
            </a:p>
          </p:txBody>
        </p:sp>
      </p:grpSp>
      <p:grpSp>
        <p:nvGrpSpPr>
          <p:cNvPr id="194" name="타원 29"/>
          <p:cNvGrpSpPr/>
          <p:nvPr/>
        </p:nvGrpSpPr>
        <p:grpSpPr>
          <a:xfrm>
            <a:off x="152087" y="2057146"/>
            <a:ext cx="379800" cy="370837"/>
            <a:chOff x="-1" y="0"/>
            <a:chExt cx="379798" cy="370835"/>
          </a:xfrm>
        </p:grpSpPr>
        <p:sp>
          <p:nvSpPr>
            <p:cNvPr id="192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3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97" name="타원 29"/>
          <p:cNvGrpSpPr/>
          <p:nvPr/>
        </p:nvGrpSpPr>
        <p:grpSpPr>
          <a:xfrm>
            <a:off x="5310336" y="1632143"/>
            <a:ext cx="379799" cy="370837"/>
            <a:chOff x="-1" y="0"/>
            <a:chExt cx="379798" cy="370835"/>
          </a:xfrm>
        </p:grpSpPr>
        <p:sp>
          <p:nvSpPr>
            <p:cNvPr id="19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196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98" name="직사각형 2"/>
          <p:cNvSpPr/>
          <p:nvPr/>
        </p:nvSpPr>
        <p:spPr>
          <a:xfrm>
            <a:off x="3483433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1</a:t>
            </a:r>
          </a:p>
        </p:txBody>
      </p:sp>
      <p:sp>
        <p:nvSpPr>
          <p:cNvPr id="199" name="직사각형 39"/>
          <p:cNvSpPr/>
          <p:nvPr/>
        </p:nvSpPr>
        <p:spPr>
          <a:xfrm>
            <a:off x="4607797" y="6223495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3</a:t>
            </a:r>
          </a:p>
        </p:txBody>
      </p:sp>
      <p:sp>
        <p:nvSpPr>
          <p:cNvPr id="200" name="직사각형 40"/>
          <p:cNvSpPr/>
          <p:nvPr/>
        </p:nvSpPr>
        <p:spPr>
          <a:xfrm>
            <a:off x="4046080" y="6220101"/>
            <a:ext cx="235132" cy="396237"/>
          </a:xfrm>
          <a:prstGeom prst="rect">
            <a:avLst/>
          </a:prstGeom>
          <a:solidFill>
            <a:srgbClr val="FFD966"/>
          </a:solidFill>
          <a:ln w="25400">
            <a:solidFill>
              <a:schemeClr val="accent2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34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표 5"/>
          <p:cNvGraphicFramePr/>
          <p:nvPr>
            <p:extLst>
              <p:ext uri="{D42A27DB-BD31-4B8C-83A1-F6EECF244321}">
                <p14:modId xmlns:p14="http://schemas.microsoft.com/office/powerpoint/2010/main" val="2510984331"/>
              </p:ext>
            </p:extLst>
          </p:nvPr>
        </p:nvGraphicFramePr>
        <p:xfrm>
          <a:off x="131601" y="115758"/>
          <a:ext cx="3313726" cy="94488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M – 017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여행 가이드 매칭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06" name="표 13"/>
          <p:cNvGraphicFramePr/>
          <p:nvPr/>
        </p:nvGraphicFramePr>
        <p:xfrm>
          <a:off x="8509686" y="1289960"/>
          <a:ext cx="3491813" cy="5404872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메인 메뉴 아이콘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클릭 시 왼쪽에서 슬라이드로 메인 메뉴가 활성화됨.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로그인/마이페이지</a:t>
                      </a:r>
                    </a:p>
                    <a:p>
                      <a:pPr lvl="2" algn="l">
                        <a:defRPr sz="1500"/>
                      </a:pPr>
                      <a:r>
                        <a:t>- 로그인 전 회원이라면 로그인 페이지로 넘어가며 로그인 상태이면 마이페이지로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7" name="직사각형 1"/>
          <p:cNvSpPr/>
          <p:nvPr/>
        </p:nvSpPr>
        <p:spPr>
          <a:xfrm>
            <a:off x="1965337" y="1289958"/>
            <a:ext cx="4380414" cy="53354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13" name="그룹"/>
          <p:cNvGrpSpPr/>
          <p:nvPr/>
        </p:nvGrpSpPr>
        <p:grpSpPr>
          <a:xfrm>
            <a:off x="2213706" y="3070799"/>
            <a:ext cx="3985202" cy="742805"/>
            <a:chOff x="0" y="0"/>
            <a:chExt cx="3985200" cy="742804"/>
          </a:xfrm>
        </p:grpSpPr>
        <p:sp>
          <p:nvSpPr>
            <p:cNvPr id="208" name="직사각형"/>
            <p:cNvSpPr/>
            <p:nvPr/>
          </p:nvSpPr>
          <p:spPr>
            <a:xfrm>
              <a:off x="0" y="0"/>
              <a:ext cx="3985201" cy="7344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6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09" name="3박 4일 유산슬과 떠나는 관광버스 뽕짝투어"/>
            <p:cNvSpPr txBox="1"/>
            <p:nvPr/>
          </p:nvSpPr>
          <p:spPr>
            <a:xfrm>
              <a:off x="1133358" y="74905"/>
              <a:ext cx="2070835" cy="2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900" b="1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3박 4일 유산슬과 떠나는 관광버스 뽕짝투어</a:t>
              </a:r>
            </a:p>
          </p:txBody>
        </p:sp>
        <p:sp>
          <p:nvSpPr>
            <p:cNvPr id="210" name="1인 79,000원"/>
            <p:cNvSpPr txBox="1"/>
            <p:nvPr/>
          </p:nvSpPr>
          <p:spPr>
            <a:xfrm>
              <a:off x="3248421" y="517254"/>
              <a:ext cx="675391" cy="225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8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79,000원</a:t>
              </a:r>
            </a:p>
          </p:txBody>
        </p:sp>
        <p:sp>
          <p:nvSpPr>
            <p:cNvPr id="211" name="#음악 #트로트 #관광버스 #지방투어"/>
            <p:cNvSpPr txBox="1"/>
            <p:nvPr/>
          </p:nvSpPr>
          <p:spPr>
            <a:xfrm>
              <a:off x="1162391" y="486922"/>
              <a:ext cx="1738982" cy="2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9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#음악 #트로트 #관광버스 #지방투어</a:t>
              </a:r>
            </a:p>
          </p:txBody>
        </p:sp>
        <p:pic>
          <p:nvPicPr>
            <p:cNvPr id="212" name="유산슬.jpg" descr="유산슬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38" y="3671"/>
              <a:ext cx="1082221" cy="727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0" name="그룹 51"/>
          <p:cNvGrpSpPr/>
          <p:nvPr/>
        </p:nvGrpSpPr>
        <p:grpSpPr>
          <a:xfrm>
            <a:off x="2215602" y="3924744"/>
            <a:ext cx="3983306" cy="742818"/>
            <a:chOff x="0" y="0"/>
            <a:chExt cx="3983304" cy="742817"/>
          </a:xfrm>
        </p:grpSpPr>
        <p:sp>
          <p:nvSpPr>
            <p:cNvPr id="214" name="직사각형"/>
            <p:cNvSpPr/>
            <p:nvPr/>
          </p:nvSpPr>
          <p:spPr>
            <a:xfrm>
              <a:off x="0" y="0"/>
              <a:ext cx="3983305" cy="73441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6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15" name="1박 2일 설민석과 함께하는 역사투어"/>
            <p:cNvSpPr txBox="1"/>
            <p:nvPr/>
          </p:nvSpPr>
          <p:spPr>
            <a:xfrm>
              <a:off x="1132820" y="66158"/>
              <a:ext cx="1742471" cy="2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900" b="1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1박 2일 설민석과 함께하는 역사투어</a:t>
              </a:r>
            </a:p>
          </p:txBody>
        </p:sp>
        <p:sp>
          <p:nvSpPr>
            <p:cNvPr id="216" name="1인 39,000원"/>
            <p:cNvSpPr txBox="1"/>
            <p:nvPr/>
          </p:nvSpPr>
          <p:spPr>
            <a:xfrm>
              <a:off x="3246555" y="517266"/>
              <a:ext cx="675391" cy="225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8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39,000원</a:t>
              </a:r>
            </a:p>
          </p:txBody>
        </p:sp>
        <p:sp>
          <p:nvSpPr>
            <p:cNvPr id="217" name="#역사 #고궁 #대한민국 #외국인추천"/>
            <p:cNvSpPr txBox="1"/>
            <p:nvPr/>
          </p:nvSpPr>
          <p:spPr>
            <a:xfrm>
              <a:off x="1161839" y="486933"/>
              <a:ext cx="1738982" cy="2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9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#역사 #고궁 #대한민국 #외국인추천</a:t>
              </a:r>
            </a:p>
          </p:txBody>
        </p:sp>
        <p:pic>
          <p:nvPicPr>
            <p:cNvPr id="218" name="설민석.jpeg" descr="설민석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67" y="3672"/>
              <a:ext cx="1081706" cy="7270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해당 상품은 숙박이 포함되어 있지 않습니다."/>
            <p:cNvSpPr txBox="1"/>
            <p:nvPr/>
          </p:nvSpPr>
          <p:spPr>
            <a:xfrm>
              <a:off x="2293464" y="309262"/>
              <a:ext cx="1417596" cy="187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600" u="sng">
                  <a:solidFill>
                    <a:srgbClr val="F30600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해당 상품은 숙박이 포함되어 있지 않습니다.</a:t>
              </a:r>
            </a:p>
          </p:txBody>
        </p:sp>
      </p:grpSp>
      <p:grpSp>
        <p:nvGrpSpPr>
          <p:cNvPr id="226" name="그룹"/>
          <p:cNvGrpSpPr/>
          <p:nvPr/>
        </p:nvGrpSpPr>
        <p:grpSpPr>
          <a:xfrm>
            <a:off x="2213706" y="2250401"/>
            <a:ext cx="3985202" cy="734401"/>
            <a:chOff x="0" y="0"/>
            <a:chExt cx="3985200" cy="734399"/>
          </a:xfrm>
        </p:grpSpPr>
        <p:pic>
          <p:nvPicPr>
            <p:cNvPr id="221" name="펭수.jpeg" descr="펭수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06" y="4795"/>
              <a:ext cx="1085484" cy="7270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직사각형"/>
            <p:cNvSpPr/>
            <p:nvPr/>
          </p:nvSpPr>
          <p:spPr>
            <a:xfrm>
              <a:off x="-1" y="0"/>
              <a:ext cx="3985202" cy="7344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6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23" name="2박 3일 핵인싸 펭수와 함께하는 상암동 방송국 투어"/>
            <p:cNvSpPr txBox="1"/>
            <p:nvPr/>
          </p:nvSpPr>
          <p:spPr>
            <a:xfrm>
              <a:off x="1133357" y="74905"/>
              <a:ext cx="2430957" cy="2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900" b="1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2박 3일 핵인싸 펭수와 함께하는 상암동 방송국 투어</a:t>
              </a:r>
            </a:p>
          </p:txBody>
        </p:sp>
        <p:sp>
          <p:nvSpPr>
            <p:cNvPr id="224" name="1인 59,900원"/>
            <p:cNvSpPr txBox="1"/>
            <p:nvPr/>
          </p:nvSpPr>
          <p:spPr>
            <a:xfrm>
              <a:off x="3391234" y="517254"/>
              <a:ext cx="532578" cy="185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algn="r">
                <a:defRPr sz="600">
                  <a:solidFill>
                    <a:srgbClr val="888888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1인 59,900원</a:t>
              </a:r>
            </a:p>
          </p:txBody>
        </p:sp>
        <p:sp>
          <p:nvSpPr>
            <p:cNvPr id="225" name="#맛집 #서울 #시티투어 #인싸투어"/>
            <p:cNvSpPr txBox="1"/>
            <p:nvPr/>
          </p:nvSpPr>
          <p:spPr>
            <a:xfrm>
              <a:off x="1162391" y="486922"/>
              <a:ext cx="1671869" cy="2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9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#맛집 #서울 #시티투어 #인싸투어 </a:t>
              </a:r>
            </a:p>
          </p:txBody>
        </p:sp>
      </p:grpSp>
      <p:grpSp>
        <p:nvGrpSpPr>
          <p:cNvPr id="230" name="그룹 64"/>
          <p:cNvGrpSpPr/>
          <p:nvPr/>
        </p:nvGrpSpPr>
        <p:grpSpPr>
          <a:xfrm>
            <a:off x="2205781" y="1524184"/>
            <a:ext cx="302048" cy="173100"/>
            <a:chOff x="0" y="0"/>
            <a:chExt cx="302046" cy="173099"/>
          </a:xfrm>
        </p:grpSpPr>
        <p:sp>
          <p:nvSpPr>
            <p:cNvPr id="227" name="직선 연결선 65"/>
            <p:cNvSpPr/>
            <p:nvPr/>
          </p:nvSpPr>
          <p:spPr>
            <a:xfrm>
              <a:off x="0" y="-1"/>
              <a:ext cx="30204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직선 연결선 66"/>
            <p:cNvSpPr/>
            <p:nvPr/>
          </p:nvSpPr>
          <p:spPr>
            <a:xfrm>
              <a:off x="0" y="81993"/>
              <a:ext cx="30204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직선 연결선 67"/>
            <p:cNvSpPr/>
            <p:nvPr/>
          </p:nvSpPr>
          <p:spPr>
            <a:xfrm>
              <a:off x="0" y="173099"/>
              <a:ext cx="30204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3" name="타원 29"/>
          <p:cNvGrpSpPr/>
          <p:nvPr/>
        </p:nvGrpSpPr>
        <p:grpSpPr>
          <a:xfrm>
            <a:off x="1821689" y="1235339"/>
            <a:ext cx="379799" cy="370836"/>
            <a:chOff x="-1" y="-1"/>
            <a:chExt cx="379798" cy="370835"/>
          </a:xfrm>
        </p:grpSpPr>
        <p:sp>
          <p:nvSpPr>
            <p:cNvPr id="23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32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34" name="그림 68" descr="그림 6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5874615" y="1415834"/>
            <a:ext cx="324293" cy="324293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직사각형 4"/>
          <p:cNvSpPr/>
          <p:nvPr/>
        </p:nvSpPr>
        <p:spPr>
          <a:xfrm>
            <a:off x="3631474" y="1554393"/>
            <a:ext cx="1201784" cy="3835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메인로고</a:t>
            </a:r>
          </a:p>
        </p:txBody>
      </p:sp>
      <p:grpSp>
        <p:nvGrpSpPr>
          <p:cNvPr id="238" name="타원 31"/>
          <p:cNvGrpSpPr/>
          <p:nvPr/>
        </p:nvGrpSpPr>
        <p:grpSpPr>
          <a:xfrm>
            <a:off x="6075699" y="1153344"/>
            <a:ext cx="379799" cy="370837"/>
            <a:chOff x="-1" y="-1"/>
            <a:chExt cx="379798" cy="370835"/>
          </a:xfrm>
        </p:grpSpPr>
        <p:sp>
          <p:nvSpPr>
            <p:cNvPr id="236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37" name="3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10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표 5"/>
          <p:cNvGraphicFramePr/>
          <p:nvPr>
            <p:extLst>
              <p:ext uri="{D42A27DB-BD31-4B8C-83A1-F6EECF244321}">
                <p14:modId xmlns:p14="http://schemas.microsoft.com/office/powerpoint/2010/main" val="2704029365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</a:rPr>
                        <a:t>YS – P – 018</a:t>
                      </a:r>
                      <a:endParaRPr dirty="0"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가이드 매칭 상세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3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44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가이드가 업로드한 사진이 노출 되며      양옆 화살표를 통해 다음사진 이전사진으로 이동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가격 표시와 함께 예약가능 날짜 확인 후 예약(결제) 혹은 찜하기 기능 추가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해당 상품에 관한 상세정보 기재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실제 이용고객들의 평점과 후기 등록 및 열람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7" name="타원 31"/>
          <p:cNvGrpSpPr/>
          <p:nvPr/>
        </p:nvGrpSpPr>
        <p:grpSpPr>
          <a:xfrm>
            <a:off x="12521084" y="4649596"/>
            <a:ext cx="379799" cy="370837"/>
            <a:chOff x="-1" y="0"/>
            <a:chExt cx="379798" cy="370835"/>
          </a:xfrm>
        </p:grpSpPr>
        <p:sp>
          <p:nvSpPr>
            <p:cNvPr id="24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46" name="3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pic>
        <p:nvPicPr>
          <p:cNvPr id="248" name="펭수2.jpg" descr="펭수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96" y="1845598"/>
            <a:ext cx="4997498" cy="2334751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59,900원 / 1인"/>
          <p:cNvSpPr txBox="1"/>
          <p:nvPr/>
        </p:nvSpPr>
        <p:spPr>
          <a:xfrm>
            <a:off x="5782257" y="1440813"/>
            <a:ext cx="1516483" cy="38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59,900원 / 1인</a:t>
            </a:r>
          </a:p>
        </p:txBody>
      </p:sp>
      <p:grpSp>
        <p:nvGrpSpPr>
          <p:cNvPr id="252" name="예약하기"/>
          <p:cNvGrpSpPr/>
          <p:nvPr/>
        </p:nvGrpSpPr>
        <p:grpSpPr>
          <a:xfrm>
            <a:off x="5765800" y="2837696"/>
            <a:ext cx="1760360" cy="569933"/>
            <a:chOff x="0" y="0"/>
            <a:chExt cx="1760359" cy="569932"/>
          </a:xfrm>
        </p:grpSpPr>
        <p:sp>
          <p:nvSpPr>
            <p:cNvPr id="250" name="직사각형"/>
            <p:cNvSpPr/>
            <p:nvPr/>
          </p:nvSpPr>
          <p:spPr>
            <a:xfrm>
              <a:off x="0" y="-1"/>
              <a:ext cx="1760360" cy="569934"/>
            </a:xfrm>
            <a:prstGeom prst="rect">
              <a:avLst/>
            </a:prstGeom>
            <a:solidFill>
              <a:srgbClr val="3D86EE"/>
            </a:solidFill>
            <a:ln w="12700" cap="flat">
              <a:solidFill>
                <a:srgbClr val="9411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51" name="예약하기"/>
            <p:cNvSpPr txBox="1"/>
            <p:nvPr/>
          </p:nvSpPr>
          <p:spPr>
            <a:xfrm>
              <a:off x="0" y="105898"/>
              <a:ext cx="176036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예약하기</a:t>
              </a:r>
            </a:p>
          </p:txBody>
        </p:sp>
      </p:grpSp>
      <p:grpSp>
        <p:nvGrpSpPr>
          <p:cNvPr id="255" name="찜하기"/>
          <p:cNvGrpSpPr/>
          <p:nvPr/>
        </p:nvGrpSpPr>
        <p:grpSpPr>
          <a:xfrm>
            <a:off x="5765800" y="3475852"/>
            <a:ext cx="1760360" cy="569933"/>
            <a:chOff x="0" y="0"/>
            <a:chExt cx="1760359" cy="569932"/>
          </a:xfrm>
        </p:grpSpPr>
        <p:sp>
          <p:nvSpPr>
            <p:cNvPr id="253" name="직사각형"/>
            <p:cNvSpPr/>
            <p:nvPr/>
          </p:nvSpPr>
          <p:spPr>
            <a:xfrm>
              <a:off x="0" y="-1"/>
              <a:ext cx="1760360" cy="569934"/>
            </a:xfrm>
            <a:prstGeom prst="rect">
              <a:avLst/>
            </a:prstGeom>
            <a:solidFill>
              <a:srgbClr val="DC5A2A"/>
            </a:solidFill>
            <a:ln w="12700" cap="flat">
              <a:solidFill>
                <a:srgbClr val="9411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54" name="찜하기"/>
            <p:cNvSpPr txBox="1"/>
            <p:nvPr/>
          </p:nvSpPr>
          <p:spPr>
            <a:xfrm>
              <a:off x="0" y="105898"/>
              <a:ext cx="1760360" cy="358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찜하기</a:t>
              </a:r>
            </a:p>
          </p:txBody>
        </p:sp>
      </p:grpSp>
      <p:grpSp>
        <p:nvGrpSpPr>
          <p:cNvPr id="258" name="&lt;여행 관련 상세정보&gt;…"/>
          <p:cNvGrpSpPr/>
          <p:nvPr/>
        </p:nvGrpSpPr>
        <p:grpSpPr>
          <a:xfrm>
            <a:off x="364746" y="4242551"/>
            <a:ext cx="7541039" cy="1526734"/>
            <a:chOff x="0" y="0"/>
            <a:chExt cx="7541037" cy="1526733"/>
          </a:xfrm>
        </p:grpSpPr>
        <p:sp>
          <p:nvSpPr>
            <p:cNvPr id="256" name="직사각형"/>
            <p:cNvSpPr/>
            <p:nvPr/>
          </p:nvSpPr>
          <p:spPr>
            <a:xfrm>
              <a:off x="-1" y="-1"/>
              <a:ext cx="7541039" cy="152673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57" name="&lt;여행 관련 상세정보&gt;…"/>
            <p:cNvSpPr txBox="1"/>
            <p:nvPr/>
          </p:nvSpPr>
          <p:spPr>
            <a:xfrm>
              <a:off x="-1" y="134838"/>
              <a:ext cx="7541039" cy="1257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&lt;여행 관련 상세정보&gt;</a:t>
              </a:r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스케쥴, 이동수단 안내, 예약관련 주의사항, 준비할 사항 등 </a:t>
              </a:r>
            </a:p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세부적인 내용이 텍스트로 삽입.</a:t>
              </a:r>
            </a:p>
          </p:txBody>
        </p:sp>
      </p:grpSp>
      <p:sp>
        <p:nvSpPr>
          <p:cNvPr id="259" name="캘린더"/>
          <p:cNvSpPr/>
          <p:nvPr/>
        </p:nvSpPr>
        <p:spPr>
          <a:xfrm>
            <a:off x="5521007" y="2078494"/>
            <a:ext cx="584935" cy="526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0799" y="1226"/>
                </a:moveTo>
                <a:cubicBezTo>
                  <a:pt x="11121" y="1226"/>
                  <a:pt x="11383" y="1516"/>
                  <a:pt x="11382" y="1874"/>
                </a:cubicBezTo>
                <a:cubicBezTo>
                  <a:pt x="11382" y="2232"/>
                  <a:pt x="11121" y="2522"/>
                  <a:pt x="10799" y="2522"/>
                </a:cubicBezTo>
                <a:cubicBezTo>
                  <a:pt x="10477" y="2522"/>
                  <a:pt x="10217" y="2232"/>
                  <a:pt x="10218" y="1874"/>
                </a:cubicBezTo>
                <a:cubicBezTo>
                  <a:pt x="10218" y="1516"/>
                  <a:pt x="10477" y="1226"/>
                  <a:pt x="10799" y="1226"/>
                </a:cubicBezTo>
                <a:close/>
                <a:moveTo>
                  <a:pt x="1742" y="5085"/>
                </a:moveTo>
                <a:lnTo>
                  <a:pt x="19857" y="5085"/>
                </a:lnTo>
                <a:lnTo>
                  <a:pt x="19857" y="19557"/>
                </a:lnTo>
                <a:lnTo>
                  <a:pt x="1742" y="19557"/>
                </a:lnTo>
                <a:lnTo>
                  <a:pt x="1742" y="5085"/>
                </a:lnTo>
                <a:close/>
                <a:moveTo>
                  <a:pt x="2068" y="5447"/>
                </a:moveTo>
                <a:lnTo>
                  <a:pt x="2068" y="7907"/>
                </a:lnTo>
                <a:lnTo>
                  <a:pt x="4283" y="7907"/>
                </a:lnTo>
                <a:lnTo>
                  <a:pt x="4283" y="5447"/>
                </a:lnTo>
                <a:lnTo>
                  <a:pt x="2068" y="5447"/>
                </a:lnTo>
                <a:close/>
                <a:moveTo>
                  <a:pt x="4609" y="5447"/>
                </a:moveTo>
                <a:lnTo>
                  <a:pt x="4609" y="7907"/>
                </a:lnTo>
                <a:lnTo>
                  <a:pt x="6824" y="7907"/>
                </a:lnTo>
                <a:lnTo>
                  <a:pt x="6824" y="5447"/>
                </a:lnTo>
                <a:lnTo>
                  <a:pt x="4609" y="5447"/>
                </a:lnTo>
                <a:close/>
                <a:moveTo>
                  <a:pt x="7150" y="5447"/>
                </a:moveTo>
                <a:lnTo>
                  <a:pt x="7150" y="7907"/>
                </a:lnTo>
                <a:lnTo>
                  <a:pt x="9365" y="7907"/>
                </a:lnTo>
                <a:lnTo>
                  <a:pt x="9365" y="5447"/>
                </a:lnTo>
                <a:lnTo>
                  <a:pt x="7150" y="5447"/>
                </a:lnTo>
                <a:close/>
                <a:moveTo>
                  <a:pt x="9692" y="5447"/>
                </a:moveTo>
                <a:lnTo>
                  <a:pt x="9692" y="7907"/>
                </a:lnTo>
                <a:lnTo>
                  <a:pt x="11907" y="7907"/>
                </a:lnTo>
                <a:lnTo>
                  <a:pt x="11907" y="5447"/>
                </a:lnTo>
                <a:lnTo>
                  <a:pt x="9692" y="5447"/>
                </a:lnTo>
                <a:close/>
                <a:moveTo>
                  <a:pt x="12233" y="5447"/>
                </a:moveTo>
                <a:lnTo>
                  <a:pt x="12233" y="7907"/>
                </a:lnTo>
                <a:lnTo>
                  <a:pt x="14448" y="7907"/>
                </a:lnTo>
                <a:lnTo>
                  <a:pt x="14448" y="5447"/>
                </a:lnTo>
                <a:lnTo>
                  <a:pt x="12233" y="5447"/>
                </a:lnTo>
                <a:close/>
                <a:moveTo>
                  <a:pt x="14774" y="5447"/>
                </a:moveTo>
                <a:lnTo>
                  <a:pt x="14774" y="7907"/>
                </a:lnTo>
                <a:lnTo>
                  <a:pt x="16989" y="7907"/>
                </a:lnTo>
                <a:lnTo>
                  <a:pt x="16989" y="5447"/>
                </a:lnTo>
                <a:lnTo>
                  <a:pt x="14774" y="5447"/>
                </a:lnTo>
                <a:close/>
                <a:moveTo>
                  <a:pt x="17316" y="5447"/>
                </a:moveTo>
                <a:lnTo>
                  <a:pt x="17316" y="7907"/>
                </a:lnTo>
                <a:lnTo>
                  <a:pt x="19530" y="7907"/>
                </a:lnTo>
                <a:lnTo>
                  <a:pt x="19530" y="5447"/>
                </a:lnTo>
                <a:lnTo>
                  <a:pt x="17316" y="5447"/>
                </a:lnTo>
                <a:close/>
                <a:moveTo>
                  <a:pt x="2068" y="8269"/>
                </a:moveTo>
                <a:lnTo>
                  <a:pt x="2068" y="10729"/>
                </a:lnTo>
                <a:lnTo>
                  <a:pt x="4283" y="10729"/>
                </a:lnTo>
                <a:lnTo>
                  <a:pt x="4283" y="8269"/>
                </a:lnTo>
                <a:lnTo>
                  <a:pt x="2068" y="8269"/>
                </a:lnTo>
                <a:close/>
                <a:moveTo>
                  <a:pt x="4609" y="8269"/>
                </a:moveTo>
                <a:lnTo>
                  <a:pt x="4609" y="10729"/>
                </a:lnTo>
                <a:lnTo>
                  <a:pt x="6824" y="10729"/>
                </a:lnTo>
                <a:lnTo>
                  <a:pt x="6824" y="8269"/>
                </a:lnTo>
                <a:lnTo>
                  <a:pt x="4609" y="8269"/>
                </a:lnTo>
                <a:close/>
                <a:moveTo>
                  <a:pt x="7150" y="8269"/>
                </a:moveTo>
                <a:lnTo>
                  <a:pt x="7150" y="10729"/>
                </a:lnTo>
                <a:lnTo>
                  <a:pt x="9365" y="10729"/>
                </a:lnTo>
                <a:lnTo>
                  <a:pt x="9365" y="8269"/>
                </a:lnTo>
                <a:lnTo>
                  <a:pt x="7150" y="8269"/>
                </a:lnTo>
                <a:close/>
                <a:moveTo>
                  <a:pt x="9692" y="8269"/>
                </a:moveTo>
                <a:lnTo>
                  <a:pt x="9692" y="10729"/>
                </a:lnTo>
                <a:lnTo>
                  <a:pt x="11907" y="10729"/>
                </a:lnTo>
                <a:lnTo>
                  <a:pt x="11907" y="8269"/>
                </a:lnTo>
                <a:lnTo>
                  <a:pt x="9692" y="8269"/>
                </a:lnTo>
                <a:close/>
                <a:moveTo>
                  <a:pt x="12233" y="8269"/>
                </a:moveTo>
                <a:lnTo>
                  <a:pt x="12233" y="10729"/>
                </a:lnTo>
                <a:lnTo>
                  <a:pt x="14448" y="10729"/>
                </a:lnTo>
                <a:lnTo>
                  <a:pt x="14448" y="8269"/>
                </a:lnTo>
                <a:lnTo>
                  <a:pt x="12233" y="8269"/>
                </a:lnTo>
                <a:close/>
                <a:moveTo>
                  <a:pt x="14774" y="8269"/>
                </a:moveTo>
                <a:lnTo>
                  <a:pt x="14774" y="10729"/>
                </a:lnTo>
                <a:lnTo>
                  <a:pt x="16989" y="10729"/>
                </a:lnTo>
                <a:lnTo>
                  <a:pt x="16989" y="8269"/>
                </a:lnTo>
                <a:lnTo>
                  <a:pt x="14774" y="8269"/>
                </a:lnTo>
                <a:close/>
                <a:moveTo>
                  <a:pt x="17316" y="8269"/>
                </a:moveTo>
                <a:lnTo>
                  <a:pt x="17316" y="10729"/>
                </a:lnTo>
                <a:lnTo>
                  <a:pt x="19530" y="10729"/>
                </a:lnTo>
                <a:lnTo>
                  <a:pt x="19530" y="8269"/>
                </a:lnTo>
                <a:lnTo>
                  <a:pt x="17316" y="8269"/>
                </a:lnTo>
                <a:close/>
                <a:moveTo>
                  <a:pt x="2068" y="11091"/>
                </a:moveTo>
                <a:lnTo>
                  <a:pt x="2068" y="13551"/>
                </a:lnTo>
                <a:lnTo>
                  <a:pt x="4283" y="13551"/>
                </a:lnTo>
                <a:lnTo>
                  <a:pt x="4283" y="11091"/>
                </a:lnTo>
                <a:lnTo>
                  <a:pt x="2068" y="11091"/>
                </a:lnTo>
                <a:close/>
                <a:moveTo>
                  <a:pt x="4609" y="11091"/>
                </a:moveTo>
                <a:lnTo>
                  <a:pt x="4609" y="13551"/>
                </a:lnTo>
                <a:lnTo>
                  <a:pt x="6824" y="13551"/>
                </a:lnTo>
                <a:lnTo>
                  <a:pt x="6824" y="11091"/>
                </a:lnTo>
                <a:lnTo>
                  <a:pt x="4609" y="11091"/>
                </a:lnTo>
                <a:close/>
                <a:moveTo>
                  <a:pt x="7150" y="11091"/>
                </a:moveTo>
                <a:lnTo>
                  <a:pt x="7150" y="13551"/>
                </a:lnTo>
                <a:lnTo>
                  <a:pt x="9365" y="13551"/>
                </a:lnTo>
                <a:lnTo>
                  <a:pt x="9365" y="11091"/>
                </a:lnTo>
                <a:lnTo>
                  <a:pt x="7150" y="11091"/>
                </a:lnTo>
                <a:close/>
                <a:moveTo>
                  <a:pt x="9692" y="11091"/>
                </a:moveTo>
                <a:lnTo>
                  <a:pt x="9692" y="13551"/>
                </a:lnTo>
                <a:lnTo>
                  <a:pt x="11907" y="13551"/>
                </a:lnTo>
                <a:lnTo>
                  <a:pt x="11907" y="11091"/>
                </a:lnTo>
                <a:lnTo>
                  <a:pt x="9692" y="11091"/>
                </a:lnTo>
                <a:close/>
                <a:moveTo>
                  <a:pt x="12233" y="11091"/>
                </a:moveTo>
                <a:lnTo>
                  <a:pt x="12233" y="13551"/>
                </a:lnTo>
                <a:lnTo>
                  <a:pt x="14448" y="13551"/>
                </a:lnTo>
                <a:lnTo>
                  <a:pt x="14448" y="11091"/>
                </a:lnTo>
                <a:lnTo>
                  <a:pt x="12233" y="11091"/>
                </a:lnTo>
                <a:close/>
                <a:moveTo>
                  <a:pt x="14774" y="11091"/>
                </a:moveTo>
                <a:lnTo>
                  <a:pt x="14774" y="13551"/>
                </a:lnTo>
                <a:lnTo>
                  <a:pt x="16989" y="13551"/>
                </a:lnTo>
                <a:lnTo>
                  <a:pt x="16989" y="11091"/>
                </a:lnTo>
                <a:lnTo>
                  <a:pt x="14774" y="11091"/>
                </a:lnTo>
                <a:close/>
                <a:moveTo>
                  <a:pt x="17316" y="11091"/>
                </a:moveTo>
                <a:lnTo>
                  <a:pt x="17316" y="13551"/>
                </a:lnTo>
                <a:lnTo>
                  <a:pt x="19530" y="13551"/>
                </a:lnTo>
                <a:lnTo>
                  <a:pt x="19530" y="11091"/>
                </a:lnTo>
                <a:lnTo>
                  <a:pt x="17316" y="11091"/>
                </a:lnTo>
                <a:close/>
                <a:moveTo>
                  <a:pt x="2068" y="13913"/>
                </a:moveTo>
                <a:lnTo>
                  <a:pt x="2068" y="16373"/>
                </a:lnTo>
                <a:lnTo>
                  <a:pt x="4283" y="16373"/>
                </a:lnTo>
                <a:lnTo>
                  <a:pt x="4283" y="13913"/>
                </a:lnTo>
                <a:lnTo>
                  <a:pt x="2068" y="13913"/>
                </a:lnTo>
                <a:close/>
                <a:moveTo>
                  <a:pt x="4609" y="13913"/>
                </a:moveTo>
                <a:lnTo>
                  <a:pt x="4609" y="16373"/>
                </a:lnTo>
                <a:lnTo>
                  <a:pt x="6824" y="16373"/>
                </a:lnTo>
                <a:lnTo>
                  <a:pt x="6824" y="13913"/>
                </a:lnTo>
                <a:lnTo>
                  <a:pt x="4609" y="13913"/>
                </a:lnTo>
                <a:close/>
                <a:moveTo>
                  <a:pt x="7150" y="13913"/>
                </a:moveTo>
                <a:lnTo>
                  <a:pt x="7150" y="16373"/>
                </a:lnTo>
                <a:lnTo>
                  <a:pt x="9365" y="16373"/>
                </a:lnTo>
                <a:lnTo>
                  <a:pt x="9365" y="13913"/>
                </a:lnTo>
                <a:lnTo>
                  <a:pt x="7150" y="13913"/>
                </a:lnTo>
                <a:close/>
                <a:moveTo>
                  <a:pt x="9692" y="13913"/>
                </a:moveTo>
                <a:lnTo>
                  <a:pt x="9692" y="16373"/>
                </a:lnTo>
                <a:lnTo>
                  <a:pt x="11907" y="16373"/>
                </a:lnTo>
                <a:lnTo>
                  <a:pt x="11907" y="13913"/>
                </a:lnTo>
                <a:lnTo>
                  <a:pt x="9692" y="13913"/>
                </a:lnTo>
                <a:close/>
                <a:moveTo>
                  <a:pt x="12233" y="13913"/>
                </a:moveTo>
                <a:lnTo>
                  <a:pt x="12233" y="16373"/>
                </a:lnTo>
                <a:lnTo>
                  <a:pt x="14448" y="16373"/>
                </a:lnTo>
                <a:lnTo>
                  <a:pt x="14448" y="13913"/>
                </a:lnTo>
                <a:lnTo>
                  <a:pt x="12233" y="13913"/>
                </a:lnTo>
                <a:close/>
                <a:moveTo>
                  <a:pt x="14774" y="13913"/>
                </a:moveTo>
                <a:lnTo>
                  <a:pt x="14774" y="16373"/>
                </a:lnTo>
                <a:lnTo>
                  <a:pt x="16989" y="16373"/>
                </a:lnTo>
                <a:lnTo>
                  <a:pt x="16989" y="13913"/>
                </a:lnTo>
                <a:lnTo>
                  <a:pt x="14774" y="13913"/>
                </a:lnTo>
                <a:close/>
                <a:moveTo>
                  <a:pt x="17316" y="13913"/>
                </a:moveTo>
                <a:lnTo>
                  <a:pt x="17316" y="16373"/>
                </a:lnTo>
                <a:lnTo>
                  <a:pt x="19530" y="16373"/>
                </a:lnTo>
                <a:lnTo>
                  <a:pt x="19530" y="13913"/>
                </a:lnTo>
                <a:lnTo>
                  <a:pt x="17316" y="13913"/>
                </a:lnTo>
                <a:close/>
                <a:moveTo>
                  <a:pt x="2068" y="16735"/>
                </a:moveTo>
                <a:lnTo>
                  <a:pt x="2068" y="19195"/>
                </a:lnTo>
                <a:lnTo>
                  <a:pt x="4283" y="19195"/>
                </a:lnTo>
                <a:lnTo>
                  <a:pt x="4283" y="16735"/>
                </a:lnTo>
                <a:lnTo>
                  <a:pt x="2068" y="16735"/>
                </a:lnTo>
                <a:close/>
                <a:moveTo>
                  <a:pt x="4609" y="16735"/>
                </a:moveTo>
                <a:lnTo>
                  <a:pt x="4609" y="19195"/>
                </a:lnTo>
                <a:lnTo>
                  <a:pt x="6824" y="19195"/>
                </a:lnTo>
                <a:lnTo>
                  <a:pt x="6824" y="16735"/>
                </a:lnTo>
                <a:lnTo>
                  <a:pt x="4609" y="16735"/>
                </a:lnTo>
                <a:close/>
                <a:moveTo>
                  <a:pt x="7150" y="16735"/>
                </a:moveTo>
                <a:lnTo>
                  <a:pt x="7150" y="19195"/>
                </a:lnTo>
                <a:lnTo>
                  <a:pt x="9365" y="19195"/>
                </a:lnTo>
                <a:lnTo>
                  <a:pt x="9365" y="16735"/>
                </a:lnTo>
                <a:lnTo>
                  <a:pt x="7150" y="16735"/>
                </a:lnTo>
                <a:close/>
                <a:moveTo>
                  <a:pt x="9692" y="16735"/>
                </a:moveTo>
                <a:lnTo>
                  <a:pt x="9692" y="19195"/>
                </a:lnTo>
                <a:lnTo>
                  <a:pt x="11907" y="19195"/>
                </a:lnTo>
                <a:lnTo>
                  <a:pt x="11907" y="16735"/>
                </a:lnTo>
                <a:lnTo>
                  <a:pt x="9692" y="16735"/>
                </a:lnTo>
                <a:close/>
                <a:moveTo>
                  <a:pt x="12233" y="16735"/>
                </a:moveTo>
                <a:lnTo>
                  <a:pt x="12233" y="19195"/>
                </a:lnTo>
                <a:lnTo>
                  <a:pt x="14448" y="19195"/>
                </a:lnTo>
                <a:lnTo>
                  <a:pt x="14448" y="16735"/>
                </a:lnTo>
                <a:lnTo>
                  <a:pt x="12233" y="16735"/>
                </a:lnTo>
                <a:close/>
                <a:moveTo>
                  <a:pt x="14774" y="16735"/>
                </a:moveTo>
                <a:lnTo>
                  <a:pt x="14774" y="19195"/>
                </a:lnTo>
                <a:lnTo>
                  <a:pt x="16989" y="19195"/>
                </a:lnTo>
                <a:lnTo>
                  <a:pt x="16989" y="16735"/>
                </a:lnTo>
                <a:lnTo>
                  <a:pt x="14774" y="16735"/>
                </a:lnTo>
                <a:close/>
                <a:moveTo>
                  <a:pt x="17316" y="16735"/>
                </a:moveTo>
                <a:lnTo>
                  <a:pt x="17316" y="19195"/>
                </a:lnTo>
                <a:lnTo>
                  <a:pt x="19530" y="19195"/>
                </a:lnTo>
                <a:lnTo>
                  <a:pt x="19530" y="16735"/>
                </a:lnTo>
                <a:lnTo>
                  <a:pt x="17316" y="16735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rgbClr val="0C0504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62" name="날짜 조회"/>
          <p:cNvGrpSpPr/>
          <p:nvPr/>
        </p:nvGrpSpPr>
        <p:grpSpPr>
          <a:xfrm>
            <a:off x="6471699" y="2043607"/>
            <a:ext cx="1270002" cy="596513"/>
            <a:chOff x="0" y="0"/>
            <a:chExt cx="1270001" cy="596511"/>
          </a:xfrm>
        </p:grpSpPr>
        <p:sp>
          <p:nvSpPr>
            <p:cNvPr id="260" name="직사각형"/>
            <p:cNvSpPr/>
            <p:nvPr/>
          </p:nvSpPr>
          <p:spPr>
            <a:xfrm>
              <a:off x="-1" y="0"/>
              <a:ext cx="1270003" cy="596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61" name="날짜 조회"/>
            <p:cNvSpPr txBox="1"/>
            <p:nvPr/>
          </p:nvSpPr>
          <p:spPr>
            <a:xfrm>
              <a:off x="-1" y="104834"/>
              <a:ext cx="1270003" cy="3868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날짜 조회</a:t>
              </a:r>
            </a:p>
          </p:txBody>
        </p:sp>
      </p:grpSp>
      <p:grpSp>
        <p:nvGrpSpPr>
          <p:cNvPr id="265" name="타원 29"/>
          <p:cNvGrpSpPr/>
          <p:nvPr/>
        </p:nvGrpSpPr>
        <p:grpSpPr>
          <a:xfrm>
            <a:off x="3869708" y="358897"/>
            <a:ext cx="379799" cy="370837"/>
            <a:chOff x="-1" y="0"/>
            <a:chExt cx="379798" cy="370835"/>
          </a:xfrm>
        </p:grpSpPr>
        <p:sp>
          <p:nvSpPr>
            <p:cNvPr id="263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64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68" name="타원 29"/>
          <p:cNvGrpSpPr/>
          <p:nvPr/>
        </p:nvGrpSpPr>
        <p:grpSpPr>
          <a:xfrm>
            <a:off x="288753" y="4080192"/>
            <a:ext cx="379799" cy="370837"/>
            <a:chOff x="-1" y="0"/>
            <a:chExt cx="379798" cy="370835"/>
          </a:xfrm>
        </p:grpSpPr>
        <p:sp>
          <p:nvSpPr>
            <p:cNvPr id="266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67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71" name="타원 29"/>
          <p:cNvGrpSpPr/>
          <p:nvPr/>
        </p:nvGrpSpPr>
        <p:grpSpPr>
          <a:xfrm>
            <a:off x="137213" y="1922383"/>
            <a:ext cx="379800" cy="370837"/>
            <a:chOff x="-1" y="0"/>
            <a:chExt cx="379798" cy="370835"/>
          </a:xfrm>
        </p:grpSpPr>
        <p:sp>
          <p:nvSpPr>
            <p:cNvPr id="26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0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72" name="화살표"/>
          <p:cNvSpPr/>
          <p:nvPr/>
        </p:nvSpPr>
        <p:spPr>
          <a:xfrm>
            <a:off x="4665309" y="2332911"/>
            <a:ext cx="443798" cy="333381"/>
          </a:xfrm>
          <a:prstGeom prst="rightArrow">
            <a:avLst>
              <a:gd name="adj1" fmla="val 32000"/>
              <a:gd name="adj2" fmla="val 85197"/>
            </a:avLst>
          </a:prstGeom>
          <a:solidFill>
            <a:srgbClr val="FDF350"/>
          </a:solidFill>
          <a:ln w="25400">
            <a:solidFill>
              <a:srgbClr val="FBFD54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273" name="화살표"/>
          <p:cNvSpPr/>
          <p:nvPr/>
        </p:nvSpPr>
        <p:spPr>
          <a:xfrm flipH="1">
            <a:off x="105215" y="2332911"/>
            <a:ext cx="443797" cy="333381"/>
          </a:xfrm>
          <a:prstGeom prst="rightArrow">
            <a:avLst>
              <a:gd name="adj1" fmla="val 32000"/>
              <a:gd name="adj2" fmla="val 85197"/>
            </a:avLst>
          </a:prstGeom>
          <a:solidFill>
            <a:srgbClr val="FDF350"/>
          </a:solidFill>
          <a:ln w="25400">
            <a:solidFill>
              <a:srgbClr val="FBFD54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sp>
        <p:nvSpPr>
          <p:cNvPr id="274" name="직사각형"/>
          <p:cNvSpPr/>
          <p:nvPr/>
        </p:nvSpPr>
        <p:spPr>
          <a:xfrm>
            <a:off x="5390760" y="1386576"/>
            <a:ext cx="2510441" cy="276032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77" name="타원 29"/>
          <p:cNvGrpSpPr/>
          <p:nvPr/>
        </p:nvGrpSpPr>
        <p:grpSpPr>
          <a:xfrm>
            <a:off x="5257705" y="1474759"/>
            <a:ext cx="379799" cy="370837"/>
            <a:chOff x="-1" y="0"/>
            <a:chExt cx="379798" cy="370835"/>
          </a:xfrm>
        </p:grpSpPr>
        <p:sp>
          <p:nvSpPr>
            <p:cNvPr id="275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6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80" name="회원의 관심사에 맞는 또 다른 가이드 상품 추천"/>
          <p:cNvGrpSpPr/>
          <p:nvPr/>
        </p:nvGrpSpPr>
        <p:grpSpPr>
          <a:xfrm>
            <a:off x="363201" y="5864935"/>
            <a:ext cx="7544129" cy="696893"/>
            <a:chOff x="0" y="0"/>
            <a:chExt cx="7544127" cy="696892"/>
          </a:xfrm>
        </p:grpSpPr>
        <p:sp>
          <p:nvSpPr>
            <p:cNvPr id="278" name="직사각형"/>
            <p:cNvSpPr/>
            <p:nvPr/>
          </p:nvSpPr>
          <p:spPr>
            <a:xfrm>
              <a:off x="-1" y="0"/>
              <a:ext cx="7544129" cy="69689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79" name="이용 고객 평점 및 후기"/>
            <p:cNvSpPr txBox="1"/>
            <p:nvPr/>
          </p:nvSpPr>
          <p:spPr>
            <a:xfrm>
              <a:off x="-1" y="155025"/>
              <a:ext cx="7544129" cy="3868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이용 고객 평점 및 후기</a:t>
              </a:r>
            </a:p>
          </p:txBody>
        </p:sp>
      </p:grpSp>
      <p:grpSp>
        <p:nvGrpSpPr>
          <p:cNvPr id="283" name="타원 29"/>
          <p:cNvGrpSpPr/>
          <p:nvPr/>
        </p:nvGrpSpPr>
        <p:grpSpPr>
          <a:xfrm>
            <a:off x="288753" y="5676408"/>
            <a:ext cx="379799" cy="370837"/>
            <a:chOff x="-1" y="0"/>
            <a:chExt cx="379798" cy="370835"/>
          </a:xfrm>
        </p:grpSpPr>
        <p:sp>
          <p:nvSpPr>
            <p:cNvPr id="28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82" name="1"/>
            <p:cNvSpPr txBox="1"/>
            <p:nvPr/>
          </p:nvSpPr>
          <p:spPr>
            <a:xfrm>
              <a:off x="55620" y="0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84" name="2박 3일 핵인싸 펭수와 함께하는 상암동 방송국 투어"/>
          <p:cNvSpPr txBox="1"/>
          <p:nvPr/>
        </p:nvSpPr>
        <p:spPr>
          <a:xfrm>
            <a:off x="192835" y="1414926"/>
            <a:ext cx="5009251" cy="34607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500"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2박 3일 핵인싸 펭수와 함께하는 상암동 방송국 투어</a:t>
            </a:r>
          </a:p>
        </p:txBody>
      </p:sp>
    </p:spTree>
    <p:extLst>
      <p:ext uri="{BB962C8B-B14F-4D97-AF65-F5344CB8AC3E}">
        <p14:creationId xmlns:p14="http://schemas.microsoft.com/office/powerpoint/2010/main" val="13781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" name="표 5"/>
          <p:cNvGraphicFramePr/>
          <p:nvPr>
            <p:extLst>
              <p:ext uri="{D42A27DB-BD31-4B8C-83A1-F6EECF244321}">
                <p14:modId xmlns:p14="http://schemas.microsoft.com/office/powerpoint/2010/main" val="4103959346"/>
              </p:ext>
            </p:extLst>
          </p:nvPr>
        </p:nvGraphicFramePr>
        <p:xfrm>
          <a:off x="131601" y="115758"/>
          <a:ext cx="3313726" cy="944880"/>
        </p:xfrm>
        <a:graphic>
          <a:graphicData uri="http://schemas.openxmlformats.org/drawingml/2006/table">
            <a:tbl>
              <a:tblPr firstRow="1" bandRow="1"/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YS – M – 018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dirty="0" err="1" smtClean="0"/>
                        <a:t>가이드</a:t>
                      </a:r>
                      <a:r>
                        <a:rPr sz="1400" dirty="0" smtClean="0"/>
                        <a:t> </a:t>
                      </a:r>
                      <a:r>
                        <a:rPr sz="1400" dirty="0" err="1" smtClean="0"/>
                        <a:t>매칭</a:t>
                      </a:r>
                      <a:r>
                        <a:rPr lang="en-US" sz="1400" dirty="0" smtClean="0"/>
                        <a:t> </a:t>
                      </a:r>
                      <a:r>
                        <a:rPr lang="ko-KR" altLang="en-US" sz="1400" dirty="0" smtClean="0"/>
                        <a:t>상세</a:t>
                      </a:r>
                      <a:endParaRPr sz="14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" name="표 6"/>
          <p:cNvGraphicFramePr/>
          <p:nvPr/>
        </p:nvGraphicFramePr>
        <p:xfrm>
          <a:off x="9309044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/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프로젝트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9" name="직사각형 11"/>
          <p:cNvSpPr/>
          <p:nvPr/>
        </p:nvSpPr>
        <p:spPr>
          <a:xfrm>
            <a:off x="131601" y="1289958"/>
            <a:ext cx="8032096" cy="534999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500"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/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메인 메뉴 아이콘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클릭 시 왼쪽에서 슬라이드로 메인 메뉴가 활성화됨.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사진 스크롤</a:t>
                      </a:r>
                    </a:p>
                    <a:p>
                      <a:pPr marL="285750" indent="-285750" algn="l">
                        <a:buSzPct val="100000"/>
                        <a:buChar char="-"/>
                        <a:defRPr sz="1500"/>
                      </a:pPr>
                      <a:r>
                        <a:t>화살표 클릭이나 사진 스크롤 시 다음 사진이 노출됨.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예약하기</a:t>
                      </a:r>
                    </a:p>
                    <a:p>
                      <a:pPr algn="l">
                        <a:defRPr sz="1500"/>
                      </a:pPr>
                      <a:r>
                        <a:t>- 예약하기는 모바일 웹에서 상하로 스크롤 하여도 고정된 위치에 노출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93" name="타원 31"/>
          <p:cNvGrpSpPr/>
          <p:nvPr/>
        </p:nvGrpSpPr>
        <p:grpSpPr>
          <a:xfrm>
            <a:off x="12521084" y="4649595"/>
            <a:ext cx="379799" cy="370837"/>
            <a:chOff x="-1" y="-1"/>
            <a:chExt cx="379798" cy="370835"/>
          </a:xfrm>
        </p:grpSpPr>
        <p:sp>
          <p:nvSpPr>
            <p:cNvPr id="291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292" name="3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94" name="직사각형 1"/>
          <p:cNvSpPr/>
          <p:nvPr/>
        </p:nvSpPr>
        <p:spPr>
          <a:xfrm>
            <a:off x="1965337" y="1289958"/>
            <a:ext cx="4380414" cy="533547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맑은 고딕"/>
              </a:defRPr>
            </a:pPr>
            <a:endParaRPr/>
          </a:p>
        </p:txBody>
      </p:sp>
      <p:grpSp>
        <p:nvGrpSpPr>
          <p:cNvPr id="298" name="그룹 64"/>
          <p:cNvGrpSpPr/>
          <p:nvPr/>
        </p:nvGrpSpPr>
        <p:grpSpPr>
          <a:xfrm>
            <a:off x="2205781" y="1524184"/>
            <a:ext cx="302048" cy="173100"/>
            <a:chOff x="0" y="0"/>
            <a:chExt cx="302046" cy="173099"/>
          </a:xfrm>
        </p:grpSpPr>
        <p:sp>
          <p:nvSpPr>
            <p:cNvPr id="295" name="직선 연결선 65"/>
            <p:cNvSpPr/>
            <p:nvPr/>
          </p:nvSpPr>
          <p:spPr>
            <a:xfrm>
              <a:off x="0" y="-1"/>
              <a:ext cx="30204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직선 연결선 66"/>
            <p:cNvSpPr/>
            <p:nvPr/>
          </p:nvSpPr>
          <p:spPr>
            <a:xfrm>
              <a:off x="0" y="81993"/>
              <a:ext cx="30204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직선 연결선 67"/>
            <p:cNvSpPr/>
            <p:nvPr/>
          </p:nvSpPr>
          <p:spPr>
            <a:xfrm>
              <a:off x="0" y="173099"/>
              <a:ext cx="302048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1" name="타원 29"/>
          <p:cNvGrpSpPr/>
          <p:nvPr/>
        </p:nvGrpSpPr>
        <p:grpSpPr>
          <a:xfrm>
            <a:off x="1821689" y="1235339"/>
            <a:ext cx="379799" cy="370836"/>
            <a:chOff x="-1" y="-1"/>
            <a:chExt cx="379798" cy="370835"/>
          </a:xfrm>
        </p:grpSpPr>
        <p:sp>
          <p:nvSpPr>
            <p:cNvPr id="299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00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302" name="그림 68" descr="그림 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5874615" y="1415834"/>
            <a:ext cx="324293" cy="324293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직사각형 4"/>
          <p:cNvSpPr/>
          <p:nvPr/>
        </p:nvSpPr>
        <p:spPr>
          <a:xfrm>
            <a:off x="3631474" y="1554393"/>
            <a:ext cx="1201784" cy="38353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메인로고</a:t>
            </a:r>
          </a:p>
        </p:txBody>
      </p:sp>
      <p:sp>
        <p:nvSpPr>
          <p:cNvPr id="304" name="2박 3일 핵인싸 펭수와 함께하는 상암동 방송국 투어"/>
          <p:cNvSpPr txBox="1"/>
          <p:nvPr/>
        </p:nvSpPr>
        <p:spPr>
          <a:xfrm>
            <a:off x="2226759" y="2117726"/>
            <a:ext cx="3857570" cy="2946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200" b="1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2박 3일 핵인싸 펭수와 함께하는 상암동 방송국 투어</a:t>
            </a:r>
          </a:p>
        </p:txBody>
      </p:sp>
      <p:sp>
        <p:nvSpPr>
          <p:cNvPr id="305" name="59,900원 / 1인"/>
          <p:cNvSpPr txBox="1"/>
          <p:nvPr/>
        </p:nvSpPr>
        <p:spPr>
          <a:xfrm>
            <a:off x="2392397" y="6174709"/>
            <a:ext cx="1136864" cy="31889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3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59,900원 / 1인</a:t>
            </a:r>
          </a:p>
        </p:txBody>
      </p:sp>
      <p:grpSp>
        <p:nvGrpSpPr>
          <p:cNvPr id="309" name="그룹 3"/>
          <p:cNvGrpSpPr/>
          <p:nvPr/>
        </p:nvGrpSpPr>
        <p:grpSpPr>
          <a:xfrm>
            <a:off x="2041339" y="2587220"/>
            <a:ext cx="4194955" cy="1603207"/>
            <a:chOff x="0" y="0"/>
            <a:chExt cx="4194954" cy="1603206"/>
          </a:xfrm>
        </p:grpSpPr>
        <p:pic>
          <p:nvPicPr>
            <p:cNvPr id="306" name="펭수2.jpg" descr="펭수2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2494" y="0"/>
              <a:ext cx="4122461" cy="1603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화살표"/>
            <p:cNvSpPr/>
            <p:nvPr/>
          </p:nvSpPr>
          <p:spPr>
            <a:xfrm>
              <a:off x="3761644" y="467628"/>
              <a:ext cx="366092" cy="319916"/>
            </a:xfrm>
            <a:prstGeom prst="rightArrow">
              <a:avLst>
                <a:gd name="adj1" fmla="val 32000"/>
                <a:gd name="adj2" fmla="val 85197"/>
              </a:avLst>
            </a:prstGeom>
            <a:solidFill>
              <a:srgbClr val="FDF350"/>
            </a:solidFill>
            <a:ln w="25400" cap="flat">
              <a:solidFill>
                <a:srgbClr val="FBFD5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08" name="화살표"/>
            <p:cNvSpPr/>
            <p:nvPr/>
          </p:nvSpPr>
          <p:spPr>
            <a:xfrm flipH="1">
              <a:off x="-1" y="467628"/>
              <a:ext cx="366092" cy="319916"/>
            </a:xfrm>
            <a:prstGeom prst="rightArrow">
              <a:avLst>
                <a:gd name="adj1" fmla="val 32000"/>
                <a:gd name="adj2" fmla="val 85197"/>
              </a:avLst>
            </a:prstGeom>
            <a:solidFill>
              <a:srgbClr val="FDF350"/>
            </a:solidFill>
            <a:ln w="25400" cap="flat">
              <a:solidFill>
                <a:srgbClr val="FBFD5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</p:grpSp>
      <p:grpSp>
        <p:nvGrpSpPr>
          <p:cNvPr id="312" name="&lt;여행 관련 상세정보&gt;…"/>
          <p:cNvGrpSpPr/>
          <p:nvPr/>
        </p:nvGrpSpPr>
        <p:grpSpPr>
          <a:xfrm>
            <a:off x="2146898" y="4275328"/>
            <a:ext cx="4039834" cy="878140"/>
            <a:chOff x="0" y="0"/>
            <a:chExt cx="4039832" cy="878139"/>
          </a:xfrm>
        </p:grpSpPr>
        <p:sp>
          <p:nvSpPr>
            <p:cNvPr id="310" name="직사각형"/>
            <p:cNvSpPr/>
            <p:nvPr/>
          </p:nvSpPr>
          <p:spPr>
            <a:xfrm>
              <a:off x="-1" y="-1"/>
              <a:ext cx="4039834" cy="87814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11" name="&lt;여행 관련 상세정보&gt;…"/>
            <p:cNvSpPr txBox="1"/>
            <p:nvPr/>
          </p:nvSpPr>
          <p:spPr>
            <a:xfrm>
              <a:off x="-1" y="107601"/>
              <a:ext cx="4039834" cy="662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&lt;여행 관련 상세정보&gt;</a:t>
              </a:r>
            </a:p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스케쥴, 이동수단 안내, 예약관련 주의사항, 준비할 사항 등 </a:t>
              </a:r>
            </a:p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r>
                <a:t>세부적인 내용이 텍스트로 삽입.</a:t>
              </a:r>
            </a:p>
          </p:txBody>
        </p:sp>
      </p:grpSp>
      <p:grpSp>
        <p:nvGrpSpPr>
          <p:cNvPr id="315" name="회원의 관심사에 맞는 또 다른 가이드 상품 추천"/>
          <p:cNvGrpSpPr/>
          <p:nvPr/>
        </p:nvGrpSpPr>
        <p:grpSpPr>
          <a:xfrm>
            <a:off x="2145868" y="5262315"/>
            <a:ext cx="4041488" cy="719897"/>
            <a:chOff x="0" y="0"/>
            <a:chExt cx="4041487" cy="719895"/>
          </a:xfrm>
        </p:grpSpPr>
        <p:sp>
          <p:nvSpPr>
            <p:cNvPr id="313" name="직사각형"/>
            <p:cNvSpPr/>
            <p:nvPr/>
          </p:nvSpPr>
          <p:spPr>
            <a:xfrm>
              <a:off x="-1" y="-1"/>
              <a:ext cx="4041489" cy="71989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14" name="이용 고객 평점 및 후기"/>
            <p:cNvSpPr txBox="1"/>
            <p:nvPr/>
          </p:nvSpPr>
          <p:spPr>
            <a:xfrm>
              <a:off x="-1" y="218979"/>
              <a:ext cx="4041489" cy="281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200"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이용 고객 평점 및 후기</a:t>
              </a:r>
            </a:p>
          </p:txBody>
        </p:sp>
      </p:grpSp>
      <p:sp>
        <p:nvSpPr>
          <p:cNvPr id="316" name="직사각형 5"/>
          <p:cNvSpPr/>
          <p:nvPr/>
        </p:nvSpPr>
        <p:spPr>
          <a:xfrm>
            <a:off x="4014651" y="6143717"/>
            <a:ext cx="2184257" cy="383537"/>
          </a:xfrm>
          <a:prstGeom prst="rect">
            <a:avLst/>
          </a:prstGeom>
          <a:solidFill>
            <a:srgbClr val="9DC3E6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예약하기</a:t>
            </a:r>
          </a:p>
        </p:txBody>
      </p:sp>
      <p:grpSp>
        <p:nvGrpSpPr>
          <p:cNvPr id="319" name="타원 29"/>
          <p:cNvGrpSpPr/>
          <p:nvPr/>
        </p:nvGrpSpPr>
        <p:grpSpPr>
          <a:xfrm>
            <a:off x="1956954" y="2728804"/>
            <a:ext cx="379799" cy="370837"/>
            <a:chOff x="-1" y="-1"/>
            <a:chExt cx="379798" cy="370835"/>
          </a:xfrm>
        </p:grpSpPr>
        <p:sp>
          <p:nvSpPr>
            <p:cNvPr id="317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18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22" name="타원 29"/>
          <p:cNvGrpSpPr/>
          <p:nvPr/>
        </p:nvGrpSpPr>
        <p:grpSpPr>
          <a:xfrm>
            <a:off x="3786813" y="5942120"/>
            <a:ext cx="379799" cy="370837"/>
            <a:chOff x="-1" y="-1"/>
            <a:chExt cx="379798" cy="370835"/>
          </a:xfrm>
        </p:grpSpPr>
        <p:sp>
          <p:nvSpPr>
            <p:cNvPr id="320" name="타원형"/>
            <p:cNvSpPr/>
            <p:nvPr/>
          </p:nvSpPr>
          <p:spPr>
            <a:xfrm>
              <a:off x="-2" y="21640"/>
              <a:ext cx="379800" cy="32756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pPr>
              <a:endParaRPr/>
            </a:p>
          </p:txBody>
        </p:sp>
        <p:sp>
          <p:nvSpPr>
            <p:cNvPr id="321" name="1"/>
            <p:cNvSpPr txBox="1"/>
            <p:nvPr/>
          </p:nvSpPr>
          <p:spPr>
            <a:xfrm>
              <a:off x="55620" y="-2"/>
              <a:ext cx="268557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맑은 고딕"/>
                </a:defRPr>
              </a:lvl1pPr>
            </a:lstStyle>
            <a:p>
              <a: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15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6E0509-1298-4ABB-A863-537BC14D81A2}"/>
              </a:ext>
            </a:extLst>
          </p:cNvPr>
          <p:cNvSpPr txBox="1"/>
          <p:nvPr/>
        </p:nvSpPr>
        <p:spPr>
          <a:xfrm>
            <a:off x="838986" y="358219"/>
            <a:ext cx="104920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1(</a:t>
            </a:r>
            <a:r>
              <a:rPr lang="ko-KR" altLang="en-US" sz="3200" b="1" dirty="0"/>
              <a:t>여행 친구 매칭</a:t>
            </a:r>
            <a:r>
              <a:rPr lang="en-US" altLang="ko-KR" sz="3200" b="1" dirty="0"/>
              <a:t>), </a:t>
            </a:r>
            <a:r>
              <a:rPr lang="ko-KR" altLang="en-US" sz="3200" b="1" dirty="0"/>
              <a:t>서비스</a:t>
            </a:r>
            <a:r>
              <a:rPr lang="en-US" altLang="ko-KR" sz="3200" b="1" dirty="0"/>
              <a:t>2(</a:t>
            </a:r>
            <a:r>
              <a:rPr lang="ko-KR" altLang="en-US" sz="3200" b="1" dirty="0"/>
              <a:t>가이드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나누고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해당 서비스를 구현하기 위해 필요한 보조 기능들을</a:t>
            </a:r>
            <a:endParaRPr lang="en-US" altLang="ko-KR" sz="3200" b="1" dirty="0"/>
          </a:p>
          <a:p>
            <a:r>
              <a:rPr lang="ko-KR" altLang="en-US" sz="3200" b="1" dirty="0"/>
              <a:t>정리하여 요구사항정의서로 작성</a:t>
            </a:r>
            <a:r>
              <a:rPr lang="en-US" altLang="ko-KR" sz="3200" b="1" dirty="0"/>
              <a:t>..</a:t>
            </a:r>
            <a:endParaRPr lang="ko-KR" altLang="en-US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03AB035-EC61-4448-8BE1-61A057A7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9" y="2509963"/>
            <a:ext cx="10515600" cy="3949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909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8" name="Google Shape;118;p19"/>
          <p:cNvGraphicFramePr/>
          <p:nvPr>
            <p:extLst>
              <p:ext uri="{D42A27DB-BD31-4B8C-83A1-F6EECF244321}">
                <p14:modId xmlns:p14="http://schemas.microsoft.com/office/powerpoint/2010/main" val="1543921348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019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Q &amp; A </a:t>
                      </a:r>
                      <a:r>
                        <a:rPr lang="ko-KR" altLang="en-US" sz="1500" u="none" strike="noStrike" cap="none" dirty="0" smtClean="0"/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19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8509686" y="1289960"/>
          <a:ext cx="3491800" cy="3279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검색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키워드 검색 시 하단 리스트에 결과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  관리자 답변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페이지 이동, 관리자만 답변 가능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19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19"/>
          <p:cNvSpPr/>
          <p:nvPr/>
        </p:nvSpPr>
        <p:spPr>
          <a:xfrm>
            <a:off x="8036225" y="2717175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2194560" y="3091747"/>
          <a:ext cx="5819175" cy="3372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17675"/>
                <a:gridCol w="931825"/>
                <a:gridCol w="931825"/>
                <a:gridCol w="837850"/>
              </a:tblGrid>
              <a:tr h="33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 제목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등록일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아프리카 여행지도 소개해주시면 안되나요?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클레어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2020.01.14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         [RE : 곧 아프리카 카테고리가 추가됩니다! ]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관리자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2020.01.15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45</a:t>
                      </a:r>
                      <a:endParaRPr sz="10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9"/>
          <p:cNvSpPr/>
          <p:nvPr/>
        </p:nvSpPr>
        <p:spPr>
          <a:xfrm>
            <a:off x="2119577" y="2671665"/>
            <a:ext cx="138371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 게시판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/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FAQ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Q&amp;A 게시판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31" name="Google Shape;131;p19"/>
          <p:cNvGrpSpPr/>
          <p:nvPr/>
        </p:nvGrpSpPr>
        <p:grpSpPr>
          <a:xfrm>
            <a:off x="2455817" y="3866605"/>
            <a:ext cx="165463" cy="113211"/>
            <a:chOff x="2490651" y="3770811"/>
            <a:chExt cx="174172" cy="130629"/>
          </a:xfrm>
        </p:grpSpPr>
        <p:cxnSp>
          <p:nvCxnSpPr>
            <p:cNvPr id="132" name="Google Shape;132;p19"/>
            <p:cNvCxnSpPr/>
            <p:nvPr/>
          </p:nvCxnSpPr>
          <p:spPr>
            <a:xfrm>
              <a:off x="2490651" y="3901440"/>
              <a:ext cx="17417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3" name="Google Shape;133;p19"/>
            <p:cNvCxnSpPr/>
            <p:nvPr/>
          </p:nvCxnSpPr>
          <p:spPr>
            <a:xfrm rot="10800000">
              <a:off x="2490651" y="3770811"/>
              <a:ext cx="0" cy="13062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9"/>
          <p:cNvSpPr/>
          <p:nvPr/>
        </p:nvSpPr>
        <p:spPr>
          <a:xfrm>
            <a:off x="4866495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글쓰기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5243050" y="379810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866501" y="3496350"/>
            <a:ext cx="302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39091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20"/>
          <p:cNvGraphicFramePr/>
          <p:nvPr>
            <p:extLst>
              <p:ext uri="{D42A27DB-BD31-4B8C-83A1-F6EECF244321}">
                <p14:modId xmlns:p14="http://schemas.microsoft.com/office/powerpoint/2010/main" val="3918309680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M – 019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Q &amp; A </a:t>
                      </a:r>
                      <a:r>
                        <a:rPr lang="ko-KR" altLang="en-US" sz="1500" dirty="0" smtClean="0"/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20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20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20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리스트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관리자 답변이 있을 경우 화살표 표시, 없을경우 공란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글쓰기 버튼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글쓰기 페이지로 이동</a:t>
                      </a:r>
                      <a:endParaRPr sz="1300" b="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스크롤 할때 함께 이동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20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2926078" y="1766206"/>
            <a:ext cx="2573235" cy="4397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983176" y="1908620"/>
            <a:ext cx="266737" cy="20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3167669" y="1853693"/>
            <a:ext cx="13846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 게시판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1" name="Google Shape;191;p20"/>
          <p:cNvGraphicFramePr/>
          <p:nvPr/>
        </p:nvGraphicFramePr>
        <p:xfrm>
          <a:off x="2999100" y="2251087"/>
          <a:ext cx="2417625" cy="369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76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결제가 안됩니다 ㅠ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2020.01.14</a:t>
                      </a:r>
                      <a:endParaRPr sz="800" b="0" i="0" u="none" strike="noStrike" cap="none">
                        <a:solidFill>
                          <a:srgbClr val="A5A5A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점검은 언제 끝나나요?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rgbClr val="A5A5A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2020.01.14</a:t>
                      </a:r>
                      <a:endParaRPr sz="800" b="0" i="0" u="none" strike="noStrike" cap="none">
                        <a:solidFill>
                          <a:srgbClr val="A5A5A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5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92" name="Google Shape;19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9101" y="2317046"/>
            <a:ext cx="234572" cy="23457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/>
          <p:nvPr/>
        </p:nvSpPr>
        <p:spPr>
          <a:xfrm>
            <a:off x="3164060" y="2308337"/>
            <a:ext cx="126348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검색어를 입력하세요</a:t>
            </a:r>
            <a:endParaRPr sz="900" b="0" i="0" u="none" strike="noStrike" cap="none">
              <a:solidFill>
                <a:srgbClr val="AEAB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4959927" y="2298574"/>
            <a:ext cx="456805" cy="2221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0694" y="3130009"/>
            <a:ext cx="222358" cy="16676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/>
          <p:nvPr/>
        </p:nvSpPr>
        <p:spPr>
          <a:xfrm>
            <a:off x="4876800" y="5848916"/>
            <a:ext cx="539931" cy="22212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글쓰기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5584200" y="2641400"/>
            <a:ext cx="326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5541749" y="5815675"/>
            <a:ext cx="3264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67276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p17"/>
          <p:cNvGraphicFramePr/>
          <p:nvPr>
            <p:extLst>
              <p:ext uri="{D42A27DB-BD31-4B8C-83A1-F6EECF244321}">
                <p14:modId xmlns:p14="http://schemas.microsoft.com/office/powerpoint/2010/main" val="3107782727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020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FAQ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1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7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214015" y="2163150"/>
          <a:ext cx="77997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9925"/>
                <a:gridCol w="1949925"/>
                <a:gridCol w="1949925"/>
                <a:gridCol w="194992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여행지정보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메이트찾기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가이드 찾기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문의사항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7"/>
          <p:cNvSpPr/>
          <p:nvPr/>
        </p:nvSpPr>
        <p:spPr>
          <a:xfrm>
            <a:off x="8013727" y="3606050"/>
            <a:ext cx="3243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194560" y="3091747"/>
          <a:ext cx="5819150" cy="1475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19150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가입 및 탈퇴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외국인도 가입 및 이용이 가능한가요?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법인회원으로도 가입 할 수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회원 탈퇴를 하고 싶어요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7"/>
          <p:cNvSpPr/>
          <p:nvPr/>
        </p:nvSpPr>
        <p:spPr>
          <a:xfrm>
            <a:off x="2140719" y="2671665"/>
            <a:ext cx="644728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ko-KR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634445" y="2697319"/>
            <a:ext cx="1641417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입력해주세요</a:t>
            </a:r>
            <a:endParaRPr sz="10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7376160" y="2697319"/>
            <a:ext cx="637555" cy="3282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430025" y="2694000"/>
          <a:ext cx="1579500" cy="3447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500"/>
              </a:tblGrid>
              <a:tr h="64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FFFFFF"/>
                          </a:solidFill>
                        </a:rPr>
                        <a:t>고객센터</a:t>
                      </a:r>
                      <a:endParaRPr sz="15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0070C0"/>
                          </a:solidFill>
                        </a:rPr>
                        <a:t>FAQ</a:t>
                      </a:r>
                      <a:endParaRPr sz="1500" b="1" u="none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Q&amp;A 게시판</a:t>
                      </a:r>
                      <a:endParaRPr sz="1500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063" y="3650336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063" y="3972314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063" y="4308435"/>
            <a:ext cx="266737" cy="2000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7"/>
          <p:cNvGraphicFramePr/>
          <p:nvPr/>
        </p:nvGraphicFramePr>
        <p:xfrm>
          <a:off x="2194560" y="4779502"/>
          <a:ext cx="5819150" cy="132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19150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결제</a:t>
                      </a:r>
                      <a:endParaRPr sz="10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수단에는 어떤 것들이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후에 취소할 수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내역은 어디서 볼 수 있나요?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746" y="5183945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746" y="5505923"/>
            <a:ext cx="266737" cy="20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746" y="5842044"/>
            <a:ext cx="266737" cy="20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74421" y="3722355"/>
            <a:ext cx="2610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8486185" y="1289956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고객센터 카테고리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글자색 변화 및 음영표시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화살표</a:t>
                      </a:r>
                      <a:endParaRPr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답변 내용이 동일 페이지, 질문 하단에 표시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000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18"/>
          <p:cNvGraphicFramePr/>
          <p:nvPr>
            <p:extLst>
              <p:ext uri="{D42A27DB-BD31-4B8C-83A1-F6EECF244321}">
                <p14:modId xmlns:p14="http://schemas.microsoft.com/office/powerpoint/2010/main" val="1233806805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M – 020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18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oogle Shape;162;p18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18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2926078" y="1766206"/>
            <a:ext cx="2573235" cy="43973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2983176" y="1908620"/>
            <a:ext cx="266737" cy="200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3167669" y="1853693"/>
            <a:ext cx="1384663" cy="279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" name="Google Shape;167;p18"/>
          <p:cNvGraphicFramePr/>
          <p:nvPr/>
        </p:nvGraphicFramePr>
        <p:xfrm>
          <a:off x="2981682" y="2251087"/>
          <a:ext cx="2482800" cy="1353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82800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가입 및 탈퇴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외국인도 가입 및 이용이 가능한가요?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법인회원으로도 가입 할 수 있나요?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회원 탈퇴를 하고 싶어요</a:t>
                      </a:r>
                      <a:endParaRPr sz="1400" u="none" strike="noStrike" cap="none"/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18"/>
          <p:cNvGraphicFramePr/>
          <p:nvPr/>
        </p:nvGraphicFramePr>
        <p:xfrm>
          <a:off x="2957054" y="3865100"/>
          <a:ext cx="2507425" cy="1216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074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결제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수단에는 어떤 것들이 있나요?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후에 취소할 수 있나요?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결제 내역은 어디서 볼 수 있나요?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p18"/>
          <p:cNvGraphicFramePr/>
          <p:nvPr/>
        </p:nvGraphicFramePr>
        <p:xfrm>
          <a:off x="2957053" y="5371456"/>
          <a:ext cx="2507425" cy="615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07425"/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chemeClr val="dk1"/>
                          </a:solidFill>
                        </a:rPr>
                        <a:t>여행메이트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89175" marR="89175" marT="89175" marB="891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Q. 여행메이트 서비스는 무엇인가요?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175" marR="89175" marT="89175" marB="891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9033" y="2785438"/>
            <a:ext cx="222358" cy="16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9033" y="3134445"/>
            <a:ext cx="222358" cy="16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9033" y="3418811"/>
            <a:ext cx="222358" cy="16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9033" y="4274698"/>
            <a:ext cx="222358" cy="16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9033" y="4617502"/>
            <a:ext cx="222358" cy="16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9033" y="4901820"/>
            <a:ext cx="222358" cy="16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9033" y="5772649"/>
            <a:ext cx="222358" cy="1667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p18"/>
          <p:cNvGraphicFramePr/>
          <p:nvPr/>
        </p:nvGraphicFramePr>
        <p:xfrm>
          <a:off x="8509686" y="1289960"/>
          <a:ext cx="3491800" cy="1326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화살표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클릭시 답변 내용이 동일 페이지, 질문 하단에 표시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18"/>
          <p:cNvSpPr/>
          <p:nvPr/>
        </p:nvSpPr>
        <p:spPr>
          <a:xfrm>
            <a:off x="5552475" y="2724525"/>
            <a:ext cx="318600" cy="28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0773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c68b47574_0_307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0" name="Google Shape;630;g7c68b47574_0_307"/>
          <p:cNvGraphicFramePr/>
          <p:nvPr>
            <p:extLst>
              <p:ext uri="{D42A27DB-BD31-4B8C-83A1-F6EECF244321}">
                <p14:modId xmlns:p14="http://schemas.microsoft.com/office/powerpoint/2010/main" val="2515015923"/>
              </p:ext>
            </p:extLst>
          </p:nvPr>
        </p:nvGraphicFramePr>
        <p:xfrm>
          <a:off x="131601" y="115759"/>
          <a:ext cx="3983475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61725"/>
                <a:gridCol w="2221750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HT – P – 021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관리자 로그인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dirty="0"/>
                        <a:t>관리자 1단계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1" name="Google Shape;631;g7c68b47574_0_30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2" name="Google Shape;632;g7c68b47574_0_30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3" name="Google Shape;633;g7c68b47574_0_307"/>
          <p:cNvSpPr/>
          <p:nvPr/>
        </p:nvSpPr>
        <p:spPr>
          <a:xfrm>
            <a:off x="131601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4" name="Google Shape;634;g7c68b47574_0_307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/>
                        <a:t>관리자 페이지를 통해 접속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/>
                        <a:t>관리자 ID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500" b="1"/>
                        <a:t>관리자 비밀번호 입력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ID / 비밀번호 입력 후 로그인</a:t>
                      </a:r>
                      <a:endParaRPr sz="15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/>
                        <a:t>관리자 페이지 호출</a:t>
                      </a: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35" name="Google Shape;635;g7c68b47574_0_307"/>
          <p:cNvSpPr/>
          <p:nvPr/>
        </p:nvSpPr>
        <p:spPr>
          <a:xfrm>
            <a:off x="6476796" y="1523181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g7c68b47574_0_307"/>
          <p:cNvSpPr/>
          <p:nvPr/>
        </p:nvSpPr>
        <p:spPr>
          <a:xfrm>
            <a:off x="3805294" y="3215756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g7c68b47574_0_307"/>
          <p:cNvSpPr/>
          <p:nvPr/>
        </p:nvSpPr>
        <p:spPr>
          <a:xfrm>
            <a:off x="3649265" y="326669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g7c68b47574_0_307"/>
          <p:cNvSpPr/>
          <p:nvPr/>
        </p:nvSpPr>
        <p:spPr>
          <a:xfrm>
            <a:off x="3805294" y="3849288"/>
            <a:ext cx="22317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g7c68b47574_0_307"/>
          <p:cNvSpPr/>
          <p:nvPr/>
        </p:nvSpPr>
        <p:spPr>
          <a:xfrm>
            <a:off x="3649278" y="38920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g7c68b47574_0_307"/>
          <p:cNvSpPr/>
          <p:nvPr/>
        </p:nvSpPr>
        <p:spPr>
          <a:xfrm>
            <a:off x="2258600" y="3215773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g7c68b47574_0_307"/>
          <p:cNvSpPr/>
          <p:nvPr/>
        </p:nvSpPr>
        <p:spPr>
          <a:xfrm>
            <a:off x="2258400" y="3849305"/>
            <a:ext cx="1362900" cy="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PASSWORD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g7c68b47574_0_307"/>
          <p:cNvSpPr/>
          <p:nvPr/>
        </p:nvSpPr>
        <p:spPr>
          <a:xfrm>
            <a:off x="3396046" y="4765856"/>
            <a:ext cx="1503300" cy="4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그인</a:t>
            </a: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g7c68b47574_0_307"/>
          <p:cNvSpPr/>
          <p:nvPr/>
        </p:nvSpPr>
        <p:spPr>
          <a:xfrm>
            <a:off x="3240484" y="480544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907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21"/>
          <p:cNvGraphicFramePr/>
          <p:nvPr>
            <p:extLst>
              <p:ext uri="{D42A27DB-BD31-4B8C-83A1-F6EECF244321}">
                <p14:modId xmlns:p14="http://schemas.microsoft.com/office/powerpoint/2010/main" val="400204012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/>
                        <a:t>통계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/>
                        <a:t> 웹 통계</a:t>
                      </a:r>
                      <a:endParaRPr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Google Shape;222;p2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p2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21"/>
          <p:cNvGraphicFramePr/>
          <p:nvPr/>
        </p:nvGraphicFramePr>
        <p:xfrm>
          <a:off x="8509686" y="1289960"/>
          <a:ext cx="3491800" cy="1326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Google Analytics API 적용</a:t>
                      </a:r>
                      <a:endParaRPr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b="0" u="none" strike="noStrike" cap="none"/>
                        <a:t>: 인기 페이지, 페이지뷰 수, 유입경로, 일간 방문객 등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1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Analytics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7" name="Google Shape;227;p21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가이드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리스트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228" name="Google Shape;228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3555526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29" name="Google Shape;229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4210669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0" name="Google Shape;230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487902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1" name="Google Shape;231;p21" descr="확인 표시"/>
          <p:cNvPicPr preferRelativeResize="0"/>
          <p:nvPr/>
        </p:nvPicPr>
        <p:blipFill rotWithShape="1">
          <a:blip r:embed="rId3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0175" y="2285131"/>
            <a:ext cx="5636034" cy="3689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6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93730c97_0_137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8" name="Google Shape;238;g6d93730c97_0_137"/>
          <p:cNvGraphicFramePr/>
          <p:nvPr>
            <p:extLst>
              <p:ext uri="{D42A27DB-BD31-4B8C-83A1-F6EECF244321}">
                <p14:modId xmlns:p14="http://schemas.microsoft.com/office/powerpoint/2010/main" val="94547550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/>
                        <a:t>공지사항 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g6d93730c97_0_13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g6d93730c97_0_13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g6d93730c97_0_137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2" name="Google Shape;242;g6d93730c97_0_137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공지사항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g6d93730c97_0_137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4" name="Google Shape;244;g6d93730c97_0_137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946325"/>
                <a:gridCol w="2209425"/>
                <a:gridCol w="852525"/>
                <a:gridCol w="948925"/>
                <a:gridCol w="366550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[점검완료] 0:00~2:00 점검완료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1253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새로운 여행정보 &lt;오사카&gt;가 추가 되었습니다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35240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5" name="Google Shape;245;g6d93730c97_0_137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6d93730c97_0_137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6d93730c97_0_137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6d93730c97_0_137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6d93730c97_0_137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6d93730c97_0_137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6d93730c97_0_137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6d93730c97_0_137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6d93730c97_0_137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6d93730c97_0_137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6d93730c97_0_137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6d93730c97_0_137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6d93730c97_0_137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6d93730c97_0_137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6d93730c97_0_137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6d93730c97_0_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6d93730c97_0_137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6d93730c97_0_137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4" name="Google Shape;264;g6d93730c97_0_137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265" name="Google Shape;265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g6d93730c97_0_137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268" name="Google Shape;268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6d93730c97_0_137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271" name="Google Shape;271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g6d93730c97_0_137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274" name="Google Shape;274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g6d93730c97_0_137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277" name="Google Shape;277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g6d93730c97_0_137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280" name="Google Shape;280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g6d93730c97_0_137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283" name="Google Shape;283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g6d93730c97_0_137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286" name="Google Shape;286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g6d93730c97_0_137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289" name="Google Shape;289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g6d93730c97_0_137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292" name="Google Shape;292;g6d93730c97_0_137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6d93730c97_0_137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6d93730c97_0_137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6d93730c97_0_137"/>
          <p:cNvSpPr/>
          <p:nvPr/>
        </p:nvSpPr>
        <p:spPr>
          <a:xfrm>
            <a:off x="4615305" y="1929610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6d93730c97_0_137"/>
          <p:cNvSpPr/>
          <p:nvPr/>
        </p:nvSpPr>
        <p:spPr>
          <a:xfrm rot="10800000" flipH="1">
            <a:off x="5465032" y="1994294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g6d93730c97_0_137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298" name="Google Shape;298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99" name="Google Shape;299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00" name="Google Shape;300;g6d93730c97_0_137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17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6" name="Google Shape;306;p2"/>
          <p:cNvGraphicFramePr/>
          <p:nvPr>
            <p:extLst>
              <p:ext uri="{D42A27DB-BD31-4B8C-83A1-F6EECF244321}">
                <p14:modId xmlns:p14="http://schemas.microsoft.com/office/powerpoint/2010/main" val="429297591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Q &amp; A </a:t>
                      </a:r>
                      <a:r>
                        <a:rPr lang="ko-KR" altLang="en-US" sz="1500" u="none" strike="noStrike" cap="none" dirty="0" smtClean="0"/>
                        <a:t>게시판 관리</a:t>
                      </a:r>
                      <a:endParaRPr lang="ko-KR" altLang="en-US"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Google Shape;307;p2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2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p2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2"/>
          <p:cNvGraphicFramePr/>
          <p:nvPr/>
        </p:nvGraphicFramePr>
        <p:xfrm>
          <a:off x="8509686" y="1289960"/>
          <a:ext cx="3491800" cy="5349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체크박스/삭제 버튼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체크박스에 체크하여 삭제버튼 클릭시 삭제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Q&amp;A 문의글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문의글 제목 표시, 클릭시 문의글 새창 열기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답변달기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답변달수있는 창 표시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답변완료는 칸 전체 음영처리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작성자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회원정보 새창 열기</a:t>
                      </a:r>
                      <a:endParaRPr sz="1500" b="1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22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엑셀 다운로드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전체 Q&amp;A 리스트 엑셀 다운로드</a:t>
                      </a:r>
                      <a:endParaRPr sz="1300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2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 &amp; A 게시판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2" name="Google Shape;312;p2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946325"/>
                <a:gridCol w="2209425"/>
                <a:gridCol w="852525"/>
                <a:gridCol w="665200"/>
                <a:gridCol w="650275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일시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답변달기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작성자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2020-01-13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14:23:45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결제가 안됩니다ㅠ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답변달기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SH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2020-01-13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14:24:30</a:t>
                      </a: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점검은 언제끝나나요?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답변완료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클레어</a:t>
                      </a:r>
                      <a:endParaRPr sz="1000" u="sng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30</a:t>
                      </a: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3" name="Google Shape;313;p2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최근날짜순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"/>
          <p:cNvSpPr/>
          <p:nvPr/>
        </p:nvSpPr>
        <p:spPr>
          <a:xfrm rot="10800000" flipH="1">
            <a:off x="660255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"/>
          <p:cNvSpPr/>
          <p:nvPr/>
        </p:nvSpPr>
        <p:spPr>
          <a:xfrm>
            <a:off x="4163539" y="22470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0" name="Google Shape;33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"/>
          <p:cNvSpPr/>
          <p:nvPr/>
        </p:nvSpPr>
        <p:spPr>
          <a:xfrm>
            <a:off x="5623832" y="22585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"/>
          <p:cNvSpPr/>
          <p:nvPr/>
        </p:nvSpPr>
        <p:spPr>
          <a:xfrm>
            <a:off x="7368514" y="1533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"/>
          <p:cNvSpPr/>
          <p:nvPr/>
        </p:nvSpPr>
        <p:spPr>
          <a:xfrm>
            <a:off x="6592671" y="2513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"/>
          <p:cNvSpPr/>
          <p:nvPr/>
        </p:nvSpPr>
        <p:spPr>
          <a:xfrm>
            <a:off x="3011614" y="18581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답변없는것만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740712" y="396440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39" name="Google Shape;339;p2" descr="확인 표시"/>
          <p:cNvPicPr preferRelativeResize="0"/>
          <p:nvPr/>
        </p:nvPicPr>
        <p:blipFill rotWithShape="1">
          <a:blip r:embed="rId4">
            <a:alphaModFix/>
          </a:blip>
          <a:srcRect l="100000" t="17856" r="-30306" b="59787"/>
          <a:stretch/>
        </p:blipFill>
        <p:spPr>
          <a:xfrm>
            <a:off x="5418435" y="517453"/>
            <a:ext cx="205397" cy="151521"/>
          </a:xfrm>
          <a:custGeom>
            <a:avLst/>
            <a:gdLst/>
            <a:ahLst/>
            <a:cxnLst/>
            <a:rect l="l" t="t" r="r" b="b"/>
            <a:pathLst>
              <a:path w="205397" h="151521" extrusionOk="0">
                <a:moveTo>
                  <a:pt x="0" y="0"/>
                </a:moveTo>
                <a:lnTo>
                  <a:pt x="205397" y="0"/>
                </a:lnTo>
                <a:lnTo>
                  <a:pt x="205397" y="151521"/>
                </a:lnTo>
                <a:lnTo>
                  <a:pt x="0" y="15152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0" name="Google Shape;340;p2" descr="확인 표시"/>
          <p:cNvPicPr preferRelativeResize="0"/>
          <p:nvPr/>
        </p:nvPicPr>
        <p:blipFill rotWithShape="1">
          <a:blip r:embed="rId4">
            <a:alphaModFix/>
          </a:blip>
          <a:srcRect b="82144"/>
          <a:stretch/>
        </p:blipFill>
        <p:spPr>
          <a:xfrm>
            <a:off x="4682710" y="593709"/>
            <a:ext cx="677723" cy="121013"/>
          </a:xfrm>
          <a:custGeom>
            <a:avLst/>
            <a:gdLst/>
            <a:ahLst/>
            <a:cxnLst/>
            <a:rect l="l" t="t" r="r" b="b"/>
            <a:pathLst>
              <a:path w="677723" h="121013" extrusionOk="0">
                <a:moveTo>
                  <a:pt x="0" y="0"/>
                </a:moveTo>
                <a:lnTo>
                  <a:pt x="677723" y="0"/>
                </a:lnTo>
                <a:lnTo>
                  <a:pt x="677723" y="121013"/>
                </a:lnTo>
                <a:lnTo>
                  <a:pt x="0" y="12101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graphicFrame>
        <p:nvGraphicFramePr>
          <p:cNvPr id="341" name="Google Shape;341;p2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1" i="0" u="none" strike="noStrike" cap="none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342" name="Google Shape;342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3" name="Google Shape;343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344" name="Google Shape;344;p2" descr="확인 표시"/>
          <p:cNvPicPr preferRelativeResize="0"/>
          <p:nvPr/>
        </p:nvPicPr>
        <p:blipFill rotWithShape="1">
          <a:blip r:embed="rId5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849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d93730c97_0_26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0" name="Google Shape;350;g6d93730c97_0_26"/>
          <p:cNvGraphicFramePr/>
          <p:nvPr>
            <p:extLst>
              <p:ext uri="{D42A27DB-BD31-4B8C-83A1-F6EECF244321}">
                <p14:modId xmlns:p14="http://schemas.microsoft.com/office/powerpoint/2010/main" val="2996895825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SH – P – 025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/>
                        <a:t>FAQ </a:t>
                      </a:r>
                      <a:r>
                        <a:rPr lang="ko-KR" altLang="en-US" sz="1500" u="none" strike="noStrike" cap="none" dirty="0" smtClean="0"/>
                        <a:t>관리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g6d93730c97_0_2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2" name="Google Shape;352;g6d93730c97_0_2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g6d93730c97_0_26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g6d93730c97_0_26"/>
          <p:cNvGraphicFramePr/>
          <p:nvPr/>
        </p:nvGraphicFramePr>
        <p:xfrm>
          <a:off x="8509686" y="1289960"/>
          <a:ext cx="3491800" cy="2331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FAQ 제목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클릭시 편집창 팝업</a:t>
                      </a:r>
                      <a:endParaRPr sz="1300" b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005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/>
                        <a:t>게시글 위치 이동</a:t>
                      </a:r>
                      <a:endParaRPr sz="1500" b="1" u="none" strike="noStrike" cap="none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/>
                        <a:t>화살표 클릭시 위로 가거나 아래로 이동, 전체/세부카테고리에서 각각 다른 순서를 부여</a:t>
                      </a:r>
                      <a:endParaRPr sz="13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5" name="Google Shape;355;g6d93730c97_0_26"/>
          <p:cNvSpPr/>
          <p:nvPr/>
        </p:nvSpPr>
        <p:spPr>
          <a:xfrm>
            <a:off x="2312212" y="1546753"/>
            <a:ext cx="2428500" cy="330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 관리</a:t>
            </a:r>
            <a:endParaRPr sz="1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6" name="Google Shape;356;g6d93730c97_0_26"/>
          <p:cNvGraphicFramePr/>
          <p:nvPr/>
        </p:nvGraphicFramePr>
        <p:xfrm>
          <a:off x="2312200" y="2216100"/>
          <a:ext cx="5706600" cy="421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/>
                <a:gridCol w="946325"/>
                <a:gridCol w="2209425"/>
                <a:gridCol w="852525"/>
                <a:gridCol w="948925"/>
                <a:gridCol w="366550"/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카테고리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제목</a:t>
                      </a:r>
                      <a:endParaRPr sz="1200" b="1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/>
                        <a:t>조회수</a:t>
                      </a: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결제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결제수단에는 무엇이 있나요?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150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가이드매칭</a:t>
                      </a:r>
                      <a:endParaRPr sz="1000" u="none" strike="noStrike" cap="none"/>
                    </a:p>
                  </a:txBody>
                  <a:tcPr marL="91425" marR="91425" marT="108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strike="noStrike" cap="none"/>
                        <a:t>가이드가 되려면 어떻게 해야 하나요?</a:t>
                      </a:r>
                      <a:endParaRPr sz="1000" u="sng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200</a:t>
                      </a: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36000" marB="36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108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0000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7" name="Google Shape;357;g6d93730c97_0_26"/>
          <p:cNvSpPr/>
          <p:nvPr/>
        </p:nvSpPr>
        <p:spPr>
          <a:xfrm>
            <a:off x="2430175" y="2348497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6d93730c97_0_26"/>
          <p:cNvSpPr/>
          <p:nvPr/>
        </p:nvSpPr>
        <p:spPr>
          <a:xfrm>
            <a:off x="2430175" y="27629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6d93730c97_0_26"/>
          <p:cNvSpPr/>
          <p:nvPr/>
        </p:nvSpPr>
        <p:spPr>
          <a:xfrm>
            <a:off x="2430175" y="31308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6d93730c97_0_26"/>
          <p:cNvSpPr/>
          <p:nvPr/>
        </p:nvSpPr>
        <p:spPr>
          <a:xfrm>
            <a:off x="2430175" y="34987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6d93730c97_0_26"/>
          <p:cNvSpPr/>
          <p:nvPr/>
        </p:nvSpPr>
        <p:spPr>
          <a:xfrm>
            <a:off x="2430175" y="38666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6d93730c97_0_26"/>
          <p:cNvSpPr/>
          <p:nvPr/>
        </p:nvSpPr>
        <p:spPr>
          <a:xfrm>
            <a:off x="2430175" y="4234522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6d93730c97_0_26"/>
          <p:cNvSpPr/>
          <p:nvPr/>
        </p:nvSpPr>
        <p:spPr>
          <a:xfrm>
            <a:off x="2430175" y="46489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6d93730c97_0_26"/>
          <p:cNvSpPr/>
          <p:nvPr/>
        </p:nvSpPr>
        <p:spPr>
          <a:xfrm>
            <a:off x="2430175" y="501405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6d93730c97_0_26"/>
          <p:cNvSpPr/>
          <p:nvPr/>
        </p:nvSpPr>
        <p:spPr>
          <a:xfrm>
            <a:off x="2430175" y="54312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6d93730c97_0_26"/>
          <p:cNvSpPr/>
          <p:nvPr/>
        </p:nvSpPr>
        <p:spPr>
          <a:xfrm>
            <a:off x="2430175" y="5793575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6d93730c97_0_26"/>
          <p:cNvSpPr/>
          <p:nvPr/>
        </p:nvSpPr>
        <p:spPr>
          <a:xfrm>
            <a:off x="2430175" y="6213600"/>
            <a:ext cx="138300" cy="16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6d93730c97_0_26"/>
          <p:cNvSpPr/>
          <p:nvPr/>
        </p:nvSpPr>
        <p:spPr>
          <a:xfrm>
            <a:off x="575282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조회수높은순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6d93730c97_0_26"/>
          <p:cNvSpPr/>
          <p:nvPr/>
        </p:nvSpPr>
        <p:spPr>
          <a:xfrm>
            <a:off x="69566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10개씩보기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6d93730c97_0_26"/>
          <p:cNvSpPr/>
          <p:nvPr/>
        </p:nvSpPr>
        <p:spPr>
          <a:xfrm rot="10800000" flipH="1">
            <a:off x="663928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6d93730c97_0_26"/>
          <p:cNvSpPr/>
          <p:nvPr/>
        </p:nvSpPr>
        <p:spPr>
          <a:xfrm rot="10800000" flipH="1">
            <a:off x="7806400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g6d93730c97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200" y="1555500"/>
            <a:ext cx="302699" cy="30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6d93730c97_0_26"/>
          <p:cNvSpPr/>
          <p:nvPr/>
        </p:nvSpPr>
        <p:spPr>
          <a:xfrm>
            <a:off x="2312199" y="1929750"/>
            <a:ext cx="5889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6d93730c97_0_26"/>
          <p:cNvSpPr/>
          <p:nvPr/>
        </p:nvSpPr>
        <p:spPr>
          <a:xfrm>
            <a:off x="5556714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6d93730c97_0_26"/>
          <p:cNvSpPr/>
          <p:nvPr/>
        </p:nvSpPr>
        <p:spPr>
          <a:xfrm>
            <a:off x="4548973" y="1929752"/>
            <a:ext cx="1062000" cy="21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6d93730c97_0_26"/>
          <p:cNvSpPr/>
          <p:nvPr/>
        </p:nvSpPr>
        <p:spPr>
          <a:xfrm rot="10800000" flipH="1">
            <a:off x="5418435" y="1994437"/>
            <a:ext cx="138300" cy="98700"/>
          </a:xfrm>
          <a:prstGeom prst="triangle">
            <a:avLst>
              <a:gd name="adj" fmla="val 50000"/>
            </a:avLst>
          </a:prstGeom>
          <a:solidFill>
            <a:srgbClr val="999999"/>
          </a:solidFill>
          <a:ln w="12700" cap="flat" cmpd="sng">
            <a:solidFill>
              <a:srgbClr val="99999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8" name="Google Shape;378;g6d93730c97_0_26"/>
          <p:cNvGrpSpPr/>
          <p:nvPr/>
        </p:nvGrpSpPr>
        <p:grpSpPr>
          <a:xfrm>
            <a:off x="7763663" y="2689390"/>
            <a:ext cx="138300" cy="241232"/>
            <a:chOff x="2448285" y="2276230"/>
            <a:chExt cx="138300" cy="241232"/>
          </a:xfrm>
        </p:grpSpPr>
        <p:sp>
          <p:nvSpPr>
            <p:cNvPr id="379" name="Google Shape;379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g6d93730c97_0_26"/>
          <p:cNvGrpSpPr/>
          <p:nvPr/>
        </p:nvGrpSpPr>
        <p:grpSpPr>
          <a:xfrm>
            <a:off x="7763663" y="3067993"/>
            <a:ext cx="138300" cy="241232"/>
            <a:chOff x="2448285" y="2276230"/>
            <a:chExt cx="138300" cy="241232"/>
          </a:xfrm>
        </p:grpSpPr>
        <p:sp>
          <p:nvSpPr>
            <p:cNvPr id="382" name="Google Shape;382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g6d93730c97_0_26"/>
          <p:cNvGrpSpPr/>
          <p:nvPr/>
        </p:nvGrpSpPr>
        <p:grpSpPr>
          <a:xfrm>
            <a:off x="7763663" y="3446595"/>
            <a:ext cx="138300" cy="241232"/>
            <a:chOff x="2448285" y="2276230"/>
            <a:chExt cx="138300" cy="241232"/>
          </a:xfrm>
        </p:grpSpPr>
        <p:sp>
          <p:nvSpPr>
            <p:cNvPr id="385" name="Google Shape;385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g6d93730c97_0_26"/>
          <p:cNvGrpSpPr/>
          <p:nvPr/>
        </p:nvGrpSpPr>
        <p:grpSpPr>
          <a:xfrm>
            <a:off x="7763663" y="3825198"/>
            <a:ext cx="138300" cy="241232"/>
            <a:chOff x="2448285" y="2276230"/>
            <a:chExt cx="138300" cy="241232"/>
          </a:xfrm>
        </p:grpSpPr>
        <p:sp>
          <p:nvSpPr>
            <p:cNvPr id="388" name="Google Shape;388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g6d93730c97_0_26"/>
          <p:cNvGrpSpPr/>
          <p:nvPr/>
        </p:nvGrpSpPr>
        <p:grpSpPr>
          <a:xfrm>
            <a:off x="7763663" y="4203801"/>
            <a:ext cx="138300" cy="241232"/>
            <a:chOff x="2448285" y="2276230"/>
            <a:chExt cx="138300" cy="241232"/>
          </a:xfrm>
        </p:grpSpPr>
        <p:sp>
          <p:nvSpPr>
            <p:cNvPr id="391" name="Google Shape;391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g6d93730c97_0_26"/>
          <p:cNvGrpSpPr/>
          <p:nvPr/>
        </p:nvGrpSpPr>
        <p:grpSpPr>
          <a:xfrm>
            <a:off x="7763663" y="4582404"/>
            <a:ext cx="138300" cy="241232"/>
            <a:chOff x="2448285" y="2276230"/>
            <a:chExt cx="138300" cy="241232"/>
          </a:xfrm>
        </p:grpSpPr>
        <p:sp>
          <p:nvSpPr>
            <p:cNvPr id="394" name="Google Shape;394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g6d93730c97_0_26"/>
          <p:cNvGrpSpPr/>
          <p:nvPr/>
        </p:nvGrpSpPr>
        <p:grpSpPr>
          <a:xfrm>
            <a:off x="7763663" y="4961006"/>
            <a:ext cx="138300" cy="241232"/>
            <a:chOff x="2448285" y="2276230"/>
            <a:chExt cx="138300" cy="241232"/>
          </a:xfrm>
        </p:grpSpPr>
        <p:sp>
          <p:nvSpPr>
            <p:cNvPr id="397" name="Google Shape;397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g6d93730c97_0_26"/>
          <p:cNvGrpSpPr/>
          <p:nvPr/>
        </p:nvGrpSpPr>
        <p:grpSpPr>
          <a:xfrm>
            <a:off x="7763663" y="5339609"/>
            <a:ext cx="138300" cy="241232"/>
            <a:chOff x="2448285" y="2276230"/>
            <a:chExt cx="138300" cy="241232"/>
          </a:xfrm>
        </p:grpSpPr>
        <p:sp>
          <p:nvSpPr>
            <p:cNvPr id="400" name="Google Shape;400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g6d93730c97_0_26"/>
          <p:cNvGrpSpPr/>
          <p:nvPr/>
        </p:nvGrpSpPr>
        <p:grpSpPr>
          <a:xfrm>
            <a:off x="7763663" y="5718212"/>
            <a:ext cx="138300" cy="241232"/>
            <a:chOff x="2448285" y="2276230"/>
            <a:chExt cx="138300" cy="241232"/>
          </a:xfrm>
        </p:grpSpPr>
        <p:sp>
          <p:nvSpPr>
            <p:cNvPr id="403" name="Google Shape;403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5" name="Google Shape;405;g6d93730c97_0_26"/>
          <p:cNvGrpSpPr/>
          <p:nvPr/>
        </p:nvGrpSpPr>
        <p:grpSpPr>
          <a:xfrm>
            <a:off x="7763663" y="6096815"/>
            <a:ext cx="138300" cy="241232"/>
            <a:chOff x="2448285" y="2276230"/>
            <a:chExt cx="138300" cy="241232"/>
          </a:xfrm>
        </p:grpSpPr>
        <p:sp>
          <p:nvSpPr>
            <p:cNvPr id="406" name="Google Shape;406;g6d93730c97_0_26"/>
            <p:cNvSpPr/>
            <p:nvPr/>
          </p:nvSpPr>
          <p:spPr>
            <a:xfrm rot="10800000" flipH="1">
              <a:off x="2448285" y="2418762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6d93730c97_0_26"/>
            <p:cNvSpPr/>
            <p:nvPr/>
          </p:nvSpPr>
          <p:spPr>
            <a:xfrm>
              <a:off x="2448285" y="2276230"/>
              <a:ext cx="138300" cy="98700"/>
            </a:xfrm>
            <a:prstGeom prst="triangle">
              <a:avLst>
                <a:gd name="adj" fmla="val 50000"/>
              </a:avLst>
            </a:prstGeom>
            <a:solidFill>
              <a:srgbClr val="999999"/>
            </a:solidFill>
            <a:ln w="12700" cap="flat" cmpd="sng">
              <a:solidFill>
                <a:srgbClr val="99999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g6d93730c97_0_26"/>
          <p:cNvSpPr/>
          <p:nvPr/>
        </p:nvSpPr>
        <p:spPr>
          <a:xfrm>
            <a:off x="7421489" y="263203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9" name="Google Shape;409;g6d93730c97_0_26"/>
          <p:cNvGraphicFramePr/>
          <p:nvPr/>
        </p:nvGraphicFramePr>
        <p:xfrm>
          <a:off x="118108" y="1289945"/>
          <a:ext cx="2064325" cy="53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4325"/>
              </a:tblGrid>
              <a:tr h="62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관리자페이지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웹 통계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20256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관리</a:t>
                      </a:r>
                      <a:endParaRPr sz="13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&amp; A 게시판 관리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 관리</a:t>
                      </a:r>
                      <a:endParaRPr sz="1200" b="1" i="0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Char char="-"/>
                      </a:pPr>
                      <a:r>
                        <a:rPr lang="ko-KR" sz="120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관리</a:t>
                      </a:r>
                      <a:endParaRPr sz="12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8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정보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675200">
                <a:tc>
                  <a:txBody>
                    <a:bodyPr/>
                    <a:lstStyle/>
                    <a:p>
                      <a:pPr marL="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3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일반 회원 관리</a:t>
                      </a:r>
                      <a:endParaRPr sz="130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8000" marR="9525" marT="9525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410" name="Google Shape;410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 rot="10800000" flipH="1">
            <a:off x="1812419" y="350225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1" name="Google Shape;411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6278790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412" name="Google Shape;412;g6d93730c97_0_26" descr="확인 표시"/>
          <p:cNvPicPr preferRelativeResize="0"/>
          <p:nvPr/>
        </p:nvPicPr>
        <p:blipFill rotWithShape="1">
          <a:blip r:embed="rId4">
            <a:alphaModFix/>
          </a:blip>
          <a:srcRect t="49583"/>
          <a:stretch/>
        </p:blipFill>
        <p:spPr>
          <a:xfrm>
            <a:off x="1812419" y="5594678"/>
            <a:ext cx="250436" cy="126261"/>
          </a:xfrm>
          <a:custGeom>
            <a:avLst/>
            <a:gdLst/>
            <a:ahLst/>
            <a:cxnLst/>
            <a:rect l="l" t="t" r="r" b="b"/>
            <a:pathLst>
              <a:path w="677723" h="341685" extrusionOk="0">
                <a:moveTo>
                  <a:pt x="0" y="0"/>
                </a:moveTo>
                <a:lnTo>
                  <a:pt x="677723" y="0"/>
                </a:lnTo>
                <a:lnTo>
                  <a:pt x="677723" y="341685"/>
                </a:lnTo>
                <a:lnTo>
                  <a:pt x="0" y="341685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09076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8" name="Google Shape;148;p7"/>
          <p:cNvGraphicFramePr/>
          <p:nvPr>
            <p:extLst>
              <p:ext uri="{D42A27DB-BD31-4B8C-83A1-F6EECF244321}">
                <p14:modId xmlns:p14="http://schemas.microsoft.com/office/powerpoint/2010/main" val="2153985205"/>
              </p:ext>
            </p:extLst>
          </p:nvPr>
        </p:nvGraphicFramePr>
        <p:xfrm>
          <a:off x="131601" y="115759"/>
          <a:ext cx="3313750" cy="10058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67685"/>
                <a:gridCol w="194606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KB – P – 026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여행컨텐츠</a:t>
                      </a: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등록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7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7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7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2" name="Google Shape;152;p7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 등록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Char char="-"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해당 여행지의 사진을 등록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Malgun Gothic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해당 명소 및 장소 등록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- 장소등록 안하면 해당 컨텐츠에 지도가 표시 되지 않음. 장소등록을 하면 따로 장소등록창이 나온다.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719" y="1637303"/>
            <a:ext cx="6006837" cy="4487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22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8275"/>
            <a:ext cx="122491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276" y="3832257"/>
            <a:ext cx="667820" cy="2054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4174054" y="5718862"/>
            <a:ext cx="3433779" cy="2926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37;p6"/>
          <p:cNvGraphicFramePr/>
          <p:nvPr>
            <p:extLst>
              <p:ext uri="{D42A27DB-BD31-4B8C-83A1-F6EECF244321}">
                <p14:modId xmlns:p14="http://schemas.microsoft.com/office/powerpoint/2010/main" val="1222108536"/>
              </p:ext>
            </p:extLst>
          </p:nvPr>
        </p:nvGraphicFramePr>
        <p:xfrm>
          <a:off x="131601" y="115759"/>
          <a:ext cx="3313750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4734"/>
                <a:gridCol w="1979016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KB – P – 027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여행컨텐츠 관리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6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M1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6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6"/>
          <p:cNvSpPr/>
          <p:nvPr/>
        </p:nvSpPr>
        <p:spPr>
          <a:xfrm>
            <a:off x="131601" y="1289956"/>
            <a:ext cx="8032096" cy="53499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" name="Google Shape;141;p6"/>
          <p:cNvGraphicFramePr/>
          <p:nvPr/>
        </p:nvGraphicFramePr>
        <p:xfrm>
          <a:off x="8509686" y="1289960"/>
          <a:ext cx="3491800" cy="535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2700"/>
                <a:gridCol w="3149100"/>
              </a:tblGrid>
              <a:tr h="37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1" u="none" strike="noStrike" cap="none">
                          <a:solidFill>
                            <a:schemeClr val="dk1"/>
                          </a:solidFill>
                        </a:rPr>
                        <a:t>사진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- 해당 여행지의 사진을 보여준다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17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명소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- 해당 명소 클릭하면 해당 명소 소개하는 전문 에디터 글을 나타내게 됨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029" y="1681665"/>
            <a:ext cx="7271121" cy="4566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470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696934604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028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일반회원관리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14125054"/>
              </p:ext>
            </p:extLst>
          </p:nvPr>
        </p:nvGraphicFramePr>
        <p:xfrm>
          <a:off x="8616280" y="1695738"/>
          <a:ext cx="2952328" cy="35639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회원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회원에 대한 모든 기록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smtClean="0"/>
                        <a:t>선택회원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조회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회원의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모두 조회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선택회원 </a:t>
                      </a: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조회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선택한 회원의 </a:t>
                      </a:r>
                      <a:r>
                        <a:rPr lang="ko-KR" altLang="en-US" sz="1300" b="0" u="none" strike="noStrike" cap="none" dirty="0" err="1" smtClean="0"/>
                        <a:t>댓글</a:t>
                      </a:r>
                      <a:r>
                        <a:rPr lang="ko-KR" altLang="en-US" sz="1300" b="0" u="none" strike="noStrike" cap="none" dirty="0" smtClean="0"/>
                        <a:t> 모두 조회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371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회원검색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특정회원 검색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9426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메인 배너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해당 회원 정보 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활동 제재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정보수정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598881496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회원번호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최근접속일자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회원정보수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492342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22319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2872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63596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09357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4265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75520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43944" y="4115842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4846" y="4175424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283714" y="4167676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600056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9059" y="2780928"/>
            <a:ext cx="940873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79576" y="2780928"/>
            <a:ext cx="1780730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선택회원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23792" y="2780928"/>
            <a:ext cx="1780730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선택회원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100" dirty="0" smtClean="0">
                <a:solidFill>
                  <a:schemeClr val="tx1"/>
                </a:solidFill>
              </a:rPr>
              <a:t>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35560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79776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28048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85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2165287994"/>
              </p:ext>
            </p:extLst>
          </p:nvPr>
        </p:nvGraphicFramePr>
        <p:xfrm>
          <a:off x="131601" y="115759"/>
          <a:ext cx="3693700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029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일반회원관리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게시글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241674049"/>
              </p:ext>
            </p:extLst>
          </p:nvPr>
        </p:nvGraphicFramePr>
        <p:xfrm>
          <a:off x="8544272" y="2438184"/>
          <a:ext cx="2952328" cy="20296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글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검색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중에서 세부 검색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내용 수정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  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내용 수정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739427856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</a:t>
            </a:r>
            <a:r>
              <a:rPr lang="ko-KR" altLang="en-US" dirty="0" err="1" smtClean="0">
                <a:solidFill>
                  <a:schemeClr val="tx1"/>
                </a:solidFill>
              </a:rPr>
              <a:t>글제목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작성 시간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내용 수정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51370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64264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3711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9715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15719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5943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82231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431976" y="4149080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927648" y="414908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592844" y="4149080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379263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0670" y="2915976"/>
            <a:ext cx="982882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40016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641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346939997"/>
              </p:ext>
            </p:extLst>
          </p:nvPr>
        </p:nvGraphicFramePr>
        <p:xfrm>
          <a:off x="131601" y="115759"/>
          <a:ext cx="3693700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030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일반회원관리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댓글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62253911"/>
              </p:ext>
            </p:extLst>
          </p:nvPr>
        </p:nvGraphicFramePr>
        <p:xfrm>
          <a:off x="8544272" y="2438184"/>
          <a:ext cx="2952328" cy="20296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글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검색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</a:t>
                      </a:r>
                      <a:r>
                        <a:rPr lang="ko-KR" altLang="en-US" sz="1300" b="0" u="none" strike="noStrike" cap="none" dirty="0" err="1" smtClean="0"/>
                        <a:t>댓글</a:t>
                      </a:r>
                      <a:r>
                        <a:rPr lang="ko-KR" altLang="en-US" sz="1300" b="0" u="none" strike="noStrike" cap="none" dirty="0" smtClean="0"/>
                        <a:t> 중에서 세부 검색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</a:t>
                      </a:r>
                      <a:r>
                        <a:rPr lang="ko-KR" altLang="en-US" sz="1500" b="1" u="none" strike="noStrike" cap="none" dirty="0" err="1" smtClean="0"/>
                        <a:t>댓글</a:t>
                      </a:r>
                      <a:r>
                        <a:rPr lang="ko-KR" altLang="en-US" sz="1500" b="1" u="none" strike="noStrike" cap="none" dirty="0" smtClean="0"/>
                        <a:t> 내용 수정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  해당 </a:t>
                      </a:r>
                      <a:r>
                        <a:rPr lang="ko-KR" altLang="en-US" sz="1300" b="0" u="none" strike="noStrike" cap="none" dirty="0" err="1" smtClean="0"/>
                        <a:t>댓글</a:t>
                      </a:r>
                      <a:r>
                        <a:rPr lang="ko-KR" altLang="en-US" sz="1300" b="0" u="none" strike="noStrike" cap="none" dirty="0" smtClean="0"/>
                        <a:t> 내용 수정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526317744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err="1" smtClean="0">
                <a:solidFill>
                  <a:schemeClr val="tx1"/>
                </a:solidFill>
              </a:rPr>
              <a:t>댓글번호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</a:t>
            </a:r>
            <a:r>
              <a:rPr lang="ko-KR" altLang="en-US" dirty="0" smtClean="0">
                <a:solidFill>
                  <a:schemeClr val="tx1"/>
                </a:solidFill>
              </a:rPr>
              <a:t>작성 시간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</a:rPr>
              <a:t> 내용 수정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51370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64264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3711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9715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14880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3472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343472" y="446782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43472" y="47971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19536" y="4115842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495600" y="414908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143672" y="4149080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5303912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0670" y="2915976"/>
            <a:ext cx="940873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sz="1100" dirty="0" smtClean="0">
                <a:solidFill>
                  <a:schemeClr val="tx1"/>
                </a:solidFill>
              </a:rPr>
              <a:t> 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31904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76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3759559412"/>
              </p:ext>
            </p:extLst>
          </p:nvPr>
        </p:nvGraphicFramePr>
        <p:xfrm>
          <a:off x="131601" y="115759"/>
          <a:ext cx="36937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/>
                <a:gridCol w="2144675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031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회원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061852647"/>
              </p:ext>
            </p:extLst>
          </p:nvPr>
        </p:nvGraphicFramePr>
        <p:xfrm>
          <a:off x="8616280" y="1695738"/>
          <a:ext cx="2952328" cy="32156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smtClean="0"/>
                        <a:t>회원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가이드회원에 대한 모든 기록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smtClean="0"/>
                        <a:t>선택회원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조회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가이드 회원의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en-US" altLang="ko-KR" sz="1300" b="0" u="none" strike="noStrike" cap="none" dirty="0" smtClean="0"/>
                        <a:t>(</a:t>
                      </a:r>
                      <a:r>
                        <a:rPr lang="ko-KR" altLang="en-US" sz="1300" b="0" u="none" strike="noStrike" cap="none" dirty="0" err="1" smtClean="0"/>
                        <a:t>광고글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r>
                        <a:rPr lang="ko-KR" altLang="en-US" sz="1300" b="0" u="none" strike="noStrike" cap="none" dirty="0" smtClean="0"/>
                        <a:t>조회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가이드회원 검색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  특정 가이드회원 검색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371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회원정보수정</a:t>
                      </a:r>
                      <a:endParaRPr lang="en-US" altLang="ko-KR" sz="1500" b="1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 dirty="0" smtClean="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가이드 회원 정보 열람 및 수정 가능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활동 제재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정보 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300" b="0" u="none" strike="noStrike" cap="none" dirty="0" smtClean="0">
                          <a:solidFill>
                            <a:schemeClr val="dk1"/>
                          </a:solidFill>
                        </a:rPr>
                        <a:t>평점 정보 수정</a:t>
                      </a:r>
                      <a:r>
                        <a:rPr lang="en-US" altLang="ko-KR" sz="13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3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545844646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smtClean="0">
                <a:solidFill>
                  <a:schemeClr val="tx1"/>
                </a:solidFill>
              </a:rPr>
              <a:t>회원번호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이메일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  </a:t>
            </a:r>
            <a:r>
              <a:rPr lang="ko-KR" altLang="en-US" dirty="0" err="1" smtClean="0">
                <a:solidFill>
                  <a:schemeClr val="tx1"/>
                </a:solidFill>
              </a:rPr>
              <a:t>최근접속일자</a:t>
            </a:r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회원정보수</a:t>
            </a:r>
            <a:r>
              <a:rPr lang="ko-KR" altLang="en-US" dirty="0">
                <a:solidFill>
                  <a:schemeClr val="tx1"/>
                </a:solidFill>
              </a:rPr>
              <a:t>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492342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22319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2872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63596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093573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4265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75520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143944" y="4115842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694846" y="4175424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283714" y="4167676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600056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9059" y="2780928"/>
            <a:ext cx="940873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279576" y="2780928"/>
            <a:ext cx="1780730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선택회원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조회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회원검색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135560" y="2636912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28048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440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553259d1_0_3"/>
          <p:cNvSpPr/>
          <p:nvPr/>
        </p:nvSpPr>
        <p:spPr>
          <a:xfrm>
            <a:off x="4218444" y="5257221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561945124"/>
              </p:ext>
            </p:extLst>
          </p:nvPr>
        </p:nvGraphicFramePr>
        <p:xfrm>
          <a:off x="131600" y="115759"/>
          <a:ext cx="3987319" cy="9753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72160"/>
                <a:gridCol w="2315159"/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Arial"/>
                        </a:rPr>
                        <a:t>HJ – P – 032</a:t>
                      </a:r>
                      <a:endParaRPr lang="en-US" altLang="ko-KR" sz="18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가이드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게시글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/>
                <a:gridCol w="1407750"/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g7c553259d1_0_3"/>
          <p:cNvSpPr/>
          <p:nvPr/>
        </p:nvSpPr>
        <p:spPr>
          <a:xfrm>
            <a:off x="110166" y="1289956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407302853"/>
              </p:ext>
            </p:extLst>
          </p:nvPr>
        </p:nvGraphicFramePr>
        <p:xfrm>
          <a:off x="8544272" y="2438184"/>
          <a:ext cx="2952328" cy="202963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4"/>
                <a:gridCol w="2662574"/>
              </a:tblGrid>
              <a:tr h="3008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삭제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선택한 글 삭제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6732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검색</a:t>
                      </a:r>
                      <a:endParaRPr lang="en-US" altLang="ko-KR" sz="1500" b="1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중에서 세부 검색</a:t>
                      </a:r>
                      <a:endParaRPr sz="1300" b="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87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1" u="none" strike="noStrike" cap="none" dirty="0" smtClean="0"/>
                        <a:t>  </a:t>
                      </a:r>
                      <a:r>
                        <a:rPr lang="ko-KR" altLang="en-US" sz="1500" b="1" u="none" strike="noStrike" cap="none" dirty="0" err="1" smtClean="0"/>
                        <a:t>게시글</a:t>
                      </a:r>
                      <a:r>
                        <a:rPr lang="ko-KR" altLang="en-US" sz="1500" b="1" u="none" strike="noStrike" cap="none" dirty="0" smtClean="0"/>
                        <a:t> 내용 수정</a:t>
                      </a:r>
                      <a:endParaRPr lang="en-US" altLang="ko-KR" sz="1500" b="1" u="none" strike="noStrike" cap="none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  해당 </a:t>
                      </a:r>
                      <a:r>
                        <a:rPr lang="ko-KR" altLang="en-US" sz="1300" b="0" u="none" strike="noStrike" cap="none" dirty="0" err="1" smtClean="0"/>
                        <a:t>게시글</a:t>
                      </a:r>
                      <a:r>
                        <a:rPr lang="ko-KR" altLang="en-US" sz="1300" b="0" u="none" strike="noStrike" cap="none" dirty="0" smtClean="0"/>
                        <a:t> 내용 수정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g7c553259d1_0_3"/>
          <p:cNvSpPr/>
          <p:nvPr/>
        </p:nvSpPr>
        <p:spPr>
          <a:xfrm>
            <a:off x="3445110" y="1403387"/>
            <a:ext cx="1362300" cy="58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g7c553259d1_0_3"/>
          <p:cNvGraphicFramePr/>
          <p:nvPr>
            <p:extLst>
              <p:ext uri="{D42A27DB-BD31-4B8C-83A1-F6EECF244321}">
                <p14:modId xmlns:p14="http://schemas.microsoft.com/office/powerpoint/2010/main" val="2289843060"/>
              </p:ext>
            </p:extLst>
          </p:nvPr>
        </p:nvGraphicFramePr>
        <p:xfrm>
          <a:off x="214015" y="2163150"/>
          <a:ext cx="7799700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950"/>
                <a:gridCol w="1299950"/>
                <a:gridCol w="1299950"/>
                <a:gridCol w="1299950"/>
                <a:gridCol w="1299950"/>
                <a:gridCol w="1299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게시판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여행</a:t>
                      </a:r>
                      <a:r>
                        <a:rPr lang="ko-KR" altLang="en-US" sz="1100" u="none" strike="noStrike" cap="none" baseline="0" dirty="0" smtClean="0"/>
                        <a:t> 정보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일반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가이드 회원 관리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통계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/>
                        <a:t>관리자리스트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g7c553259d1_0_3"/>
          <p:cNvSpPr/>
          <p:nvPr/>
        </p:nvSpPr>
        <p:spPr>
          <a:xfrm>
            <a:off x="191344" y="2612491"/>
            <a:ext cx="7732380" cy="37688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63139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로그아웃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6384032" y="1678113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마이페이지</a:t>
            </a:r>
            <a:endParaRPr lang="ko-KR" altLang="en-US" sz="1100" dirty="0"/>
          </a:p>
        </p:txBody>
      </p:sp>
      <p:sp>
        <p:nvSpPr>
          <p:cNvPr id="4" name="직사각형 3"/>
          <p:cNvSpPr/>
          <p:nvPr/>
        </p:nvSpPr>
        <p:spPr>
          <a:xfrm>
            <a:off x="407368" y="3717032"/>
            <a:ext cx="7416824" cy="2664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7368" y="3717032"/>
            <a:ext cx="74168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전체선택 </a:t>
            </a:r>
            <a:r>
              <a:rPr lang="en-US" altLang="ko-KR" dirty="0" smtClean="0">
                <a:solidFill>
                  <a:schemeClr val="tx1"/>
                </a:solidFill>
              </a:rPr>
              <a:t>|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번호 </a:t>
            </a:r>
            <a:r>
              <a:rPr lang="en-US" altLang="ko-KR" dirty="0" smtClean="0">
                <a:solidFill>
                  <a:schemeClr val="tx1"/>
                </a:solidFill>
              </a:rPr>
              <a:t>|   ID   |  </a:t>
            </a:r>
            <a:r>
              <a:rPr lang="ko-KR" altLang="en-US" dirty="0" smtClean="0">
                <a:solidFill>
                  <a:schemeClr val="tx1"/>
                </a:solidFill>
              </a:rPr>
              <a:t>이름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닉네임  </a:t>
            </a:r>
            <a:r>
              <a:rPr lang="en-US" altLang="ko-KR" dirty="0" smtClean="0">
                <a:solidFill>
                  <a:schemeClr val="tx1"/>
                </a:solidFill>
              </a:rPr>
              <a:t>|   </a:t>
            </a:r>
            <a:r>
              <a:rPr lang="ko-KR" altLang="en-US" dirty="0" err="1" smtClean="0">
                <a:solidFill>
                  <a:schemeClr val="tx1"/>
                </a:solidFill>
              </a:rPr>
              <a:t>글제목</a:t>
            </a:r>
            <a:r>
              <a:rPr lang="ko-KR" altLang="en-US" dirty="0" smtClean="0">
                <a:solidFill>
                  <a:schemeClr val="tx1"/>
                </a:solidFill>
              </a:rPr>
              <a:t> 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smtClean="0">
                <a:solidFill>
                  <a:schemeClr val="tx1"/>
                </a:solidFill>
              </a:rPr>
              <a:t>작성 시간  </a:t>
            </a:r>
            <a:r>
              <a:rPr lang="en-US" altLang="ko-KR" dirty="0" smtClean="0">
                <a:solidFill>
                  <a:schemeClr val="tx1"/>
                </a:solidFill>
              </a:rPr>
              <a:t>|  </a:t>
            </a:r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</a:rPr>
              <a:t> 내용 수정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5925" y="414908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93329" y="4513700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87536" y="4864264"/>
            <a:ext cx="21602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07368" y="443711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7368" y="479715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07368" y="5157192"/>
            <a:ext cx="74168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59496" y="410611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559496" y="445943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51107" y="4822319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359968" y="4137050"/>
            <a:ext cx="567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/>
              <a:t>hong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2919259" y="4174247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홍길동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559288" y="4174247"/>
            <a:ext cx="702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hong1234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6379263" y="4132822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80670" y="2915976"/>
            <a:ext cx="982882" cy="224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100" dirty="0" smtClean="0">
                <a:solidFill>
                  <a:schemeClr val="tx1"/>
                </a:solidFill>
              </a:rPr>
              <a:t> 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7448" y="3284984"/>
            <a:ext cx="45365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803199" y="3284984"/>
            <a:ext cx="940873" cy="224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글 검색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983432" y="278092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35960" y="3140968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240016" y="4005064"/>
            <a:ext cx="21602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7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013"/>
            <a:ext cx="12258675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31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050"/>
            <a:ext cx="122586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CB3F1C-89B8-4402-B0D3-742D3778DFD7}"/>
              </a:ext>
            </a:extLst>
          </p:cNvPr>
          <p:cNvSpPr txBox="1"/>
          <p:nvPr/>
        </p:nvSpPr>
        <p:spPr>
          <a:xfrm>
            <a:off x="838986" y="358219"/>
            <a:ext cx="712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서비스</a:t>
            </a:r>
            <a:r>
              <a:rPr lang="en-US" altLang="ko-KR" sz="3200" b="1" dirty="0"/>
              <a:t>1(</a:t>
            </a:r>
            <a:r>
              <a:rPr lang="ko-KR" altLang="en-US" sz="3200" b="1" dirty="0"/>
              <a:t>여행 파트너 매칭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기능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9DE7191C-DEF6-4F9E-AA82-7696F5CB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1" y="1236286"/>
            <a:ext cx="6174555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02224A-1492-4A03-AFD5-127605EA134E}"/>
              </a:ext>
            </a:extLst>
          </p:cNvPr>
          <p:cNvSpPr txBox="1"/>
          <p:nvPr/>
        </p:nvSpPr>
        <p:spPr>
          <a:xfrm>
            <a:off x="7041822" y="1236286"/>
            <a:ext cx="45625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아무나 매칭</a:t>
            </a:r>
            <a:r>
              <a:rPr lang="en-US" altLang="ko-KR" sz="2000" b="1" dirty="0"/>
              <a:t> NO </a:t>
            </a:r>
            <a:r>
              <a:rPr lang="en-US" altLang="ko-KR" sz="2000" b="1" dirty="0" err="1"/>
              <a:t>NO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!!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1. </a:t>
            </a:r>
            <a:r>
              <a:rPr lang="ko-KR" altLang="en-US" sz="2000" b="1" dirty="0"/>
              <a:t>개인정보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나이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성별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2. </a:t>
            </a:r>
            <a:r>
              <a:rPr lang="ko-KR" altLang="en-US" sz="2000" b="1" dirty="0"/>
              <a:t>관심사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취미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음식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선호 인원수</a:t>
            </a:r>
            <a:endParaRPr lang="en-US" altLang="ko-KR" sz="2000" b="1" dirty="0"/>
          </a:p>
          <a:p>
            <a:r>
              <a:rPr lang="en-US" altLang="ko-KR" sz="2000" b="1" dirty="0"/>
              <a:t>4. </a:t>
            </a:r>
            <a:r>
              <a:rPr lang="ko-KR" altLang="en-US" sz="2000" b="1" dirty="0"/>
              <a:t>최근 다녀온 여행지 정보</a:t>
            </a:r>
            <a:endParaRPr lang="en-US" altLang="ko-KR" sz="2000" b="1" dirty="0"/>
          </a:p>
          <a:p>
            <a:r>
              <a:rPr lang="en-US" altLang="ko-KR" sz="2000" b="1" dirty="0"/>
              <a:t>5. </a:t>
            </a:r>
            <a:r>
              <a:rPr lang="ko-KR" altLang="en-US" sz="2000" b="1" dirty="0"/>
              <a:t>현재 위치 정보</a:t>
            </a:r>
            <a:endParaRPr lang="en-US" altLang="ko-KR" sz="2000" b="1" dirty="0"/>
          </a:p>
          <a:p>
            <a:r>
              <a:rPr lang="en-US" altLang="ko-KR" sz="2000" b="1" dirty="0"/>
              <a:t>6. </a:t>
            </a:r>
            <a:r>
              <a:rPr lang="ko-KR" altLang="en-US" sz="2000" b="1" dirty="0"/>
              <a:t>이동수단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열차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자가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렌트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버스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7. </a:t>
            </a:r>
            <a:r>
              <a:rPr lang="ko-KR" altLang="en-US" sz="2000" b="1" dirty="0"/>
              <a:t>조회하고 있는 여행지 정보</a:t>
            </a:r>
            <a:endParaRPr lang="en-US" altLang="ko-KR" sz="2000" b="1" dirty="0"/>
          </a:p>
          <a:p>
            <a:r>
              <a:rPr lang="en-US" altLang="ko-KR" sz="2000" b="1" dirty="0"/>
              <a:t>8. </a:t>
            </a:r>
            <a:r>
              <a:rPr lang="ko-KR" altLang="en-US" sz="2000" b="1" dirty="0"/>
              <a:t>이전에 조회한 여행지 정보</a:t>
            </a:r>
            <a:endParaRPr lang="en-US" altLang="ko-KR" sz="2000" b="1" dirty="0"/>
          </a:p>
          <a:p>
            <a:r>
              <a:rPr lang="en-US" altLang="ko-KR" sz="2000" b="1" dirty="0"/>
              <a:t>9. </a:t>
            </a:r>
            <a:r>
              <a:rPr lang="ko-KR" altLang="en-US" sz="2000" b="1" dirty="0"/>
              <a:t>이전 여행 기록으로 생긴 평점</a:t>
            </a:r>
            <a:endParaRPr lang="en-US" altLang="ko-KR" sz="2000" b="1" dirty="0"/>
          </a:p>
          <a:p>
            <a:r>
              <a:rPr lang="en-US" altLang="ko-KR" sz="2000" b="1" dirty="0"/>
              <a:t>  (</a:t>
            </a:r>
            <a:r>
              <a:rPr lang="ko-KR" altLang="en-US" sz="2000" b="1" dirty="0"/>
              <a:t>여행 후에 서로에게 평점 부여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총 </a:t>
            </a:r>
            <a:r>
              <a:rPr lang="en-US" altLang="ko-KR" sz="2000" b="1" dirty="0"/>
              <a:t>9</a:t>
            </a:r>
            <a:r>
              <a:rPr lang="ko-KR" altLang="en-US" sz="2000" b="1" dirty="0"/>
              <a:t>가지 정보에 기반하여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여행 파트너를 추천</a:t>
            </a:r>
            <a:r>
              <a:rPr lang="en-US" altLang="ko-KR" sz="2000" b="1" dirty="0"/>
              <a:t>!</a:t>
            </a:r>
          </a:p>
        </p:txBody>
      </p:sp>
      <p:pic>
        <p:nvPicPr>
          <p:cNvPr id="1028" name="Picture 4" descr="C:\Users\ezen-033\Desktop\이모지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797" y="1011892"/>
            <a:ext cx="836332" cy="8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5228</Words>
  <Application>Microsoft Office PowerPoint</Application>
  <PresentationFormat>사용자 지정</PresentationFormat>
  <Paragraphs>2018</Paragraphs>
  <Slides>65</Slides>
  <Notes>40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설계 및 화면 구현 현황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회원 종류 선택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형준</dc:creator>
  <cp:lastModifiedBy>507-06</cp:lastModifiedBy>
  <cp:revision>41</cp:revision>
  <dcterms:created xsi:type="dcterms:W3CDTF">2020-01-15T12:55:20Z</dcterms:created>
  <dcterms:modified xsi:type="dcterms:W3CDTF">2020-01-22T07:36:00Z</dcterms:modified>
</cp:coreProperties>
</file>