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24" r:id="rId6"/>
    <p:sldId id="260" r:id="rId7"/>
    <p:sldId id="317" r:id="rId8"/>
    <p:sldId id="318" r:id="rId9"/>
    <p:sldId id="261" r:id="rId10"/>
    <p:sldId id="262" r:id="rId11"/>
    <p:sldId id="267" r:id="rId12"/>
    <p:sldId id="268" r:id="rId13"/>
    <p:sldId id="264" r:id="rId14"/>
    <p:sldId id="265" r:id="rId15"/>
    <p:sldId id="266" r:id="rId16"/>
    <p:sldId id="320" r:id="rId17"/>
    <p:sldId id="269" r:id="rId18"/>
    <p:sldId id="270" r:id="rId19"/>
    <p:sldId id="273" r:id="rId20"/>
    <p:sldId id="275" r:id="rId21"/>
    <p:sldId id="277" r:id="rId22"/>
    <p:sldId id="279" r:id="rId23"/>
    <p:sldId id="281" r:id="rId24"/>
    <p:sldId id="282" r:id="rId25"/>
    <p:sldId id="283" r:id="rId26"/>
    <p:sldId id="285" r:id="rId27"/>
    <p:sldId id="287" r:id="rId28"/>
    <p:sldId id="289" r:id="rId29"/>
    <p:sldId id="291" r:id="rId30"/>
    <p:sldId id="293" r:id="rId31"/>
    <p:sldId id="294" r:id="rId32"/>
    <p:sldId id="295" r:id="rId33"/>
    <p:sldId id="297" r:id="rId34"/>
    <p:sldId id="299" r:id="rId35"/>
    <p:sldId id="301" r:id="rId36"/>
    <p:sldId id="303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256"/>
            <p14:sldId id="257"/>
            <p14:sldId id="258"/>
            <p14:sldId id="259"/>
            <p14:sldId id="324"/>
            <p14:sldId id="260"/>
            <p14:sldId id="317"/>
            <p14:sldId id="318"/>
            <p14:sldId id="261"/>
            <p14:sldId id="262"/>
            <p14:sldId id="267"/>
            <p14:sldId id="268"/>
            <p14:sldId id="264"/>
            <p14:sldId id="265"/>
            <p14:sldId id="266"/>
            <p14:sldId id="320"/>
            <p14:sldId id="269"/>
            <p14:sldId id="270"/>
            <p14:sldId id="273"/>
            <p14:sldId id="275"/>
            <p14:sldId id="277"/>
            <p14:sldId id="279"/>
            <p14:sldId id="281"/>
            <p14:sldId id="282"/>
            <p14:sldId id="283"/>
            <p14:sldId id="285"/>
            <p14:sldId id="287"/>
            <p14:sldId id="289"/>
            <p14:sldId id="291"/>
            <p14:sldId id="293"/>
            <p14:sldId id="294"/>
            <p14:sldId id="295"/>
            <p14:sldId id="297"/>
            <p14:sldId id="299"/>
            <p14:sldId id="301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68b4757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7c68b4757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86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c68b4757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g7c68b4757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72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c68b47574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g7c68b475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548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39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589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c68b4757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g7c68b4757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3336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59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49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000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961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80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029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1606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30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075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35c4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7335c4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7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53259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553259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57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8b475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7c68b475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56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6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556DA05-88F6-4592-848B-FFFDACF4D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3" y="1184333"/>
            <a:ext cx="11713314" cy="543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D83391-13B6-478B-96E7-42698CA7D710}"/>
              </a:ext>
            </a:extLst>
          </p:cNvPr>
          <p:cNvSpPr txBox="1"/>
          <p:nvPr/>
        </p:nvSpPr>
        <p:spPr>
          <a:xfrm>
            <a:off x="0" y="714695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여행 친구 </a:t>
            </a:r>
            <a:r>
              <a:rPr lang="ko-KR" altLang="en-US" sz="2400" b="1" dirty="0" err="1" smtClean="0"/>
              <a:t>매칭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TRIP </a:t>
            </a:r>
            <a:r>
              <a:rPr lang="en-US" altLang="ko-KR" sz="2400" b="1" dirty="0" smtClean="0"/>
              <a:t>MATE)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624163-8261-4076-9BEE-A2DCF6861B75}"/>
              </a:ext>
            </a:extLst>
          </p:cNvPr>
          <p:cNvSpPr txBox="1"/>
          <p:nvPr/>
        </p:nvSpPr>
        <p:spPr>
          <a:xfrm>
            <a:off x="10152138" y="4678625"/>
            <a:ext cx="180051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r>
              <a:rPr lang="ko-KR" altLang="en-US" sz="2000" b="1" dirty="0"/>
              <a:t>김현태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권기범</a:t>
            </a:r>
            <a:endParaRPr lang="en-US" altLang="ko-KR" sz="2000" b="1" dirty="0"/>
          </a:p>
          <a:p>
            <a:r>
              <a:rPr lang="ko-KR" altLang="en-US" sz="2000" b="1" dirty="0" err="1"/>
              <a:t>김용승</a:t>
            </a:r>
            <a:endParaRPr lang="en-US" altLang="ko-KR" sz="2000" b="1" dirty="0"/>
          </a:p>
          <a:p>
            <a:r>
              <a:rPr lang="ko-KR" altLang="en-US" sz="2000" b="1" dirty="0" err="1"/>
              <a:t>유서희</a:t>
            </a:r>
            <a:endParaRPr lang="en-US" altLang="ko-KR" sz="2000" b="1" dirty="0"/>
          </a:p>
          <a:p>
            <a:r>
              <a:rPr lang="ko-KR" altLang="en-US" sz="2000" b="1" dirty="0"/>
              <a:t>이형준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773E8E8-B50D-4EF0-ADF3-30F3BFE71E74}"/>
              </a:ext>
            </a:extLst>
          </p:cNvPr>
          <p:cNvSpPr txBox="1"/>
          <p:nvPr/>
        </p:nvSpPr>
        <p:spPr>
          <a:xfrm>
            <a:off x="239343" y="1184333"/>
            <a:ext cx="2487636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발표 순서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주제 선정 이유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기능 설명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화면 구현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1753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소셜</a:t>
            </a:r>
            <a:r>
              <a:rPr lang="ko-KR" altLang="en-US" sz="2000" b="1" dirty="0" smtClean="0"/>
              <a:t> 여행 서비스</a:t>
            </a:r>
            <a:r>
              <a:rPr lang="en-US" altLang="ko-KR" sz="2000" b="1" dirty="0" smtClean="0"/>
              <a:t>(Social Travel Service)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32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4BD72A8-8100-4611-9800-621A36219609}"/>
              </a:ext>
            </a:extLst>
          </p:cNvPr>
          <p:cNvSpPr/>
          <p:nvPr/>
        </p:nvSpPr>
        <p:spPr>
          <a:xfrm>
            <a:off x="540470" y="199503"/>
            <a:ext cx="70481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개인정보</a:t>
            </a:r>
            <a:r>
              <a:rPr lang="en-US" altLang="ko-KR" b="1" dirty="0"/>
              <a:t>(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성별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관심사</a:t>
            </a:r>
            <a:r>
              <a:rPr lang="en-US" altLang="ko-KR" b="1" dirty="0"/>
              <a:t>(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음식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선호 인원수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조회하고 있는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현재 위치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이동수단</a:t>
            </a:r>
            <a:r>
              <a:rPr lang="en-US" altLang="ko-KR" b="1" dirty="0"/>
              <a:t>(</a:t>
            </a:r>
            <a:r>
              <a:rPr lang="ko-KR" altLang="en-US" b="1" dirty="0"/>
              <a:t>열차</a:t>
            </a:r>
            <a:r>
              <a:rPr lang="en-US" altLang="ko-KR" b="1" dirty="0"/>
              <a:t>, </a:t>
            </a:r>
            <a:r>
              <a:rPr lang="ko-KR" altLang="en-US" b="1" dirty="0"/>
              <a:t>자가</a:t>
            </a:r>
            <a:r>
              <a:rPr lang="en-US" altLang="ko-KR" b="1" dirty="0"/>
              <a:t>, </a:t>
            </a:r>
            <a:r>
              <a:rPr lang="ko-KR" altLang="en-US" b="1" dirty="0"/>
              <a:t>렌트</a:t>
            </a:r>
            <a:r>
              <a:rPr lang="en-US" altLang="ko-KR" b="1" dirty="0"/>
              <a:t>, </a:t>
            </a:r>
            <a:r>
              <a:rPr lang="ko-KR" altLang="en-US" b="1" dirty="0"/>
              <a:t>버스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7. </a:t>
            </a:r>
            <a:r>
              <a:rPr lang="ko-KR" altLang="en-US" b="1" dirty="0"/>
              <a:t>이전에 조회한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</a:t>
            </a:r>
            <a:r>
              <a:rPr lang="ko-KR" altLang="en-US" b="1" dirty="0"/>
              <a:t>최근 다녀온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9. </a:t>
            </a:r>
            <a:r>
              <a:rPr lang="ko-KR" altLang="en-US" b="1" dirty="0"/>
              <a:t>이전 여행 기록으로 생긴 평점</a:t>
            </a:r>
            <a:r>
              <a:rPr lang="en-US" altLang="ko-KR" b="1" dirty="0"/>
              <a:t>(</a:t>
            </a:r>
            <a:r>
              <a:rPr lang="ko-KR" altLang="en-US" b="1" dirty="0"/>
              <a:t>여행 후에 서로에게 평점 부여</a:t>
            </a:r>
            <a:r>
              <a:rPr lang="en-US" altLang="ko-KR" b="1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C89735B-C642-4A4E-8B49-9D18CFCCA93A}"/>
              </a:ext>
            </a:extLst>
          </p:cNvPr>
          <p:cNvSpPr/>
          <p:nvPr/>
        </p:nvSpPr>
        <p:spPr>
          <a:xfrm>
            <a:off x="6096000" y="199503"/>
            <a:ext cx="3322948" cy="69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시 입력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수정 가능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A598697-D7E3-4401-A007-D3758D4E53BD}"/>
              </a:ext>
            </a:extLst>
          </p:cNvPr>
          <p:cNvCxnSpPr/>
          <p:nvPr/>
        </p:nvCxnSpPr>
        <p:spPr>
          <a:xfrm>
            <a:off x="3355942" y="395926"/>
            <a:ext cx="2740058" cy="151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9F49D7A-963C-455F-A5E9-A2668ECE7B1C}"/>
              </a:ext>
            </a:extLst>
          </p:cNvPr>
          <p:cNvCxnSpPr>
            <a:cxnSpLocks/>
          </p:cNvCxnSpPr>
          <p:nvPr/>
        </p:nvCxnSpPr>
        <p:spPr>
          <a:xfrm flipV="1">
            <a:off x="3054285" y="580309"/>
            <a:ext cx="3041715" cy="386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4C42C45-9589-49E2-BA01-554FF3657312}"/>
              </a:ext>
            </a:extLst>
          </p:cNvPr>
          <p:cNvSpPr/>
          <p:nvPr/>
        </p:nvSpPr>
        <p:spPr>
          <a:xfrm>
            <a:off x="6110141" y="1913641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</a:t>
            </a:r>
            <a:r>
              <a:rPr lang="ko-KR" altLang="en-US">
                <a:solidFill>
                  <a:schemeClr val="tx1"/>
                </a:solidFill>
              </a:rPr>
              <a:t>시 설정 또는 실시간 정보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042A85CF-6835-411E-B309-7D6831087544}"/>
              </a:ext>
            </a:extLst>
          </p:cNvPr>
          <p:cNvCxnSpPr>
            <a:cxnSpLocks/>
          </p:cNvCxnSpPr>
          <p:nvPr/>
        </p:nvCxnSpPr>
        <p:spPr>
          <a:xfrm>
            <a:off x="2773052" y="1541489"/>
            <a:ext cx="3322948" cy="539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A98180D9-9B9B-4591-BA4B-D249DE79E036}"/>
              </a:ext>
            </a:extLst>
          </p:cNvPr>
          <p:cNvCxnSpPr>
            <a:cxnSpLocks/>
          </p:cNvCxnSpPr>
          <p:nvPr/>
        </p:nvCxnSpPr>
        <p:spPr>
          <a:xfrm>
            <a:off x="3780148" y="2032695"/>
            <a:ext cx="2301712" cy="229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9E723970-63D4-4048-A5EA-A5063DD71678}"/>
              </a:ext>
            </a:extLst>
          </p:cNvPr>
          <p:cNvCxnSpPr>
            <a:cxnSpLocks/>
          </p:cNvCxnSpPr>
          <p:nvPr/>
        </p:nvCxnSpPr>
        <p:spPr>
          <a:xfrm flipV="1">
            <a:off x="2554664" y="2432115"/>
            <a:ext cx="3527196" cy="16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21D2DB3-DC5A-4D1B-A4A4-057B04A3C00B}"/>
              </a:ext>
            </a:extLst>
          </p:cNvPr>
          <p:cNvCxnSpPr>
            <a:cxnSpLocks/>
          </p:cNvCxnSpPr>
          <p:nvPr/>
        </p:nvCxnSpPr>
        <p:spPr>
          <a:xfrm flipV="1">
            <a:off x="4496585" y="2609588"/>
            <a:ext cx="1589988" cy="527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A451E69-EAD4-4320-A9B7-FCAC7CC36B3B}"/>
              </a:ext>
            </a:extLst>
          </p:cNvPr>
          <p:cNvSpPr/>
          <p:nvPr/>
        </p:nvSpPr>
        <p:spPr>
          <a:xfrm>
            <a:off x="7459745" y="3720223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 후 이용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E945215D-91DA-4E10-81F8-BE9D6D64664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780148" y="3665807"/>
            <a:ext cx="3679597" cy="486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CC11BC84-B298-471F-9200-587EB0D25B9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591612" y="4152108"/>
            <a:ext cx="3868133" cy="5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D5EB4B6D-73F9-4F5B-A00B-1AAB9C6A4C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525678" y="4152108"/>
            <a:ext cx="1934067" cy="43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399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>
            <p:extLst>
              <p:ext uri="{D42A27DB-BD31-4B8C-83A1-F6EECF244321}">
                <p14:modId xmlns:p14="http://schemas.microsoft.com/office/powerpoint/2010/main" val="541144206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사용자가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지정한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프로필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사진이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노출됨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 smtClean="0"/>
              <a:t>화면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매칭</a:t>
            </a:r>
            <a:r>
              <a:rPr lang="ko-KR" altLang="en-US" sz="3200" b="1" dirty="0" smtClean="0"/>
              <a:t> 후 채팅 가능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4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02224A-1492-4A03-AFD5-127605EA134E}"/>
              </a:ext>
            </a:extLst>
          </p:cNvPr>
          <p:cNvSpPr txBox="1"/>
          <p:nvPr/>
        </p:nvSpPr>
        <p:spPr>
          <a:xfrm>
            <a:off x="6333610" y="2517396"/>
            <a:ext cx="5750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현지인이 직접 등록한 여행 상품을 선택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양질의 가이드를 선발하기 위한 절차가 존재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en-US" altLang="ko-KR" sz="2000" b="1" dirty="0" smtClean="0"/>
              <a:t>1:1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1:</a:t>
            </a:r>
            <a:r>
              <a:rPr lang="ko-KR" altLang="en-US" sz="2000" b="1" dirty="0" smtClean="0"/>
              <a:t>多까지 유연한 인원 설정 가능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가이드는 가격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여행계획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여행경로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여행지 사진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 대한 정보를 제공</a:t>
            </a:r>
            <a:endParaRPr lang="en-US" altLang="ko-KR" sz="2000" b="1" dirty="0" smtClean="0"/>
          </a:p>
        </p:txBody>
      </p:sp>
      <p:pic>
        <p:nvPicPr>
          <p:cNvPr id="2050" name="Picture 2" descr="C:\Users\ezen-033\Desktop\여행 가이드 매칭_기능설명_이미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3" y="1217512"/>
            <a:ext cx="5602529" cy="38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가이드 선발 절차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3694" y="1201271"/>
            <a:ext cx="41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마이리얼트립의</a:t>
            </a:r>
            <a:r>
              <a:rPr lang="ko-KR" altLang="en-US" dirty="0" smtClean="0"/>
              <a:t> 서비스를 참고하였음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482" y="1910388"/>
            <a:ext cx="3478307" cy="25853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가이드 등록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가이드 등록페이지에서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algn="ctr"/>
            <a:r>
              <a:rPr lang="ko-KR" altLang="en-US" b="1" dirty="0" smtClean="0"/>
              <a:t>서류내</a:t>
            </a:r>
            <a:r>
              <a:rPr lang="ko-KR" altLang="en-US" b="1" dirty="0"/>
              <a:t>용</a:t>
            </a:r>
            <a:endParaRPr lang="en-US" altLang="ko-KR" b="1" dirty="0"/>
          </a:p>
          <a:p>
            <a:pPr algn="ctr"/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현지 거주 기간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 신분증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자기소개서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여행계획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2317" y="2464385"/>
            <a:ext cx="3648635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면</a:t>
            </a:r>
            <a:r>
              <a:rPr lang="ko-KR" altLang="en-US" b="1" dirty="0"/>
              <a:t>접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해당 부서 담당자가 직접 면접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668871" y="2602886"/>
            <a:ext cx="2205319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 승인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863789" y="3203049"/>
            <a:ext cx="538528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50952" y="3203051"/>
            <a:ext cx="6179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9911" y="4915780"/>
            <a:ext cx="2788024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선발 이후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여행상품 등록 가능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>
            <a:stCxn id="8" idx="2"/>
            <a:endCxn id="14" idx="0"/>
          </p:cNvCxnSpPr>
          <p:nvPr/>
        </p:nvCxnSpPr>
        <p:spPr>
          <a:xfrm flipH="1">
            <a:off x="9753923" y="3803215"/>
            <a:ext cx="17608" cy="11125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>
            <p:extLst>
              <p:ext uri="{D42A27DB-BD31-4B8C-83A1-F6EECF244321}">
                <p14:modId xmlns:p14="http://schemas.microsoft.com/office/powerpoint/2010/main" val="3259562740"/>
              </p:ext>
            </p:extLst>
          </p:nvPr>
        </p:nvGraphicFramePr>
        <p:xfrm>
          <a:off x="8509686" y="1289960"/>
          <a:ext cx="3491813" cy="351185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아이콘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클릭으로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넘기기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dirty="0"/>
                <a:t>2박 3일 </a:t>
              </a:r>
              <a:r>
                <a:rPr dirty="0" err="1"/>
                <a:t>핵인싸</a:t>
              </a:r>
              <a:r>
                <a:rPr dirty="0"/>
                <a:t> </a:t>
              </a:r>
              <a:r>
                <a:rPr dirty="0" err="1"/>
                <a:t>펭수와</a:t>
              </a:r>
              <a:r>
                <a:rPr dirty="0"/>
                <a:t> </a:t>
              </a:r>
              <a:r>
                <a:rPr dirty="0" err="1"/>
                <a:t>함께하는</a:t>
              </a:r>
              <a:r>
                <a:rPr dirty="0"/>
                <a:t> </a:t>
              </a:r>
              <a:r>
                <a:rPr dirty="0" err="1"/>
                <a:t>상암동</a:t>
              </a:r>
              <a:r>
                <a:rPr dirty="0"/>
                <a:t> </a:t>
              </a:r>
              <a:r>
                <a:rPr dirty="0" err="1"/>
                <a:t>방송국</a:t>
              </a:r>
              <a:r>
                <a:rPr dirty="0"/>
                <a:t> </a:t>
              </a:r>
              <a:r>
                <a:rPr dirty="0" err="1"/>
                <a:t>투어</a:t>
              </a:r>
              <a:endParaRPr dirty="0"/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60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 smtClean="0"/>
              <a:t>페이지 예시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6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화면 설계 및 화면 구현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0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02099112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0973547"/>
              </p:ext>
            </p:extLst>
          </p:nvPr>
        </p:nvGraphicFramePr>
        <p:xfrm>
          <a:off x="8616280" y="611038"/>
          <a:ext cx="2952328" cy="590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1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48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3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35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일반회원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가이드회원 로그인 화면으로 이동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740317654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39787" y="1763095"/>
            <a:ext cx="2027347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회원가입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719320" y="1767579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1588362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HJ 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- 002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34738888"/>
              </p:ext>
            </p:extLst>
          </p:nvPr>
        </p:nvGraphicFramePr>
        <p:xfrm>
          <a:off x="8616280" y="620688"/>
          <a:ext cx="2952328" cy="60892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185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072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400" b="1" u="none" strike="noStrike" cap="none" dirty="0" smtClean="0"/>
                        <a:t>여행지 정보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현재 시기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200" b="0" u="none" strike="noStrike" cap="none" baseline="0" dirty="0" smtClean="0"/>
                        <a:t>, </a:t>
                      </a:r>
                      <a:r>
                        <a:rPr lang="ko-KR" altLang="en-US" sz="1200" b="0" u="none" strike="noStrike" cap="none" baseline="0" dirty="0" smtClean="0"/>
                        <a:t>여행지에 대한 정보도 확인 가능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1" u="none" strike="noStrike" cap="none" dirty="0" err="1" smtClean="0"/>
                        <a:t>메이트</a:t>
                      </a:r>
                      <a:r>
                        <a:rPr lang="ko-KR" altLang="en-US" sz="1400" b="1" u="none" strike="noStrike" cap="none" dirty="0" smtClean="0"/>
                        <a:t> 찾기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여행지</a:t>
                      </a:r>
                      <a:r>
                        <a:rPr lang="ko-KR" altLang="en-US" sz="12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200" b="0" u="none" strike="noStrike" cap="none" baseline="0" dirty="0" err="1" smtClean="0"/>
                        <a:t>메이트를</a:t>
                      </a:r>
                      <a:r>
                        <a:rPr lang="ko-KR" altLang="en-US" sz="1200" b="0" u="none" strike="noStrike" cap="none" baseline="0" dirty="0" smtClean="0"/>
                        <a:t> 찾기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10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smtClean="0"/>
                        <a:t>  가이드 찾기</a:t>
                      </a:r>
                      <a:endParaRPr lang="en-US" altLang="ko-KR" sz="14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가이드에 대한 상세정보 열람 가능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32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30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위치 기반으로 주변에 여행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날씨 정보 제공</a:t>
                      </a:r>
                      <a:endParaRPr lang="ko-KR" altLang="en-US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1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347925680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3139" y="1572129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263139" y="132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6040" y="1583241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44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335c45f_3_0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7335c45f_3_0"/>
          <p:cNvGraphicFramePr/>
          <p:nvPr>
            <p:extLst>
              <p:ext uri="{D42A27DB-BD31-4B8C-83A1-F6EECF244321}">
                <p14:modId xmlns:p14="http://schemas.microsoft.com/office/powerpoint/2010/main" val="318593919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1단계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7335c45f_3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7335c45f_3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7335c45f_3_0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7335c45f_3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일반 회원 로그인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로그인 페이지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7335c45f_3_0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7c7335c45f_3_0"/>
          <p:cNvSpPr/>
          <p:nvPr/>
        </p:nvSpPr>
        <p:spPr>
          <a:xfrm>
            <a:off x="1552925" y="2803550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7c7335c45f_3_0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7c7335c45f_3_0"/>
          <p:cNvSpPr/>
          <p:nvPr/>
        </p:nvSpPr>
        <p:spPr>
          <a:xfrm>
            <a:off x="1357465" y="29361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7c7335c45f_3_0"/>
          <p:cNvSpPr/>
          <p:nvPr/>
        </p:nvSpPr>
        <p:spPr>
          <a:xfrm>
            <a:off x="4066800" y="2803437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7335c45f_3_0"/>
          <p:cNvSpPr/>
          <p:nvPr/>
        </p:nvSpPr>
        <p:spPr>
          <a:xfrm>
            <a:off x="3871353" y="2927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57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D9157-97B0-4A4A-96AC-ED10AB2A69BE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주제 선정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B40D8B7-AB1B-4715-AD60-BCBFF30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" y="1127632"/>
            <a:ext cx="8137474" cy="5094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5C5968-AB5B-4487-B363-1F8EBEDEB1CC}"/>
              </a:ext>
            </a:extLst>
          </p:cNvPr>
          <p:cNvSpPr txBox="1"/>
          <p:nvPr/>
        </p:nvSpPr>
        <p:spPr>
          <a:xfrm>
            <a:off x="8483404" y="1127632"/>
            <a:ext cx="358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추석 연휴 공항사진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여행 계획 세우고</a:t>
            </a:r>
            <a:endParaRPr lang="en-US" altLang="ko-KR" b="1" dirty="0"/>
          </a:p>
          <a:p>
            <a:r>
              <a:rPr lang="ko-KR" altLang="en-US" b="1" dirty="0"/>
              <a:t>짐 챙기는 것 귀찮아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여행지를 돌아다니면</a:t>
            </a:r>
            <a:endParaRPr lang="en-US" altLang="ko-KR" b="1" dirty="0"/>
          </a:p>
          <a:p>
            <a:r>
              <a:rPr lang="ko-KR" altLang="en-US" b="1" dirty="0"/>
              <a:t>몸도 힘들어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시간만 나면 여행 계획을 세우는 이유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여행이 주는 즐거움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80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553259d1_0_14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Google Shape;123;g7c553259d1_0_149"/>
          <p:cNvGraphicFramePr/>
          <p:nvPr>
            <p:extLst>
              <p:ext uri="{D42A27DB-BD31-4B8C-83A1-F6EECF244321}">
                <p14:modId xmlns:p14="http://schemas.microsoft.com/office/powerpoint/2010/main" val="2855092981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- 004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g7c553259d1_0_14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g7c553259d1_0_14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g7c553259d1_0_14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g7c553259d1_0_14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가이드 회원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g7c553259d1_0_149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7c553259d1_0_149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7c553259d1_0_149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7c553259d1_0_149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7c553259d1_0_149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7c553259d1_0_149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7c553259d1_0_149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7c553259d1_0_149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7c553259d1_0_149"/>
          <p:cNvSpPr/>
          <p:nvPr/>
        </p:nvSpPr>
        <p:spPr>
          <a:xfrm>
            <a:off x="3396046" y="4537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7c553259d1_0_149"/>
          <p:cNvSpPr/>
          <p:nvPr/>
        </p:nvSpPr>
        <p:spPr>
          <a:xfrm>
            <a:off x="3240484" y="45768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7c553259d1_0_149"/>
          <p:cNvSpPr/>
          <p:nvPr/>
        </p:nvSpPr>
        <p:spPr>
          <a:xfrm>
            <a:off x="2344150" y="6011650"/>
            <a:ext cx="5723100" cy="5361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 및 비밀번호 찾기의 경우 관리자와의 컨택을 통해서 찾기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웹상에서 제공하지 않음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7c553259d1_0_149"/>
          <p:cNvSpPr/>
          <p:nvPr/>
        </p:nvSpPr>
        <p:spPr>
          <a:xfrm>
            <a:off x="3396033" y="50657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7c553259d1_0_149"/>
          <p:cNvSpPr/>
          <p:nvPr/>
        </p:nvSpPr>
        <p:spPr>
          <a:xfrm>
            <a:off x="3240472" y="51053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507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77946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49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가입 승인에 필요한 필수 서류 등록 팝업창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8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7c553259d1_0_8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7c553259d1_0_8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7c553259d1_0_8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7c553259d1_0_8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7c553259d1_0_8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7c553259d1_0_8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7c553259d1_0_8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7c553259d1_0_8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7c553259d1_0_8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7c553259d1_0_8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7c553259d1_0_8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7c553259d1_0_8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7c553259d1_0_8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7c553259d1_0_8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7c553259d1_0_8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7c553259d1_0_8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7c553259d1_0_8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7c553259d1_0_81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7c553259d1_0_8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7c553259d1_0_81"/>
          <p:cNvSpPr/>
          <p:nvPr/>
        </p:nvSpPr>
        <p:spPr>
          <a:xfrm>
            <a:off x="436196" y="3563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서류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7c553259d1_0_8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c553259d1_0_81"/>
          <p:cNvSpPr/>
          <p:nvPr/>
        </p:nvSpPr>
        <p:spPr>
          <a:xfrm>
            <a:off x="263553" y="3539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7c553259d1_0_8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7c553259d1_0_8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7c553259d1_0_8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7c553259d1_0_8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7c553259d1_0_8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7c553259d1_0_8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7c553259d1_0_8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7c553259d1_0_8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7c553259d1_0_8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7c553259d1_0_8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c553259d1_0_8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7c553259d1_0_8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c553259d1_0_8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7c553259d1_0_8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c553259d1_0_8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7c553259d1_0_8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c553259d1_0_81"/>
          <p:cNvSpPr/>
          <p:nvPr/>
        </p:nvSpPr>
        <p:spPr>
          <a:xfrm>
            <a:off x="5200174" y="767000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*제공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1개 포함, 모든 항목 필수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9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8b47574_0_6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7c68b47574_0_61"/>
          <p:cNvGraphicFramePr/>
          <p:nvPr>
            <p:extLst>
              <p:ext uri="{D42A27DB-BD31-4B8C-83A1-F6EECF244321}">
                <p14:modId xmlns:p14="http://schemas.microsoft.com/office/powerpoint/2010/main" val="134967682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3단계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g7c68b47574_0_6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g7c68b47574_0_6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g7c68b47574_0_6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2" name="Google Shape;282;g7c68b47574_0_61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g7c68b47574_0_6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c68b47574_0_6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수정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c68b47574_0_6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7c68b47574_0_61"/>
          <p:cNvSpPr/>
          <p:nvPr/>
        </p:nvSpPr>
        <p:spPr>
          <a:xfrm>
            <a:off x="327935" y="3198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7c68b47574_0_6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c68b47574_0_6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c68b47574_0_6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7c68b47574_0_6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7c68b47574_0_6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7c68b47574_0_6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7c68b47574_0_6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7c68b47574_0_6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c68b47574_0_6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7c68b47574_0_6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7c68b47574_0_6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7c68b47574_0_6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7c68b47574_0_6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7c68b47574_0_6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c68b47574_0_6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7c68b47574_0_6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7c68b47574_0_6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c68b47574_0_6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c68b47574_0_6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7c68b47574_0_6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7c68b47574_0_6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7c68b47574_0_6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7c68b47574_0_6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7c68b47574_0_6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7c68b47574_0_6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7c68b47574_0_6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7c68b47574_0_6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c68b47574_0_6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7c68b47574_0_6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7c68b47574_0_6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c68b47574_0_6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c68b47574_0_6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7c68b47574_0_6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7c68b47574_0_6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c68b47574_0_6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c68b47574_0_6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7c68b47574_0_6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c68b47574_0_61"/>
          <p:cNvSpPr/>
          <p:nvPr/>
        </p:nvSpPr>
        <p:spPr>
          <a:xfrm>
            <a:off x="6285327" y="3627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7c68b47574_0_61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9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>
            <p:extLst>
              <p:ext uri="{D42A27DB-BD31-4B8C-83A1-F6EECF244321}">
                <p14:modId xmlns:p14="http://schemas.microsoft.com/office/powerpoint/2010/main" val="376545909"/>
              </p:ext>
            </p:extLst>
          </p:nvPr>
        </p:nvGraphicFramePr>
        <p:xfrm>
          <a:off x="131599" y="115759"/>
          <a:ext cx="4448638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915"/>
                <a:gridCol w="2726723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KB – P - 007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8"/>
          <p:cNvGraphicFramePr/>
          <p:nvPr>
            <p:extLst>
              <p:ext uri="{D42A27DB-BD31-4B8C-83A1-F6EECF244321}">
                <p14:modId xmlns:p14="http://schemas.microsoft.com/office/powerpoint/2010/main" val="64335294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8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8392954" y="2619976"/>
          <a:ext cx="3491800" cy="2506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해당 가이드 상품을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8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679" y="2631185"/>
            <a:ext cx="7245240" cy="3545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2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3931377177"/>
              </p:ext>
            </p:extLst>
          </p:nvPr>
        </p:nvGraphicFramePr>
        <p:xfrm>
          <a:off x="131597" y="115759"/>
          <a:ext cx="425093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4252"/>
                <a:gridCol w="258668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KB – P - 008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9"/>
          <p:cNvGraphicFramePr/>
          <p:nvPr>
            <p:extLst>
              <p:ext uri="{D42A27DB-BD31-4B8C-83A1-F6EECF244321}">
                <p14:modId xmlns:p14="http://schemas.microsoft.com/office/powerpoint/2010/main" val="353130381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   - 해당 가이드 상품 신청이 완료되었음을 해당신청자에게 전달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취소버튼을 누르면 가이드 취소 팝업창이 나타난 후 취소 사유를 적어서 신청자에게 전달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43" y="2527125"/>
            <a:ext cx="7133263" cy="272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775" y="4842411"/>
            <a:ext cx="2177523" cy="16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415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c68b47574_0_118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g7c68b47574_0_118"/>
          <p:cNvGraphicFramePr/>
          <p:nvPr>
            <p:extLst>
              <p:ext uri="{D42A27DB-BD31-4B8C-83A1-F6EECF244321}">
                <p14:modId xmlns:p14="http://schemas.microsoft.com/office/powerpoint/2010/main" val="347829032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g7c68b47574_0_1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" name="Google Shape;386;g7c68b47574_0_1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g7c68b47574_0_118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ㅑㅇ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g7c68b47574_0_118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ID, PASSWORD 입력 후 로그인 버튼 누르면 로그인 후 메인 화면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ID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PASSWORD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가입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NAVER, GOOGLE 소셜 로그인창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g7c68b47574_0_118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7c68b47574_0_118"/>
          <p:cNvSpPr/>
          <p:nvPr/>
        </p:nvSpPr>
        <p:spPr>
          <a:xfrm>
            <a:off x="3805294" y="25299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7c68b47574_0_118"/>
          <p:cNvSpPr/>
          <p:nvPr/>
        </p:nvSpPr>
        <p:spPr>
          <a:xfrm>
            <a:off x="3805294" y="31634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7c68b47574_0_118"/>
          <p:cNvSpPr/>
          <p:nvPr/>
        </p:nvSpPr>
        <p:spPr>
          <a:xfrm>
            <a:off x="2258600" y="25299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7c68b47574_0_118"/>
          <p:cNvSpPr/>
          <p:nvPr/>
        </p:nvSpPr>
        <p:spPr>
          <a:xfrm>
            <a:off x="2258400" y="31635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7c68b47574_0_118"/>
          <p:cNvSpPr/>
          <p:nvPr/>
        </p:nvSpPr>
        <p:spPr>
          <a:xfrm>
            <a:off x="3396046" y="3775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7c68b47574_0_118"/>
          <p:cNvSpPr/>
          <p:nvPr/>
        </p:nvSpPr>
        <p:spPr>
          <a:xfrm>
            <a:off x="183772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7c68b47574_0_118"/>
          <p:cNvSpPr/>
          <p:nvPr/>
        </p:nvSpPr>
        <p:spPr>
          <a:xfrm>
            <a:off x="422597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7c68b47574_0_118"/>
          <p:cNvSpPr/>
          <p:nvPr/>
        </p:nvSpPr>
        <p:spPr>
          <a:xfrm>
            <a:off x="233322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7c68b47574_0_118"/>
          <p:cNvSpPr/>
          <p:nvPr/>
        </p:nvSpPr>
        <p:spPr>
          <a:xfrm>
            <a:off x="419817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7c68b47574_0_118"/>
          <p:cNvSpPr/>
          <p:nvPr/>
        </p:nvSpPr>
        <p:spPr>
          <a:xfrm>
            <a:off x="3201010" y="381485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7c68b47574_0_118"/>
          <p:cNvSpPr/>
          <p:nvPr/>
        </p:nvSpPr>
        <p:spPr>
          <a:xfrm>
            <a:off x="3996340" y="43002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7c68b47574_0_118"/>
          <p:cNvSpPr/>
          <p:nvPr/>
        </p:nvSpPr>
        <p:spPr>
          <a:xfrm>
            <a:off x="2166028" y="43002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7c68b47574_0_118"/>
          <p:cNvSpPr/>
          <p:nvPr/>
        </p:nvSpPr>
        <p:spPr>
          <a:xfrm>
            <a:off x="1590634" y="56935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7c68b47574_0_118"/>
          <p:cNvSpPr/>
          <p:nvPr/>
        </p:nvSpPr>
        <p:spPr>
          <a:xfrm>
            <a:off x="4115084" y="56873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7c68b47574_0_118"/>
          <p:cNvSpPr/>
          <p:nvPr/>
        </p:nvSpPr>
        <p:spPr>
          <a:xfrm>
            <a:off x="3396046" y="4775744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7c68b47574_0_118"/>
          <p:cNvSpPr/>
          <p:nvPr/>
        </p:nvSpPr>
        <p:spPr>
          <a:xfrm>
            <a:off x="3201009" y="48153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946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c68b47574_0_147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7" name="Google Shape;437;g7c68b47574_0_147"/>
          <p:cNvGraphicFramePr/>
          <p:nvPr>
            <p:extLst>
              <p:ext uri="{D42A27DB-BD31-4B8C-83A1-F6EECF244321}">
                <p14:modId xmlns:p14="http://schemas.microsoft.com/office/powerpoint/2010/main" val="22116019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- 010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g7c68b47574_0_14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g7c68b47574_0_14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g7c68b47574_0_147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1" name="Google Shape;441;g7c68b47574_0_147"/>
          <p:cNvGraphicFramePr/>
          <p:nvPr/>
        </p:nvGraphicFramePr>
        <p:xfrm>
          <a:off x="8509686" y="1289960"/>
          <a:ext cx="3532000" cy="5349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46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31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1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가입 완료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g7c68b47574_0_147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7c68b47574_0_147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7c68b47574_0_147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7c68b47574_0_147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7c68b47574_0_147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7c68b47574_0_147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7c68b47574_0_147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7c68b47574_0_147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7c68b47574_0_147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7c68b47574_0_147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7c68b47574_0_147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7c68b47574_0_147"/>
          <p:cNvSpPr/>
          <p:nvPr/>
        </p:nvSpPr>
        <p:spPr>
          <a:xfrm>
            <a:off x="4127405" y="52831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7c68b47574_0_147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7c68b47574_0_147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7c68b47574_0_147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7c68b47574_0_147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7c68b47574_0_147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7c68b47574_0_147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7c68b47574_0_147"/>
          <p:cNvSpPr/>
          <p:nvPr/>
        </p:nvSpPr>
        <p:spPr>
          <a:xfrm>
            <a:off x="2221825" y="5283175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7c68b47574_0_147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7c68b47574_0_147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7c68b47574_0_147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7c68b47574_0_147"/>
          <p:cNvSpPr/>
          <p:nvPr/>
        </p:nvSpPr>
        <p:spPr>
          <a:xfrm rot="10800000">
            <a:off x="4897034" y="533683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7c68b47574_0_147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7c68b47574_0_147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7c68b47574_0_147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7c68b47574_0_147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7c68b47574_0_147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g7c68b47574_0_147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7c68b47574_0_147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7c68b47574_0_147"/>
          <p:cNvSpPr/>
          <p:nvPr/>
        </p:nvSpPr>
        <p:spPr>
          <a:xfrm>
            <a:off x="3996359" y="52613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7c68b47574_0_147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7c68b47574_0_147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7c68b47574_0_147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7c68b47574_0_147"/>
          <p:cNvSpPr/>
          <p:nvPr/>
        </p:nvSpPr>
        <p:spPr>
          <a:xfrm>
            <a:off x="5329205" y="52831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7c68b47574_0_147"/>
          <p:cNvSpPr/>
          <p:nvPr/>
        </p:nvSpPr>
        <p:spPr>
          <a:xfrm rot="10800000">
            <a:off x="6098834" y="53368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7c68b47574_0_147"/>
          <p:cNvSpPr/>
          <p:nvPr/>
        </p:nvSpPr>
        <p:spPr>
          <a:xfrm>
            <a:off x="6531005" y="52892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7c68b47574_0_147"/>
          <p:cNvSpPr/>
          <p:nvPr/>
        </p:nvSpPr>
        <p:spPr>
          <a:xfrm rot="10800000">
            <a:off x="7300634" y="53429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7c68b47574_0_147"/>
          <p:cNvSpPr/>
          <p:nvPr/>
        </p:nvSpPr>
        <p:spPr>
          <a:xfrm>
            <a:off x="5200175" y="767000"/>
            <a:ext cx="6841500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*프로필 사진 &amp; 주소 제외, 관심사 카테고리 1개 포함, 모든 항목 필수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592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c68b47574_0_25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4" name="Google Shape;534;g7c68b47574_0_259"/>
          <p:cNvGraphicFramePr/>
          <p:nvPr>
            <p:extLst>
              <p:ext uri="{D42A27DB-BD31-4B8C-83A1-F6EECF244321}">
                <p14:modId xmlns:p14="http://schemas.microsoft.com/office/powerpoint/2010/main" val="149230588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- 011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g7c68b47574_0_25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Google Shape;536;g7c68b47574_0_25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g7c68b47574_0_25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8" name="Google Shape;538;g7c68b47574_0_259"/>
          <p:cNvGraphicFramePr/>
          <p:nvPr/>
        </p:nvGraphicFramePr>
        <p:xfrm>
          <a:off x="8509686" y="1289960"/>
          <a:ext cx="3532000" cy="5349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46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31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1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수정 완료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9" name="Google Shape;539;g7c68b47574_0_259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7c68b47574_0_259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7c68b47574_0_259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7c68b47574_0_259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7c68b47574_0_259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7c68b47574_0_259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7c68b47574_0_259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7c68b47574_0_259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7c68b47574_0_259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7c68b47574_0_259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7c68b47574_0_259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7c68b47574_0_259"/>
          <p:cNvSpPr/>
          <p:nvPr/>
        </p:nvSpPr>
        <p:spPr>
          <a:xfrm>
            <a:off x="4127405" y="52831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7c68b47574_0_259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7c68b47574_0_259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7c68b47574_0_259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7c68b47574_0_259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g7c68b47574_0_259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7c68b47574_0_259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7c68b47574_0_259"/>
          <p:cNvSpPr/>
          <p:nvPr/>
        </p:nvSpPr>
        <p:spPr>
          <a:xfrm>
            <a:off x="2221825" y="5283175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g7c68b47574_0_259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7c68b47574_0_259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7c68b47574_0_259"/>
          <p:cNvSpPr/>
          <p:nvPr/>
        </p:nvSpPr>
        <p:spPr>
          <a:xfrm rot="10800000">
            <a:off x="4897034" y="533683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7c68b47574_0_259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7c68b47574_0_259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7c68b47574_0_259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7c68b47574_0_259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7c68b47574_0_259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7c68b47574_0_259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g7c68b47574_0_259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7c68b47574_0_259"/>
          <p:cNvSpPr/>
          <p:nvPr/>
        </p:nvSpPr>
        <p:spPr>
          <a:xfrm>
            <a:off x="3996359" y="52613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7c68b47574_0_259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7c68b47574_0_259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7c68b47574_0_259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7c68b47574_0_259"/>
          <p:cNvSpPr/>
          <p:nvPr/>
        </p:nvSpPr>
        <p:spPr>
          <a:xfrm>
            <a:off x="5329205" y="52831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7c68b47574_0_259"/>
          <p:cNvSpPr/>
          <p:nvPr/>
        </p:nvSpPr>
        <p:spPr>
          <a:xfrm rot="10800000">
            <a:off x="6098834" y="53368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7c68b47574_0_259"/>
          <p:cNvSpPr/>
          <p:nvPr/>
        </p:nvSpPr>
        <p:spPr>
          <a:xfrm>
            <a:off x="6531005" y="52892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g7c68b47574_0_259"/>
          <p:cNvSpPr/>
          <p:nvPr/>
        </p:nvSpPr>
        <p:spPr>
          <a:xfrm rot="10800000">
            <a:off x="7300634" y="53429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7c68b47574_0_259"/>
          <p:cNvSpPr/>
          <p:nvPr/>
        </p:nvSpPr>
        <p:spPr>
          <a:xfrm>
            <a:off x="5200175" y="767000"/>
            <a:ext cx="3815400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정보 수정 불가, 가입시 입력 정보 표시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549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/>
                <a:gridCol w="1367250"/>
                <a:gridCol w="1334250"/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682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" name="Google Shape;115;p4"/>
          <p:cNvGraphicFramePr/>
          <p:nvPr>
            <p:extLst>
              <p:ext uri="{D42A27DB-BD31-4B8C-83A1-F6EECF244321}">
                <p14:modId xmlns:p14="http://schemas.microsoft.com/office/powerpoint/2010/main" val="870373306"/>
              </p:ext>
            </p:extLst>
          </p:nvPr>
        </p:nvGraphicFramePr>
        <p:xfrm>
          <a:off x="131601" y="115759"/>
          <a:ext cx="358366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1832"/>
                <a:gridCol w="1791832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KB – P – 013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4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4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119;p4"/>
          <p:cNvGraphicFramePr/>
          <p:nvPr>
            <p:extLst>
              <p:ext uri="{D42A27DB-BD31-4B8C-83A1-F6EECF244321}">
                <p14:modId xmlns:p14="http://schemas.microsoft.com/office/powerpoint/2010/main" val="2111981355"/>
              </p:ext>
            </p:extLst>
          </p:nvPr>
        </p:nvGraphicFramePr>
        <p:xfrm>
          <a:off x="8509686" y="1289960"/>
          <a:ext cx="3491800" cy="5335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1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종로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여의도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가족끼리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연인끼리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친구끼리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겨울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명소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명소 클릭하면 해당 명소 소개하는 전문 에디터 글을 나타내게 됨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45" y="1380091"/>
            <a:ext cx="7680693" cy="5144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34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838986" y="452487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여행의 장애물 두 가지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C8240BE-366A-4705-85B2-9465AB69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1131216"/>
            <a:ext cx="3614902" cy="39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236137-283A-4338-978E-4DAA33015F66}"/>
              </a:ext>
            </a:extLst>
          </p:cNvPr>
          <p:cNvSpPr txBox="1"/>
          <p:nvPr/>
        </p:nvSpPr>
        <p:spPr>
          <a:xfrm>
            <a:off x="1027522" y="5222135"/>
            <a:ext cx="36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내 휴일과 친구의 휴일이 다름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66F7795-8020-4264-BF63-19BEDF12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45" y="1415591"/>
            <a:ext cx="346075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5A3732-C624-43BC-AF4E-8705D2EDE041}"/>
              </a:ext>
            </a:extLst>
          </p:cNvPr>
          <p:cNvSpPr txBox="1"/>
          <p:nvPr/>
        </p:nvSpPr>
        <p:spPr>
          <a:xfrm>
            <a:off x="5912177" y="5222135"/>
            <a:ext cx="361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대한 정보 찾기</a:t>
            </a:r>
            <a:r>
              <a:rPr lang="en-US" altLang="ko-KR" b="1" dirty="0"/>
              <a:t>..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일정짜기</a:t>
            </a:r>
            <a:r>
              <a:rPr lang="en-US" altLang="ko-KR" b="1" dirty="0"/>
              <a:t>.. </a:t>
            </a:r>
            <a:r>
              <a:rPr lang="ko-KR" altLang="en-US" b="1" dirty="0"/>
              <a:t>귀찮음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5962790" y="32443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133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5"/>
          <p:cNvGraphicFramePr/>
          <p:nvPr>
            <p:extLst>
              <p:ext uri="{D42A27DB-BD31-4B8C-83A1-F6EECF244321}">
                <p14:modId xmlns:p14="http://schemas.microsoft.com/office/powerpoint/2010/main" val="3470095925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014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여행 메이트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표 5"/>
          <p:cNvGraphicFramePr/>
          <p:nvPr>
            <p:extLst>
              <p:ext uri="{D42A27DB-BD31-4B8C-83A1-F6EECF244321}">
                <p14:modId xmlns:p14="http://schemas.microsoft.com/office/powerpoint/2010/main" val="3081579162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015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내 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" name="직사각형 11"/>
          <p:cNvSpPr/>
          <p:nvPr/>
        </p:nvSpPr>
        <p:spPr>
          <a:xfrm>
            <a:off x="131601" y="1289958"/>
            <a:ext cx="8032096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4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위치기반서비스에 동의한 사용자에 한하여 위치가 나타나며 클릭시 해당 사용자의 프로필이 플로팅됨.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4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4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내 주위 매칭</a:t>
              </a:r>
            </a:p>
          </p:txBody>
        </p:sp>
      </p:grp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047" y="2037120"/>
            <a:ext cx="6403204" cy="460036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남자"/>
          <p:cNvSpPr/>
          <p:nvPr/>
        </p:nvSpPr>
        <p:spPr>
          <a:xfrm>
            <a:off x="2431949" y="3947863"/>
            <a:ext cx="301696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남자"/>
          <p:cNvSpPr/>
          <p:nvPr/>
        </p:nvSpPr>
        <p:spPr>
          <a:xfrm>
            <a:off x="2579186" y="2546690"/>
            <a:ext cx="301695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1" name="남자"/>
          <p:cNvSpPr/>
          <p:nvPr/>
        </p:nvSpPr>
        <p:spPr>
          <a:xfrm>
            <a:off x="6117649" y="4210183"/>
            <a:ext cx="301695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grpSp>
        <p:nvGrpSpPr>
          <p:cNvPr id="154" name="타원 29"/>
          <p:cNvGrpSpPr/>
          <p:nvPr/>
        </p:nvGrpSpPr>
        <p:grpSpPr>
          <a:xfrm>
            <a:off x="2840205" y="2207475"/>
            <a:ext cx="379799" cy="370837"/>
            <a:chOff x="-1" y="0"/>
            <a:chExt cx="379798" cy="370835"/>
          </a:xfrm>
        </p:grpSpPr>
        <p:sp>
          <p:nvSpPr>
            <p:cNvPr id="15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5" name="직사각형"/>
          <p:cNvSpPr/>
          <p:nvPr/>
        </p:nvSpPr>
        <p:spPr>
          <a:xfrm>
            <a:off x="3272439" y="2142374"/>
            <a:ext cx="3159285" cy="15875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6" name="사용자1"/>
          <p:cNvSpPr/>
          <p:nvPr/>
        </p:nvSpPr>
        <p:spPr>
          <a:xfrm>
            <a:off x="3396128" y="2243574"/>
            <a:ext cx="582465" cy="5842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r>
              <a:t>사용자1</a:t>
            </a:r>
          </a:p>
        </p:txBody>
      </p:sp>
      <p:sp>
        <p:nvSpPr>
          <p:cNvPr id="157" name="나이/성별/나이 등"/>
          <p:cNvSpPr txBox="1"/>
          <p:nvPr/>
        </p:nvSpPr>
        <p:spPr>
          <a:xfrm>
            <a:off x="4143473" y="2226206"/>
            <a:ext cx="1416395" cy="3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나이/성별/나이 등</a:t>
            </a:r>
          </a:p>
        </p:txBody>
      </p:sp>
      <p:sp>
        <p:nvSpPr>
          <p:cNvPr id="158" name="#바다#선상낚시#동해"/>
          <p:cNvSpPr txBox="1"/>
          <p:nvPr/>
        </p:nvSpPr>
        <p:spPr>
          <a:xfrm>
            <a:off x="4154717" y="2519595"/>
            <a:ext cx="1194871" cy="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/>
            </a:lvl1pPr>
          </a:lstStyle>
          <a:p>
            <a:r>
              <a:t>#바다#선상낚시#동해</a:t>
            </a:r>
          </a:p>
        </p:txBody>
      </p:sp>
      <p:sp>
        <p:nvSpPr>
          <p:cNvPr id="159" name="사용자가 등록한 소개글"/>
          <p:cNvSpPr txBox="1"/>
          <p:nvPr/>
        </p:nvSpPr>
        <p:spPr>
          <a:xfrm>
            <a:off x="3384274" y="2901905"/>
            <a:ext cx="220855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사용자가 등록한 소개글</a:t>
            </a:r>
          </a:p>
        </p:txBody>
      </p:sp>
    </p:spTree>
    <p:extLst>
      <p:ext uri="{BB962C8B-B14F-4D97-AF65-F5344CB8AC3E}">
        <p14:creationId xmlns:p14="http://schemas.microsoft.com/office/powerpoint/2010/main" val="4240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표 5"/>
          <p:cNvGraphicFramePr/>
          <p:nvPr>
            <p:extLst>
              <p:ext uri="{D42A27DB-BD31-4B8C-83A1-F6EECF244321}">
                <p14:modId xmlns:p14="http://schemas.microsoft.com/office/powerpoint/2010/main" val="2973735815"/>
              </p:ext>
            </p:extLst>
          </p:nvPr>
        </p:nvGraphicFramePr>
        <p:xfrm>
          <a:off x="131601" y="115758"/>
          <a:ext cx="3313726" cy="94488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016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메이트 실시간 채팅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지정한 프로필 사진이 노출됨.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5"/>
          <p:cNvGraphicFramePr/>
          <p:nvPr>
            <p:extLst>
              <p:ext uri="{D42A27DB-BD31-4B8C-83A1-F6EECF244321}">
                <p14:modId xmlns:p14="http://schemas.microsoft.com/office/powerpoint/2010/main" val="3995823053"/>
              </p:ext>
            </p:extLst>
          </p:nvPr>
        </p:nvGraphicFramePr>
        <p:xfrm>
          <a:off x="131599" y="115758"/>
          <a:ext cx="3517762" cy="960120"/>
        </p:xfrm>
        <a:graphic>
          <a:graphicData uri="http://schemas.openxmlformats.org/drawingml/2006/table">
            <a:tbl>
              <a:tblPr firstRow="1" bandRow="1"/>
              <a:tblGrid>
                <a:gridCol w="1758881"/>
                <a:gridCol w="1758881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017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가이드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아이콘 클릭으로 페이지 넘기기.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2박 3일 핵인싸 펭수와 함께하는 상암동 방송국 투어</a:t>
              </a:r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34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표 5"/>
          <p:cNvGraphicFramePr/>
          <p:nvPr>
            <p:extLst>
              <p:ext uri="{D42A27DB-BD31-4B8C-83A1-F6EECF244321}">
                <p14:modId xmlns:p14="http://schemas.microsoft.com/office/powerpoint/2010/main" val="2704029365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018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가이드 매칭 상세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4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가이드가 업로드한 사진이 노출 되며      양옆 화살표를 통해 다음사진 이전사진으로 이동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가격 표시와 함께 예약가능 날짜 확인 후 예약(결제) 혹은 찜하기 기능 추가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해당 상품에 관한 상세정보 기재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실제 이용고객들의 평점과 후기 등록 및 열람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7" name="타원 31"/>
          <p:cNvGrpSpPr/>
          <p:nvPr/>
        </p:nvGrpSpPr>
        <p:grpSpPr>
          <a:xfrm>
            <a:off x="12521084" y="4649596"/>
            <a:ext cx="379799" cy="370837"/>
            <a:chOff x="-1" y="0"/>
            <a:chExt cx="379798" cy="370835"/>
          </a:xfrm>
        </p:grpSpPr>
        <p:sp>
          <p:nvSpPr>
            <p:cNvPr id="24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6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248" name="펭수2.jpg" descr="펭수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96" y="1845598"/>
            <a:ext cx="4997498" cy="233475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59,900원 / 1인"/>
          <p:cNvSpPr txBox="1"/>
          <p:nvPr/>
        </p:nvSpPr>
        <p:spPr>
          <a:xfrm>
            <a:off x="5782257" y="1440813"/>
            <a:ext cx="151648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59,900원 / 1인</a:t>
            </a:r>
          </a:p>
        </p:txBody>
      </p:sp>
      <p:grpSp>
        <p:nvGrpSpPr>
          <p:cNvPr id="252" name="예약하기"/>
          <p:cNvGrpSpPr/>
          <p:nvPr/>
        </p:nvGrpSpPr>
        <p:grpSpPr>
          <a:xfrm>
            <a:off x="5765800" y="2837696"/>
            <a:ext cx="1760360" cy="569933"/>
            <a:chOff x="0" y="0"/>
            <a:chExt cx="1760359" cy="569932"/>
          </a:xfrm>
        </p:grpSpPr>
        <p:sp>
          <p:nvSpPr>
            <p:cNvPr id="250" name="직사각형"/>
            <p:cNvSpPr/>
            <p:nvPr/>
          </p:nvSpPr>
          <p:spPr>
            <a:xfrm>
              <a:off x="0" y="-1"/>
              <a:ext cx="1760360" cy="569934"/>
            </a:xfrm>
            <a:prstGeom prst="rect">
              <a:avLst/>
            </a:prstGeom>
            <a:solidFill>
              <a:srgbClr val="3D86EE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1" name="예약하기"/>
            <p:cNvSpPr txBox="1"/>
            <p:nvPr/>
          </p:nvSpPr>
          <p:spPr>
            <a:xfrm>
              <a:off x="0" y="105898"/>
              <a:ext cx="176036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예약하기</a:t>
              </a:r>
            </a:p>
          </p:txBody>
        </p:sp>
      </p:grpSp>
      <p:grpSp>
        <p:nvGrpSpPr>
          <p:cNvPr id="255" name="찜하기"/>
          <p:cNvGrpSpPr/>
          <p:nvPr/>
        </p:nvGrpSpPr>
        <p:grpSpPr>
          <a:xfrm>
            <a:off x="5765800" y="3475852"/>
            <a:ext cx="1760360" cy="569933"/>
            <a:chOff x="0" y="0"/>
            <a:chExt cx="1760359" cy="569932"/>
          </a:xfrm>
        </p:grpSpPr>
        <p:sp>
          <p:nvSpPr>
            <p:cNvPr id="253" name="직사각형"/>
            <p:cNvSpPr/>
            <p:nvPr/>
          </p:nvSpPr>
          <p:spPr>
            <a:xfrm>
              <a:off x="0" y="-1"/>
              <a:ext cx="1760360" cy="569934"/>
            </a:xfrm>
            <a:prstGeom prst="rect">
              <a:avLst/>
            </a:prstGeom>
            <a:solidFill>
              <a:srgbClr val="DC5A2A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4" name="찜하기"/>
            <p:cNvSpPr txBox="1"/>
            <p:nvPr/>
          </p:nvSpPr>
          <p:spPr>
            <a:xfrm>
              <a:off x="0" y="105898"/>
              <a:ext cx="176036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grpSp>
        <p:nvGrpSpPr>
          <p:cNvPr id="258" name="&lt;여행 관련 상세정보&gt;…"/>
          <p:cNvGrpSpPr/>
          <p:nvPr/>
        </p:nvGrpSpPr>
        <p:grpSpPr>
          <a:xfrm>
            <a:off x="364746" y="4242551"/>
            <a:ext cx="7541039" cy="1526734"/>
            <a:chOff x="0" y="0"/>
            <a:chExt cx="7541037" cy="1526733"/>
          </a:xfrm>
        </p:grpSpPr>
        <p:sp>
          <p:nvSpPr>
            <p:cNvPr id="256" name="직사각형"/>
            <p:cNvSpPr/>
            <p:nvPr/>
          </p:nvSpPr>
          <p:spPr>
            <a:xfrm>
              <a:off x="-1" y="-1"/>
              <a:ext cx="7541039" cy="15267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7" name="&lt;여행 관련 상세정보&gt;…"/>
            <p:cNvSpPr txBox="1"/>
            <p:nvPr/>
          </p:nvSpPr>
          <p:spPr>
            <a:xfrm>
              <a:off x="-1" y="134838"/>
              <a:ext cx="7541039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&lt;여행 관련 상세정보&gt;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스케쥴, 이동수단 안내, 예약관련 주의사항, 준비할 사항 등 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세부적인 내용이 텍스트로 삽입.</a:t>
              </a:r>
            </a:p>
          </p:txBody>
        </p:sp>
      </p:grpSp>
      <p:sp>
        <p:nvSpPr>
          <p:cNvPr id="259" name="캘린더"/>
          <p:cNvSpPr/>
          <p:nvPr/>
        </p:nvSpPr>
        <p:spPr>
          <a:xfrm>
            <a:off x="5521007" y="2078494"/>
            <a:ext cx="584935" cy="526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C050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62" name="날짜 조회"/>
          <p:cNvGrpSpPr/>
          <p:nvPr/>
        </p:nvGrpSpPr>
        <p:grpSpPr>
          <a:xfrm>
            <a:off x="6471699" y="2043607"/>
            <a:ext cx="1270002" cy="596513"/>
            <a:chOff x="0" y="0"/>
            <a:chExt cx="1270001" cy="596511"/>
          </a:xfrm>
        </p:grpSpPr>
        <p:sp>
          <p:nvSpPr>
            <p:cNvPr id="260" name="직사각형"/>
            <p:cNvSpPr/>
            <p:nvPr/>
          </p:nvSpPr>
          <p:spPr>
            <a:xfrm>
              <a:off x="-1" y="0"/>
              <a:ext cx="1270003" cy="596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1" name="날짜 조회"/>
            <p:cNvSpPr txBox="1"/>
            <p:nvPr/>
          </p:nvSpPr>
          <p:spPr>
            <a:xfrm>
              <a:off x="-1" y="104834"/>
              <a:ext cx="1270003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날짜 조회</a:t>
              </a:r>
            </a:p>
          </p:txBody>
        </p:sp>
      </p:grpSp>
      <p:grpSp>
        <p:nvGrpSpPr>
          <p:cNvPr id="265" name="타원 29"/>
          <p:cNvGrpSpPr/>
          <p:nvPr/>
        </p:nvGrpSpPr>
        <p:grpSpPr>
          <a:xfrm>
            <a:off x="3869708" y="358897"/>
            <a:ext cx="379799" cy="370837"/>
            <a:chOff x="-1" y="0"/>
            <a:chExt cx="379798" cy="370835"/>
          </a:xfrm>
        </p:grpSpPr>
        <p:sp>
          <p:nvSpPr>
            <p:cNvPr id="263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4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8" name="타원 29"/>
          <p:cNvGrpSpPr/>
          <p:nvPr/>
        </p:nvGrpSpPr>
        <p:grpSpPr>
          <a:xfrm>
            <a:off x="288753" y="4080192"/>
            <a:ext cx="379799" cy="370837"/>
            <a:chOff x="-1" y="0"/>
            <a:chExt cx="379798" cy="370835"/>
          </a:xfrm>
        </p:grpSpPr>
        <p:sp>
          <p:nvSpPr>
            <p:cNvPr id="26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1" name="타원 29"/>
          <p:cNvGrpSpPr/>
          <p:nvPr/>
        </p:nvGrpSpPr>
        <p:grpSpPr>
          <a:xfrm>
            <a:off x="137213" y="1922383"/>
            <a:ext cx="379800" cy="370837"/>
            <a:chOff x="-1" y="0"/>
            <a:chExt cx="379798" cy="370835"/>
          </a:xfrm>
        </p:grpSpPr>
        <p:sp>
          <p:nvSpPr>
            <p:cNvPr id="2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72" name="화살표"/>
          <p:cNvSpPr/>
          <p:nvPr/>
        </p:nvSpPr>
        <p:spPr>
          <a:xfrm>
            <a:off x="4665309" y="2332911"/>
            <a:ext cx="443798" cy="333381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73" name="화살표"/>
          <p:cNvSpPr/>
          <p:nvPr/>
        </p:nvSpPr>
        <p:spPr>
          <a:xfrm flipH="1">
            <a:off x="105215" y="2332911"/>
            <a:ext cx="443797" cy="333381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74" name="직사각형"/>
          <p:cNvSpPr/>
          <p:nvPr/>
        </p:nvSpPr>
        <p:spPr>
          <a:xfrm>
            <a:off x="5390760" y="1386576"/>
            <a:ext cx="2510441" cy="276032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77" name="타원 29"/>
          <p:cNvGrpSpPr/>
          <p:nvPr/>
        </p:nvGrpSpPr>
        <p:grpSpPr>
          <a:xfrm>
            <a:off x="5257705" y="1474759"/>
            <a:ext cx="379799" cy="370837"/>
            <a:chOff x="-1" y="0"/>
            <a:chExt cx="379798" cy="370835"/>
          </a:xfrm>
        </p:grpSpPr>
        <p:sp>
          <p:nvSpPr>
            <p:cNvPr id="27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0" name="회원의 관심사에 맞는 또 다른 가이드 상품 추천"/>
          <p:cNvGrpSpPr/>
          <p:nvPr/>
        </p:nvGrpSpPr>
        <p:grpSpPr>
          <a:xfrm>
            <a:off x="363201" y="5864935"/>
            <a:ext cx="7544129" cy="696893"/>
            <a:chOff x="0" y="0"/>
            <a:chExt cx="7544127" cy="696892"/>
          </a:xfrm>
        </p:grpSpPr>
        <p:sp>
          <p:nvSpPr>
            <p:cNvPr id="278" name="직사각형"/>
            <p:cNvSpPr/>
            <p:nvPr/>
          </p:nvSpPr>
          <p:spPr>
            <a:xfrm>
              <a:off x="-1" y="0"/>
              <a:ext cx="7544129" cy="6968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9" name="이용 고객 평점 및 후기"/>
            <p:cNvSpPr txBox="1"/>
            <p:nvPr/>
          </p:nvSpPr>
          <p:spPr>
            <a:xfrm>
              <a:off x="-1" y="155025"/>
              <a:ext cx="7544129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이용 고객 평점 및 후기</a:t>
              </a:r>
            </a:p>
          </p:txBody>
        </p:sp>
      </p:grpSp>
      <p:grpSp>
        <p:nvGrpSpPr>
          <p:cNvPr id="283" name="타원 29"/>
          <p:cNvGrpSpPr/>
          <p:nvPr/>
        </p:nvGrpSpPr>
        <p:grpSpPr>
          <a:xfrm>
            <a:off x="288753" y="5676408"/>
            <a:ext cx="379799" cy="370837"/>
            <a:chOff x="-1" y="0"/>
            <a:chExt cx="379798" cy="370835"/>
          </a:xfrm>
        </p:grpSpPr>
        <p:sp>
          <p:nvSpPr>
            <p:cNvPr id="28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84" name="2박 3일 핵인싸 펭수와 함께하는 상암동 방송국 투어"/>
          <p:cNvSpPr txBox="1"/>
          <p:nvPr/>
        </p:nvSpPr>
        <p:spPr>
          <a:xfrm>
            <a:off x="192835" y="1414926"/>
            <a:ext cx="5009251" cy="3460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2박 3일 핵인싸 펭수와 함께하는 상암동 방송국 투어</a:t>
            </a:r>
          </a:p>
        </p:txBody>
      </p:sp>
    </p:spTree>
    <p:extLst>
      <p:ext uri="{BB962C8B-B14F-4D97-AF65-F5344CB8AC3E}">
        <p14:creationId xmlns:p14="http://schemas.microsoft.com/office/powerpoint/2010/main" val="13781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Q &amp; A </a:t>
                      </a:r>
                      <a:r>
                        <a:rPr lang="ko-KR" altLang="en-US" sz="1500" u="none" strike="noStrike" cap="none" dirty="0" smtClean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/>
                <a:gridCol w="931825"/>
                <a:gridCol w="931825"/>
                <a:gridCol w="837850"/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909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p17"/>
          <p:cNvGraphicFramePr/>
          <p:nvPr>
            <p:extLst>
              <p:ext uri="{D42A27DB-BD31-4B8C-83A1-F6EECF244321}">
                <p14:modId xmlns:p14="http://schemas.microsoft.com/office/powerpoint/2010/main" val="3107782727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/>
          <p:nvPr/>
        </p:nvSpPr>
        <p:spPr>
          <a:xfrm>
            <a:off x="8013727" y="3606050"/>
            <a:ext cx="3243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194560" y="3091747"/>
          <a:ext cx="5819150" cy="147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19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가입 및 탈퇴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외국인도 가입 및 이용이 가능한가요?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법인회원으로도 가입 할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회원 탈퇴를 하고 싶어요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7"/>
          <p:cNvSpPr/>
          <p:nvPr/>
        </p:nvSpPr>
        <p:spPr>
          <a:xfrm>
            <a:off x="2140719" y="2671665"/>
            <a:ext cx="64472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FAQ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3650336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3972314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4308435"/>
            <a:ext cx="266737" cy="2000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7"/>
          <p:cNvGraphicFramePr/>
          <p:nvPr/>
        </p:nvGraphicFramePr>
        <p:xfrm>
          <a:off x="2194560" y="4779502"/>
          <a:ext cx="5819150" cy="132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19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결제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수단에는 어떤 것들이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후에 취소할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내역은 어디서 볼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183945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505923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842044"/>
            <a:ext cx="266737" cy="20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74421" y="3722355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8486185" y="1289956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고객센터 카테고리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글자색 변화 및 음영표시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화살표</a:t>
                      </a:r>
                      <a:endParaRPr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답변 내용이 동일 페이지, 질문 하단에 표시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0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c68b47574_0_307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0" name="Google Shape;630;g7c68b47574_0_307"/>
          <p:cNvGraphicFramePr/>
          <p:nvPr>
            <p:extLst>
              <p:ext uri="{D42A27DB-BD31-4B8C-83A1-F6EECF244321}">
                <p14:modId xmlns:p14="http://schemas.microsoft.com/office/powerpoint/2010/main" val="2515015923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HT – P – 021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관리자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관리자 1단계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1" name="Google Shape;631;g7c68b47574_0_30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2" name="Google Shape;632;g7c68b47574_0_30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g7c68b47574_0_307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4" name="Google Shape;634;g7c68b47574_0_307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관리자 페이지를 통해 접속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관리자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관리자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관리자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5" name="Google Shape;635;g7c68b47574_0_307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7c68b47574_0_307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g7c68b47574_0_307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g7c68b47574_0_307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7c68b47574_0_307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g7c68b47574_0_307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g7c68b47574_0_307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7c68b47574_0_307"/>
          <p:cNvSpPr/>
          <p:nvPr/>
        </p:nvSpPr>
        <p:spPr>
          <a:xfrm>
            <a:off x="3396046" y="47658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7c68b47574_0_307"/>
          <p:cNvSpPr/>
          <p:nvPr/>
        </p:nvSpPr>
        <p:spPr>
          <a:xfrm>
            <a:off x="3240484" y="48054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9073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1"/>
          <p:cNvGraphicFramePr/>
          <p:nvPr>
            <p:extLst>
              <p:ext uri="{D42A27DB-BD31-4B8C-83A1-F6EECF244321}">
                <p14:modId xmlns:p14="http://schemas.microsoft.com/office/powerpoint/2010/main" val="400204012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통계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 웹 통계</a:t>
                      </a: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2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1"/>
          <p:cNvGraphicFramePr/>
          <p:nvPr/>
        </p:nvGraphicFramePr>
        <p:xfrm>
          <a:off x="8509686" y="1289960"/>
          <a:ext cx="3491800" cy="1326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Google Analytics API 적용</a:t>
                      </a:r>
                      <a:endParaRPr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: 인기 페이지, 페이지뷰 수, 유입경로, 일간 방문객 등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1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가이드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리스트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28" name="Google Shape;228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3555526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29" name="Google Shape;229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4210669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0" name="Google Shape;230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487902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1" name="Google Shape;231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0175" y="2285131"/>
            <a:ext cx="5636034" cy="3689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6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948925"/>
                <a:gridCol w="36655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1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0BA932-6698-492A-9E2A-FEEAE4AD8A58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이를 해결하기 위한 </a:t>
            </a:r>
            <a:r>
              <a:rPr lang="en-US" altLang="ko-KR" sz="3200" b="1" dirty="0"/>
              <a:t>Concepts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02F99E7-8E7B-4D71-BCDE-A6B51F4D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8" y="1074969"/>
            <a:ext cx="5037308" cy="440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34851F-6578-4C9A-985E-33FA3F59B789}"/>
              </a:ext>
            </a:extLst>
          </p:cNvPr>
          <p:cNvSpPr txBox="1"/>
          <p:nvPr/>
        </p:nvSpPr>
        <p:spPr>
          <a:xfrm>
            <a:off x="377268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여행지가 같은 친구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친구와 일정 조정이 불필요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C8A90FE-82D0-4965-8A04-ABE7B2F19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42" y="1144047"/>
            <a:ext cx="5684068" cy="4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5BDF431-B0AE-481D-8675-B99A26660BB0}"/>
              </a:ext>
            </a:extLst>
          </p:cNvPr>
          <p:cNvSpPr txBox="1"/>
          <p:nvPr/>
        </p:nvSpPr>
        <p:spPr>
          <a:xfrm>
            <a:off x="6100861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거주하고 있는 개인 가이드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여행지에 대해 일일이 조사 불필요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60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Q &amp; A </a:t>
                      </a:r>
                      <a:r>
                        <a:rPr lang="ko-KR" altLang="en-US" sz="1500" u="none" strike="noStrike" cap="none" dirty="0" smtClean="0"/>
                        <a:t>게시판 관리</a:t>
                      </a:r>
                      <a:endParaRPr lang="ko-KR" altLang="en-US"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665200"/>
                <a:gridCol w="650275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답변완료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49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FAQ </a:t>
                      </a:r>
                      <a:r>
                        <a:rPr lang="ko-KR" altLang="en-US" sz="1500" u="none" strike="noStrike" cap="none" dirty="0" smtClean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948925"/>
                <a:gridCol w="36655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907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7"/>
          <p:cNvGraphicFramePr/>
          <p:nvPr>
            <p:extLst>
              <p:ext uri="{D42A27DB-BD31-4B8C-83A1-F6EECF244321}">
                <p14:modId xmlns:p14="http://schemas.microsoft.com/office/powerpoint/2010/main" val="2153985205"/>
              </p:ext>
            </p:extLst>
          </p:nvPr>
        </p:nvGraphicFramePr>
        <p:xfrm>
          <a:off x="131601" y="115759"/>
          <a:ext cx="3313750" cy="10058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7685"/>
                <a:gridCol w="194606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KB – P – 026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여행컨텐츠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7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해당 명소 및 장소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장소등록 안하면 해당 컨텐츠에 지도가 표시 되지 않음. 장소등록을 하면 따로 장소등록창이 나온다.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719" y="1637303"/>
            <a:ext cx="6006837" cy="448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222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37;p6"/>
          <p:cNvGraphicFramePr/>
          <p:nvPr>
            <p:extLst>
              <p:ext uri="{D42A27DB-BD31-4B8C-83A1-F6EECF244321}">
                <p14:modId xmlns:p14="http://schemas.microsoft.com/office/powerpoint/2010/main" val="1222108536"/>
              </p:ext>
            </p:extLst>
          </p:nvPr>
        </p:nvGraphicFramePr>
        <p:xfrm>
          <a:off x="131601" y="115759"/>
          <a:ext cx="331375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4734"/>
                <a:gridCol w="1979016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KB – P – 027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여행컨텐츠 관리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6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명소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해당 명소 클릭하면 해당 명소 소개하는 전문 에디터 글을 나타내게 됨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29" y="1681665"/>
            <a:ext cx="7271121" cy="4566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470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69346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028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4125054"/>
              </p:ext>
            </p:extLst>
          </p:nvPr>
        </p:nvGraphicFramePr>
        <p:xfrm>
          <a:off x="8616280" y="1695738"/>
          <a:ext cx="2952328" cy="35639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회원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회원에 대한 모든 기록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smtClean="0"/>
                        <a:t>선택회원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회원의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모두 조회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선택회원 </a:t>
                      </a: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선택한 회원의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모두 조회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37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회원검색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특정회원 검색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26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해당 회원 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활동 제재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정보수정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9888149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회원번호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최근접속일자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회원정보수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492342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2231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2872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63596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09357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426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75520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3944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4846" y="417542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3714" y="4167676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00056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9059" y="2780928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79576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23792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3556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9776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048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85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65287994"/>
              </p:ext>
            </p:extLst>
          </p:nvPr>
        </p:nvGraphicFramePr>
        <p:xfrm>
          <a:off x="131601" y="115759"/>
          <a:ext cx="369370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029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41674049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73942785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5719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5943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8223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31976" y="4149080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27648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92844" y="4149080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379263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82882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0016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64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46939997"/>
              </p:ext>
            </p:extLst>
          </p:nvPr>
        </p:nvGraphicFramePr>
        <p:xfrm>
          <a:off x="131601" y="115759"/>
          <a:ext cx="369370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댓글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62253911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26317744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4880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3472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43472" y="446782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43472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495600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143672" y="4149080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303912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31904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76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59559412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회원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61852647"/>
              </p:ext>
            </p:extLst>
          </p:nvPr>
        </p:nvGraphicFramePr>
        <p:xfrm>
          <a:off x="8616280" y="1695738"/>
          <a:ext cx="2952328" cy="32156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회원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가이드회원에 대한 모든 기록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smtClean="0"/>
                        <a:t>선택회원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가이드 회원의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광고글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r>
                        <a:rPr lang="ko-KR" altLang="en-US" sz="1300" b="0" u="none" strike="noStrike" cap="none" dirty="0" smtClean="0"/>
                        <a:t>조회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가이드회원 검색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특정 가이드회원 검색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37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회원정보수정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가이드 회원 정보 열람 및 수정 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활동 제재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평점 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4584464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회원번호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최근접속일자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회원정보수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492342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2231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2872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63596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09357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426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75520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3944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4846" y="417542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3714" y="4167676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00056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9059" y="2780928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79576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3556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048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44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61945124"/>
              </p:ext>
            </p:extLst>
          </p:nvPr>
        </p:nvGraphicFramePr>
        <p:xfrm>
          <a:off x="131600" y="115759"/>
          <a:ext cx="3987319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2160"/>
                <a:gridCol w="2315159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032</a:t>
                      </a:r>
                      <a:endParaRPr lang="en-US" altLang="ko-KR" sz="18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07302853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289843060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5719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5943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8223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59968" y="4137050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19259" y="41742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59288" y="4174247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379263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82882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0016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7" y="2706136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24582" y="3291078"/>
            <a:ext cx="5926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-KR" altLang="en-US" sz="1300" b="1" dirty="0" smtClean="0"/>
              <a:t>일반</a:t>
            </a:r>
            <a:endParaRPr lang="en-US" altLang="ko" sz="1300" b="1" dirty="0" smtClean="0"/>
          </a:p>
          <a:p>
            <a:r>
              <a:rPr lang="ko" altLang="en-US" sz="1300" b="1" dirty="0" smtClean="0"/>
              <a:t>회원</a:t>
            </a:r>
            <a:endParaRPr sz="1300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7" y="5222274"/>
            <a:ext cx="422800" cy="8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44693" y="5867503"/>
            <a:ext cx="752429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" altLang="en-US" sz="1300" b="1" dirty="0"/>
              <a:t>가이드</a:t>
            </a:r>
            <a:endParaRPr sz="1300" b="1" dirty="0"/>
          </a:p>
          <a:p>
            <a:pPr algn="ctr"/>
            <a:r>
              <a:rPr lang="ko-KR" altLang="en-US" sz="1300" b="1" dirty="0" smtClean="0"/>
              <a:t>회원</a:t>
            </a:r>
            <a:endParaRPr sz="1300" b="1" dirty="0"/>
          </a:p>
        </p:txBody>
      </p:sp>
      <p:sp>
        <p:nvSpPr>
          <p:cNvPr id="63" name="Google Shape;63;p13"/>
          <p:cNvSpPr/>
          <p:nvPr/>
        </p:nvSpPr>
        <p:spPr>
          <a:xfrm>
            <a:off x="2183427" y="4937616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로그인 </a:t>
            </a:r>
            <a:r>
              <a:rPr lang="en-US" altLang="ko" sz="1300"/>
              <a:t>/ </a:t>
            </a:r>
            <a:r>
              <a:rPr lang="ko" altLang="en-US" sz="1300"/>
              <a:t>회원가입</a:t>
            </a:r>
            <a:endParaRPr sz="1300"/>
          </a:p>
        </p:txBody>
      </p:sp>
      <p:sp>
        <p:nvSpPr>
          <p:cNvPr id="64" name="Google Shape;64;p13"/>
          <p:cNvSpPr/>
          <p:nvPr/>
        </p:nvSpPr>
        <p:spPr>
          <a:xfrm>
            <a:off x="2183427" y="1629450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" altLang="en-US" sz="1300">
                <a:solidFill>
                  <a:schemeClr val="dk1"/>
                </a:solidFill>
              </a:rPr>
              <a:t>여행정보 검색</a:t>
            </a:r>
            <a:endParaRPr sz="1300"/>
          </a:p>
        </p:txBody>
      </p:sp>
      <p:sp>
        <p:nvSpPr>
          <p:cNvPr id="65" name="Google Shape;65;p13"/>
          <p:cNvSpPr/>
          <p:nvPr/>
        </p:nvSpPr>
        <p:spPr>
          <a:xfrm>
            <a:off x="2183427" y="2180811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여행 메이트 매칭</a:t>
            </a:r>
            <a:endParaRPr sz="1300"/>
          </a:p>
        </p:txBody>
      </p:sp>
      <p:sp>
        <p:nvSpPr>
          <p:cNvPr id="66" name="Google Shape;66;p13"/>
          <p:cNvSpPr/>
          <p:nvPr/>
        </p:nvSpPr>
        <p:spPr>
          <a:xfrm>
            <a:off x="2183427" y="2732172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>
                <a:solidFill>
                  <a:schemeClr val="dk1"/>
                </a:solidFill>
              </a:rPr>
              <a:t>공지사항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2183427" y="513928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>
                <a:solidFill>
                  <a:schemeClr val="dk1"/>
                </a:solidFill>
              </a:rPr>
              <a:t>실시간 여행 정보 확인</a:t>
            </a:r>
            <a:endParaRPr sz="1300"/>
          </a:p>
        </p:txBody>
      </p:sp>
      <p:sp>
        <p:nvSpPr>
          <p:cNvPr id="68" name="Google Shape;68;p13"/>
          <p:cNvSpPr/>
          <p:nvPr/>
        </p:nvSpPr>
        <p:spPr>
          <a:xfrm>
            <a:off x="2183427" y="1065289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" altLang="en-US" sz="1300">
                <a:solidFill>
                  <a:schemeClr val="dk1"/>
                </a:solidFill>
              </a:rPr>
              <a:t>음식점</a:t>
            </a:r>
            <a:r>
              <a:rPr lang="en-US" altLang="ko" sz="1300">
                <a:solidFill>
                  <a:schemeClr val="dk1"/>
                </a:solidFill>
              </a:rPr>
              <a:t>, </a:t>
            </a:r>
            <a:r>
              <a:rPr lang="ko" altLang="en-US" sz="1300">
                <a:solidFill>
                  <a:schemeClr val="dk1"/>
                </a:solidFill>
              </a:rPr>
              <a:t>숙박 예약</a:t>
            </a:r>
            <a:endParaRPr sz="1300"/>
          </a:p>
        </p:txBody>
      </p:sp>
      <p:sp>
        <p:nvSpPr>
          <p:cNvPr id="69" name="Google Shape;69;p13"/>
          <p:cNvSpPr/>
          <p:nvPr/>
        </p:nvSpPr>
        <p:spPr>
          <a:xfrm>
            <a:off x="2183427" y="328353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ko" sz="1300">
                <a:solidFill>
                  <a:schemeClr val="dk1"/>
                </a:solidFill>
              </a:rPr>
              <a:t>Q&amp;A </a:t>
            </a:r>
            <a:r>
              <a:rPr lang="ko" altLang="en-US" sz="1300">
                <a:solidFill>
                  <a:schemeClr val="dk1"/>
                </a:solidFill>
              </a:rPr>
              <a:t>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183427" y="4386255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가이드 매칭</a:t>
            </a:r>
            <a:endParaRPr sz="1300"/>
          </a:p>
        </p:txBody>
      </p:sp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" altLang="en-US" sz="1300" b="1"/>
              <a:t>관리자</a:t>
            </a:r>
            <a:endParaRPr sz="1300" b="1"/>
          </a:p>
        </p:txBody>
      </p:sp>
      <p:sp>
        <p:nvSpPr>
          <p:cNvPr id="73" name="Google Shape;73;p13"/>
          <p:cNvSpPr/>
          <p:nvPr/>
        </p:nvSpPr>
        <p:spPr>
          <a:xfrm>
            <a:off x="2183427" y="5488978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개인정보관리</a:t>
            </a:r>
            <a:endParaRPr sz="1300" dirty="0"/>
          </a:p>
        </p:txBody>
      </p:sp>
      <p:sp>
        <p:nvSpPr>
          <p:cNvPr id="74" name="Google Shape;74;p13"/>
          <p:cNvSpPr/>
          <p:nvPr/>
        </p:nvSpPr>
        <p:spPr>
          <a:xfrm>
            <a:off x="152907" y="1817874"/>
            <a:ext cx="1336000" cy="36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실시간 채팅</a:t>
            </a:r>
            <a:endParaRPr sz="1300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969435"/>
            <a:ext cx="1055734" cy="146923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>
            <a:off x="10192833" y="2438667"/>
            <a:ext cx="1055734" cy="300336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183427" y="3834894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-US" sz="1300" dirty="0" smtClean="0"/>
              <a:t>FAQ </a:t>
            </a:r>
            <a:r>
              <a:rPr lang="ko-KR" altLang="en-US" sz="1300" dirty="0" smtClean="0"/>
              <a:t>게시판</a:t>
            </a:r>
            <a:endParaRPr lang="en-US" altLang="ko-KR" sz="1300" dirty="0" smtClean="0"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532" y="528694"/>
            <a:ext cx="422800" cy="8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6060298" y="1206694"/>
            <a:ext cx="128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" altLang="en-US" sz="1300" b="1"/>
              <a:t>서비스 제공 제휴 업체</a:t>
            </a:r>
            <a:endParaRPr sz="1300" b="1"/>
          </a:p>
        </p:txBody>
      </p:sp>
      <p:sp>
        <p:nvSpPr>
          <p:cNvPr id="102" name="Google Shape;102;p13"/>
          <p:cNvSpPr/>
          <p:nvPr/>
        </p:nvSpPr>
        <p:spPr>
          <a:xfrm>
            <a:off x="8323233" y="7134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메인화면 관리</a:t>
            </a:r>
            <a:endParaRPr sz="1300"/>
          </a:p>
        </p:txBody>
      </p:sp>
      <p:sp>
        <p:nvSpPr>
          <p:cNvPr id="113" name="Google Shape;113;p13"/>
          <p:cNvSpPr/>
          <p:nvPr/>
        </p:nvSpPr>
        <p:spPr>
          <a:xfrm>
            <a:off x="8323233" y="250247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제휴</a:t>
            </a:r>
            <a:r>
              <a:rPr lang="en-US" altLang="ko" sz="1300" dirty="0"/>
              <a:t>(</a:t>
            </a:r>
            <a:r>
              <a:rPr lang="ko" altLang="en-US" sz="1300" dirty="0"/>
              <a:t>예약</a:t>
            </a:r>
            <a:r>
              <a:rPr lang="en-US" altLang="ko" sz="1300" dirty="0"/>
              <a:t>) </a:t>
            </a:r>
            <a:r>
              <a:rPr lang="ko" altLang="en-US" sz="1300" dirty="0" smtClean="0"/>
              <a:t>컨텐츠</a:t>
            </a:r>
            <a:endParaRPr lang="en-US" altLang="ko" sz="1300" dirty="0" smtClean="0"/>
          </a:p>
          <a:p>
            <a:pPr algn="ctr"/>
            <a:r>
              <a:rPr lang="ko" altLang="en-US" sz="1300" dirty="0" smtClean="0"/>
              <a:t>관리</a:t>
            </a:r>
            <a:endParaRPr sz="1300" dirty="0"/>
          </a:p>
        </p:txBody>
      </p:sp>
      <p:sp>
        <p:nvSpPr>
          <p:cNvPr id="98" name="Google Shape;98;p13"/>
          <p:cNvSpPr/>
          <p:nvPr/>
        </p:nvSpPr>
        <p:spPr>
          <a:xfrm>
            <a:off x="8323233" y="429151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게시판 </a:t>
            </a:r>
            <a:r>
              <a:rPr lang="ko" altLang="en-US" sz="1300" dirty="0"/>
              <a:t>관리</a:t>
            </a:r>
            <a:endParaRPr sz="1300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39699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여행 정보 </a:t>
            </a:r>
            <a:r>
              <a:rPr lang="ko" altLang="en-US" sz="1300" dirty="0" smtClean="0"/>
              <a:t>컨텐츠</a:t>
            </a:r>
            <a:endParaRPr lang="en-US" altLang="ko" sz="1300" dirty="0" smtClean="0"/>
          </a:p>
          <a:p>
            <a:pPr algn="ctr"/>
            <a:r>
              <a:rPr lang="ko" altLang="en-US" sz="1300" dirty="0" smtClean="0"/>
              <a:t>관리</a:t>
            </a:r>
            <a:endParaRPr sz="1300" dirty="0"/>
          </a:p>
        </p:txBody>
      </p:sp>
      <p:sp>
        <p:nvSpPr>
          <p:cNvPr id="96" name="Google Shape;96;p13"/>
          <p:cNvSpPr/>
          <p:nvPr/>
        </p:nvSpPr>
        <p:spPr>
          <a:xfrm>
            <a:off x="8323233" y="51860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회원 관리</a:t>
            </a:r>
            <a:endParaRPr sz="130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438667"/>
            <a:ext cx="1055734" cy="31980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833" y="2438667"/>
            <a:ext cx="1055734" cy="121432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60" idx="1"/>
            <a:endCxn id="98" idx="3"/>
          </p:cNvCxnSpPr>
          <p:nvPr/>
        </p:nvCxnSpPr>
        <p:spPr>
          <a:xfrm flipH="1">
            <a:off x="10192833" y="2438667"/>
            <a:ext cx="1055734" cy="210884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323367" y="160795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통계</a:t>
            </a:r>
            <a:endParaRPr sz="1300"/>
          </a:p>
        </p:txBody>
      </p:sp>
      <p:cxnSp>
        <p:nvCxnSpPr>
          <p:cNvPr id="126" name="Google Shape;126;p13"/>
          <p:cNvCxnSpPr>
            <a:stCxn id="60" idx="1"/>
            <a:endCxn id="123" idx="3"/>
          </p:cNvCxnSpPr>
          <p:nvPr/>
        </p:nvCxnSpPr>
        <p:spPr>
          <a:xfrm flipH="1" flipV="1">
            <a:off x="10192967" y="1863955"/>
            <a:ext cx="1055600" cy="57471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7" y="133928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58;p13"/>
          <p:cNvSpPr txBox="1"/>
          <p:nvPr/>
        </p:nvSpPr>
        <p:spPr>
          <a:xfrm>
            <a:off x="524582" y="718870"/>
            <a:ext cx="5926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-KR" altLang="en-US" sz="1300" b="1" dirty="0" smtClean="0"/>
              <a:t>일반</a:t>
            </a:r>
            <a:endParaRPr lang="en-US" altLang="ko" sz="1300" b="1" dirty="0" smtClean="0"/>
          </a:p>
          <a:p>
            <a:r>
              <a:rPr lang="ko" altLang="en-US" sz="1300" b="1" dirty="0" smtClean="0"/>
              <a:t>회원</a:t>
            </a:r>
            <a:endParaRPr sz="1300" b="1" dirty="0"/>
          </a:p>
        </p:txBody>
      </p:sp>
      <p:cxnSp>
        <p:nvCxnSpPr>
          <p:cNvPr id="170" name="직선 화살표 연결선 169"/>
          <p:cNvCxnSpPr>
            <a:stCxn id="168" idx="2"/>
            <a:endCxn id="74" idx="0"/>
          </p:cNvCxnSpPr>
          <p:nvPr/>
        </p:nvCxnSpPr>
        <p:spPr>
          <a:xfrm flipH="1">
            <a:off x="820907" y="1333566"/>
            <a:ext cx="1" cy="484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55" idx="0"/>
            <a:endCxn id="74" idx="2"/>
          </p:cNvCxnSpPr>
          <p:nvPr/>
        </p:nvCxnSpPr>
        <p:spPr>
          <a:xfrm flipV="1">
            <a:off x="820907" y="2178874"/>
            <a:ext cx="0" cy="527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55" idx="3"/>
            <a:endCxn id="67" idx="1"/>
          </p:cNvCxnSpPr>
          <p:nvPr/>
        </p:nvCxnSpPr>
        <p:spPr>
          <a:xfrm flipV="1">
            <a:off x="997907" y="744728"/>
            <a:ext cx="1185520" cy="2315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55" idx="3"/>
            <a:endCxn id="64" idx="1"/>
          </p:cNvCxnSpPr>
          <p:nvPr/>
        </p:nvCxnSpPr>
        <p:spPr>
          <a:xfrm flipV="1">
            <a:off x="997907" y="1860250"/>
            <a:ext cx="1185520" cy="11998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55" idx="3"/>
            <a:endCxn id="68" idx="1"/>
          </p:cNvCxnSpPr>
          <p:nvPr/>
        </p:nvCxnSpPr>
        <p:spPr>
          <a:xfrm flipV="1">
            <a:off x="997907" y="1302489"/>
            <a:ext cx="1185520" cy="1757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55" idx="3"/>
            <a:endCxn id="65" idx="1"/>
          </p:cNvCxnSpPr>
          <p:nvPr/>
        </p:nvCxnSpPr>
        <p:spPr>
          <a:xfrm flipV="1">
            <a:off x="997907" y="2411611"/>
            <a:ext cx="1185520" cy="648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55" idx="3"/>
            <a:endCxn id="66" idx="1"/>
          </p:cNvCxnSpPr>
          <p:nvPr/>
        </p:nvCxnSpPr>
        <p:spPr>
          <a:xfrm flipV="1">
            <a:off x="997907" y="2962972"/>
            <a:ext cx="1185520" cy="97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55" idx="3"/>
            <a:endCxn id="69" idx="1"/>
          </p:cNvCxnSpPr>
          <p:nvPr/>
        </p:nvCxnSpPr>
        <p:spPr>
          <a:xfrm>
            <a:off x="997907" y="3060136"/>
            <a:ext cx="1185520" cy="4541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55" idx="3"/>
            <a:endCxn id="78" idx="1"/>
          </p:cNvCxnSpPr>
          <p:nvPr/>
        </p:nvCxnSpPr>
        <p:spPr>
          <a:xfrm>
            <a:off x="997907" y="3060136"/>
            <a:ext cx="1185520" cy="1005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5" idx="3"/>
            <a:endCxn id="70" idx="1"/>
          </p:cNvCxnSpPr>
          <p:nvPr/>
        </p:nvCxnSpPr>
        <p:spPr>
          <a:xfrm>
            <a:off x="997907" y="3060136"/>
            <a:ext cx="1185520" cy="1556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5" idx="3"/>
            <a:endCxn id="63" idx="1"/>
          </p:cNvCxnSpPr>
          <p:nvPr/>
        </p:nvCxnSpPr>
        <p:spPr>
          <a:xfrm>
            <a:off x="997907" y="3060136"/>
            <a:ext cx="1185520" cy="2108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5" idx="3"/>
            <a:endCxn id="73" idx="1"/>
          </p:cNvCxnSpPr>
          <p:nvPr/>
        </p:nvCxnSpPr>
        <p:spPr>
          <a:xfrm>
            <a:off x="997907" y="3060136"/>
            <a:ext cx="1185520" cy="26596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61" idx="3"/>
            <a:endCxn id="70" idx="1"/>
          </p:cNvCxnSpPr>
          <p:nvPr/>
        </p:nvCxnSpPr>
        <p:spPr>
          <a:xfrm flipV="1">
            <a:off x="1032307" y="4617055"/>
            <a:ext cx="1151120" cy="102801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61" idx="3"/>
            <a:endCxn id="63" idx="1"/>
          </p:cNvCxnSpPr>
          <p:nvPr/>
        </p:nvCxnSpPr>
        <p:spPr>
          <a:xfrm flipV="1">
            <a:off x="1032307" y="5168416"/>
            <a:ext cx="1151120" cy="4766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61" idx="3"/>
            <a:endCxn id="73" idx="1"/>
          </p:cNvCxnSpPr>
          <p:nvPr/>
        </p:nvCxnSpPr>
        <p:spPr>
          <a:xfrm>
            <a:off x="1032307" y="5645074"/>
            <a:ext cx="1151120" cy="747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08" idx="1"/>
            <a:endCxn id="68" idx="3"/>
          </p:cNvCxnSpPr>
          <p:nvPr/>
        </p:nvCxnSpPr>
        <p:spPr>
          <a:xfrm flipH="1">
            <a:off x="4766627" y="951494"/>
            <a:ext cx="1583905" cy="35099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13" idx="1"/>
            <a:endCxn id="108" idx="3"/>
          </p:cNvCxnSpPr>
          <p:nvPr/>
        </p:nvCxnSpPr>
        <p:spPr>
          <a:xfrm flipH="1" flipV="1">
            <a:off x="6773332" y="951494"/>
            <a:ext cx="1549901" cy="180698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114" idx="1"/>
            <a:endCxn id="64" idx="3"/>
          </p:cNvCxnSpPr>
          <p:nvPr/>
        </p:nvCxnSpPr>
        <p:spPr>
          <a:xfrm flipH="1" flipV="1">
            <a:off x="4766627" y="1860250"/>
            <a:ext cx="3556606" cy="17927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98" idx="1"/>
            <a:endCxn id="66" idx="3"/>
          </p:cNvCxnSpPr>
          <p:nvPr/>
        </p:nvCxnSpPr>
        <p:spPr>
          <a:xfrm flipH="1" flipV="1">
            <a:off x="4766627" y="2962972"/>
            <a:ext cx="3556606" cy="158454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98" idx="1"/>
            <a:endCxn id="69" idx="3"/>
          </p:cNvCxnSpPr>
          <p:nvPr/>
        </p:nvCxnSpPr>
        <p:spPr>
          <a:xfrm flipH="1" flipV="1">
            <a:off x="4766627" y="3514333"/>
            <a:ext cx="3556606" cy="103318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98" idx="1"/>
            <a:endCxn id="78" idx="3"/>
          </p:cNvCxnSpPr>
          <p:nvPr/>
        </p:nvCxnSpPr>
        <p:spPr>
          <a:xfrm flipH="1" flipV="1">
            <a:off x="4766627" y="4065694"/>
            <a:ext cx="3556606" cy="48182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96" idx="1"/>
            <a:endCxn id="63" idx="3"/>
          </p:cNvCxnSpPr>
          <p:nvPr/>
        </p:nvCxnSpPr>
        <p:spPr>
          <a:xfrm flipH="1" flipV="1">
            <a:off x="4766627" y="5168416"/>
            <a:ext cx="3556606" cy="2736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96" idx="1"/>
            <a:endCxn id="73" idx="3"/>
          </p:cNvCxnSpPr>
          <p:nvPr/>
        </p:nvCxnSpPr>
        <p:spPr>
          <a:xfrm flipH="1">
            <a:off x="4766627" y="5442035"/>
            <a:ext cx="3556606" cy="27774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6E0509-1298-4ABB-A863-537BC14D81A2}"/>
              </a:ext>
            </a:extLst>
          </p:cNvPr>
          <p:cNvSpPr txBox="1"/>
          <p:nvPr/>
        </p:nvSpPr>
        <p:spPr>
          <a:xfrm>
            <a:off x="838986" y="358219"/>
            <a:ext cx="10492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친구 매칭</a:t>
            </a:r>
            <a:r>
              <a:rPr lang="en-US" altLang="ko-KR" sz="3200" b="1" dirty="0"/>
              <a:t>), </a:t>
            </a:r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나누고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해당 서비스를 구현하기 위해 필요한 보조 기능들을</a:t>
            </a:r>
            <a:endParaRPr lang="en-US" altLang="ko-KR" sz="3200" b="1" dirty="0"/>
          </a:p>
          <a:p>
            <a:r>
              <a:rPr lang="ko-KR" altLang="en-US" sz="3200" b="1" dirty="0"/>
              <a:t>정리하여 요구사항정의서로 작성</a:t>
            </a:r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03AB035-EC61-4448-8BE1-61A057A7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" y="2509963"/>
            <a:ext cx="10515600" cy="394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90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" y="1219821"/>
            <a:ext cx="12110650" cy="4384756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5" y="1591539"/>
            <a:ext cx="11966984" cy="2303721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" y="4169687"/>
            <a:ext cx="11966985" cy="182560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5" y="787455"/>
            <a:ext cx="11966983" cy="635141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파트너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DE7191C-DEF6-4F9E-AA82-7696F5CB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1236286"/>
            <a:ext cx="6174555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02224A-1492-4A03-AFD5-127605EA134E}"/>
              </a:ext>
            </a:extLst>
          </p:cNvPr>
          <p:cNvSpPr txBox="1"/>
          <p:nvPr/>
        </p:nvSpPr>
        <p:spPr>
          <a:xfrm>
            <a:off x="7041822" y="1236286"/>
            <a:ext cx="4562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아무나 매칭</a:t>
            </a:r>
            <a:r>
              <a:rPr lang="en-US" altLang="ko-KR" sz="2000" b="1" dirty="0"/>
              <a:t> NO </a:t>
            </a:r>
            <a:r>
              <a:rPr lang="en-US" altLang="ko-KR" sz="2000" b="1" dirty="0" err="1"/>
              <a:t>NO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!!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개인정보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성별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관심사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취미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음식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선호 인원수</a:t>
            </a:r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최근 다녀온 여행지 정보</a:t>
            </a:r>
            <a:endParaRPr lang="en-US" altLang="ko-KR" sz="2000" b="1" dirty="0"/>
          </a:p>
          <a:p>
            <a:r>
              <a:rPr lang="en-US" altLang="ko-KR" sz="2000" b="1" dirty="0"/>
              <a:t>5. </a:t>
            </a:r>
            <a:r>
              <a:rPr lang="ko-KR" altLang="en-US" sz="2000" b="1" dirty="0"/>
              <a:t>현재 위치 정보</a:t>
            </a:r>
            <a:endParaRPr lang="en-US" altLang="ko-KR" sz="2000" b="1" dirty="0"/>
          </a:p>
          <a:p>
            <a:r>
              <a:rPr lang="en-US" altLang="ko-KR" sz="2000" b="1" dirty="0"/>
              <a:t>6. </a:t>
            </a:r>
            <a:r>
              <a:rPr lang="ko-KR" altLang="en-US" sz="2000" b="1" dirty="0"/>
              <a:t>이동수단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열차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렌트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7. </a:t>
            </a:r>
            <a:r>
              <a:rPr lang="ko-KR" altLang="en-US" sz="2000" b="1" dirty="0"/>
              <a:t>조회하고 있는 여행지 정보</a:t>
            </a:r>
            <a:endParaRPr lang="en-US" altLang="ko-KR" sz="2000" b="1" dirty="0"/>
          </a:p>
          <a:p>
            <a:r>
              <a:rPr lang="en-US" altLang="ko-KR" sz="2000" b="1" dirty="0"/>
              <a:t>8. </a:t>
            </a:r>
            <a:r>
              <a:rPr lang="ko-KR" altLang="en-US" sz="2000" b="1" dirty="0"/>
              <a:t>이전에 조회한 여행지 정보</a:t>
            </a:r>
            <a:endParaRPr lang="en-US" altLang="ko-KR" sz="2000" b="1" dirty="0"/>
          </a:p>
          <a:p>
            <a:r>
              <a:rPr lang="en-US" altLang="ko-KR" sz="2000" b="1" dirty="0"/>
              <a:t>9. </a:t>
            </a:r>
            <a:r>
              <a:rPr lang="ko-KR" altLang="en-US" sz="2000" b="1" dirty="0"/>
              <a:t>이전 여행 기록으로 생긴 평점</a:t>
            </a:r>
            <a:endParaRPr lang="en-US" altLang="ko-KR" sz="2000" b="1" dirty="0"/>
          </a:p>
          <a:p>
            <a:r>
              <a:rPr lang="en-US" altLang="ko-KR" sz="2000" b="1" dirty="0"/>
              <a:t>  (</a:t>
            </a:r>
            <a:r>
              <a:rPr lang="ko-KR" altLang="en-US" sz="2000" b="1" dirty="0"/>
              <a:t>여행 후에 서로에게 평점 부여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총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가지 정보에 기반하여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여행 파트너를 추천</a:t>
            </a:r>
            <a:r>
              <a:rPr lang="en-US" altLang="ko-KR" sz="2000" b="1" dirty="0"/>
              <a:t>!</a:t>
            </a:r>
          </a:p>
        </p:txBody>
      </p:sp>
      <p:pic>
        <p:nvPicPr>
          <p:cNvPr id="1028" name="Picture 4" descr="C:\Users\ezen-033\Desktop\이모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97" y="1011892"/>
            <a:ext cx="836332" cy="8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3666</Words>
  <Application>Microsoft Office PowerPoint</Application>
  <PresentationFormat>사용자 지정</PresentationFormat>
  <Paragraphs>1461</Paragraphs>
  <Slides>48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및 화면 구현 현황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49</cp:revision>
  <dcterms:created xsi:type="dcterms:W3CDTF">2020-01-15T12:55:20Z</dcterms:created>
  <dcterms:modified xsi:type="dcterms:W3CDTF">2020-01-30T05:33:01Z</dcterms:modified>
</cp:coreProperties>
</file>