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94" r:id="rId2"/>
    <p:sldId id="335" r:id="rId3"/>
    <p:sldId id="336" r:id="rId4"/>
    <p:sldId id="337" r:id="rId5"/>
    <p:sldId id="338" r:id="rId6"/>
    <p:sldId id="339" r:id="rId7"/>
    <p:sldId id="340" r:id="rId8"/>
    <p:sldId id="361" r:id="rId9"/>
    <p:sldId id="362" r:id="rId10"/>
    <p:sldId id="363" r:id="rId11"/>
    <p:sldId id="364" r:id="rId12"/>
    <p:sldId id="365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359" r:id="rId32"/>
    <p:sldId id="360" r:id="rId33"/>
    <p:sldId id="366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24" r:id="rId48"/>
    <p:sldId id="325" r:id="rId49"/>
    <p:sldId id="326" r:id="rId50"/>
    <p:sldId id="327" r:id="rId51"/>
    <p:sldId id="328" r:id="rId52"/>
    <p:sldId id="329" r:id="rId53"/>
    <p:sldId id="330" r:id="rId54"/>
    <p:sldId id="331" r:id="rId55"/>
    <p:sldId id="332" r:id="rId56"/>
    <p:sldId id="333" r:id="rId57"/>
    <p:sldId id="334" r:id="rId5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6" d="100"/>
          <a:sy n="56" d="100"/>
        </p:scale>
        <p:origin x="-72" y="-1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49EE5-EAA5-40FE-BFC0-54C456BB245B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7FC26-A880-4A31-B402-7EFF83C1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230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597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2020-04-16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 hasCustomPrompt="1"/>
          </p:nvPr>
        </p:nvSpPr>
        <p:spPr>
          <a:xfrm>
            <a:off x="6192012" y="2780928"/>
            <a:ext cx="5856651" cy="2145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입력하시오</a:t>
            </a: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6420011" y="1739868"/>
            <a:ext cx="238668" cy="537004"/>
            <a:chOff x="4815008" y="1484784"/>
            <a:chExt cx="216024" cy="648072"/>
          </a:xfrm>
        </p:grpSpPr>
        <p:sp>
          <p:nvSpPr>
            <p:cNvPr id="10" name="직사각형 9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rgbClr val="6521A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7584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62423" y="116632"/>
            <a:ext cx="9646078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 스타일 편집마스터 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31371" y="1176869"/>
            <a:ext cx="11346142" cy="4861277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73928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57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43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73827-DB60-4C67-8934-FAAD3AF6B10E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46F38-1E07-4953-BCD9-F5D3E9EC2DD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68" y="0"/>
            <a:ext cx="122004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437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abcd@abcd.ab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bcd@abcd.ab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5393923" y="2852936"/>
            <a:ext cx="5033717" cy="2145310"/>
          </a:xfrm>
        </p:spPr>
        <p:txBody>
          <a:bodyPr/>
          <a:lstStyle/>
          <a:p>
            <a:r>
              <a:rPr lang="en-US" altLang="ko-KR" b="1" dirty="0" smtClean="0"/>
              <a:t>e – Zone</a:t>
            </a:r>
            <a:br>
              <a:rPr lang="en-US" altLang="ko-KR" b="1" dirty="0" smtClean="0"/>
            </a:br>
            <a:endParaRPr lang="ko-KR" altLang="en-US" b="1" dirty="0"/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7110113" y="4201323"/>
            <a:ext cx="4056452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sz="2500" dirty="0"/>
              <a:t>지식공유 플랫폼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66691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AJAX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이용한 아이디 중복체크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4644" y="3213580"/>
            <a:ext cx="10608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아이디 중복체크를 위한 </a:t>
            </a:r>
            <a:r>
              <a:rPr lang="ko-KR" altLang="en-US" dirty="0" err="1" smtClean="0">
                <a:sym typeface="Wingdings" panose="05000000000000000000" pitchFamily="2" charset="2"/>
              </a:rPr>
              <a:t>웹서블릿</a:t>
            </a:r>
            <a:r>
              <a:rPr lang="en-US" altLang="ko-KR" dirty="0" smtClean="0">
                <a:sym typeface="Wingdings" panose="05000000000000000000" pitchFamily="2" charset="2"/>
              </a:rPr>
              <a:t>(IdChk.java), </a:t>
            </a:r>
            <a:r>
              <a:rPr lang="ko-KR" altLang="en-US" dirty="0" smtClean="0">
                <a:sym typeface="Wingdings" panose="05000000000000000000" pitchFamily="2" charset="2"/>
              </a:rPr>
              <a:t>내부에서 </a:t>
            </a:r>
            <a:r>
              <a:rPr lang="en-US" altLang="ko-KR" dirty="0" err="1" smtClean="0">
                <a:sym typeface="Wingdings" panose="05000000000000000000" pitchFamily="2" charset="2"/>
              </a:rPr>
              <a:t>MemberDao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이용하여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아이디 중복 체크를 위한 </a:t>
            </a:r>
            <a:r>
              <a:rPr lang="en-US" altLang="ko-KR" dirty="0" smtClean="0">
                <a:sym typeface="Wingdings" panose="05000000000000000000" pitchFamily="2" charset="2"/>
              </a:rPr>
              <a:t>JSON</a:t>
            </a:r>
            <a:r>
              <a:rPr lang="ko-KR" altLang="en-US" dirty="0" smtClean="0">
                <a:sym typeface="Wingdings" panose="05000000000000000000" pitchFamily="2" charset="2"/>
              </a:rPr>
              <a:t>생성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3074" name="Picture 2" descr="C:\Users\ezen-033\Desktop\ppt\회원가입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57" y="1616139"/>
            <a:ext cx="8832835" cy="14365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ezen-033\Desktop\ppt\회원가입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30" y="4578350"/>
            <a:ext cx="4400550" cy="9525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ezen-033\Desktop\ppt\회원가입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833" y="4578350"/>
            <a:ext cx="4200525" cy="9334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677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완료페이지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098" name="Picture 2" descr="C:\Users\ezen-033\Desktop\ppt\회원가입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771" y="1690629"/>
            <a:ext cx="6659563" cy="4810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xtLst/>
        </p:spPr>
      </p:pic>
      <p:sp>
        <p:nvSpPr>
          <p:cNvPr id="2" name="TextBox 1"/>
          <p:cNvSpPr txBox="1"/>
          <p:nvPr/>
        </p:nvSpPr>
        <p:spPr>
          <a:xfrm>
            <a:off x="1100667" y="1964267"/>
            <a:ext cx="33443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뷰</a:t>
            </a:r>
            <a:r>
              <a:rPr lang="ko-KR" altLang="en-US" dirty="0" smtClean="0"/>
              <a:t> 이동과 </a:t>
            </a:r>
            <a:r>
              <a:rPr lang="en-US" altLang="ko-KR" dirty="0" err="1" smtClean="0"/>
              <a:t>InsertMember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위한 컨트롤러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따로 </a:t>
            </a:r>
            <a:r>
              <a:rPr lang="en-US" altLang="ko-KR" dirty="0" smtClean="0"/>
              <a:t>Service </a:t>
            </a:r>
            <a:r>
              <a:rPr lang="ko-KR" altLang="en-US" dirty="0" smtClean="0"/>
              <a:t>객체를 두지 않고 직접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를 이용해서 </a:t>
            </a:r>
            <a:r>
              <a:rPr lang="en-US" altLang="ko-KR" dirty="0" smtClean="0"/>
              <a:t>insert</a:t>
            </a:r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SignUp.java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3524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완료페이지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97667" y="3022599"/>
            <a:ext cx="2048934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 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67032" y="3022599"/>
            <a:ext cx="2409035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회원가입 완료페이지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115733" y="2573867"/>
            <a:ext cx="8467" cy="43179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497667" y="2015067"/>
            <a:ext cx="1811866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IdChk.java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76983" y="4699000"/>
            <a:ext cx="3081866" cy="88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SignUp</a:t>
            </a:r>
            <a:r>
              <a:rPr lang="en-US" altLang="ko-KR" dirty="0" smtClean="0">
                <a:solidFill>
                  <a:schemeClr val="tx1"/>
                </a:solidFill>
              </a:rPr>
              <a:t> 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3" idx="3"/>
            <a:endCxn id="6" idx="1"/>
          </p:cNvCxnSpPr>
          <p:nvPr/>
        </p:nvCxnSpPr>
        <p:spPr>
          <a:xfrm>
            <a:off x="4546601" y="3530599"/>
            <a:ext cx="52043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125133" y="2789766"/>
            <a:ext cx="5672667" cy="3136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055533" y="4106333"/>
            <a:ext cx="330200" cy="508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09533" y="4179899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 insert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19316" y="2605100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AJAX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933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934777243"/>
              </p:ext>
            </p:extLst>
          </p:nvPr>
        </p:nvGraphicFramePr>
        <p:xfrm>
          <a:off x="8682515" y="2641264"/>
          <a:ext cx="2952330" cy="38975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회원가입에 필요한 정보를 </a:t>
                      </a:r>
                      <a:r>
                        <a:rPr lang="ko-KR" altLang="en-US" sz="1300" b="0" u="none" strike="noStrike" cap="none" dirty="0" err="1" smtClean="0"/>
                        <a:t>입력받는</a:t>
                      </a:r>
                      <a:r>
                        <a:rPr lang="ko-KR" altLang="en-US" sz="1300" b="0" u="none" strike="noStrike" cap="none" dirty="0" smtClean="0"/>
                        <a:t> 폼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아이디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비밀번호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이메일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닉네임을 </a:t>
                      </a:r>
                      <a:r>
                        <a:rPr lang="ko-KR" altLang="en-US" sz="1300" b="0" u="none" strike="noStrike" cap="none" baseline="0" dirty="0" err="1" smtClean="0"/>
                        <a:t>입력받고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셀렉트</a:t>
                      </a:r>
                      <a:r>
                        <a:rPr lang="ko-KR" altLang="en-US" sz="1300" b="0" u="none" strike="noStrike" cap="none" baseline="0" dirty="0" smtClean="0"/>
                        <a:t> 메뉴를 통해 관심카테고리를 선택한다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아이디중복 확인은 해당화면에서 처리한다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정규표현식을</a:t>
                      </a:r>
                      <a:r>
                        <a:rPr lang="ko-KR" altLang="en-US" sz="1300" b="0" u="none" strike="noStrike" cap="none" dirty="0" smtClean="0"/>
                        <a:t> 이용하여 특수문자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영문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숫자를 최소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개씩 </a:t>
                      </a:r>
                      <a:r>
                        <a:rPr lang="ko-KR" altLang="en-US" sz="1300" b="0" u="none" strike="noStrike" cap="none" dirty="0" err="1" smtClean="0"/>
                        <a:t>입력받아</a:t>
                      </a:r>
                      <a:r>
                        <a:rPr lang="ko-KR" altLang="en-US" sz="1300" b="0" u="none" strike="noStrike" cap="none" dirty="0" smtClean="0"/>
                        <a:t> 최소 </a:t>
                      </a:r>
                      <a:r>
                        <a:rPr lang="en-US" altLang="ko-KR" sz="1300" b="0" u="none" strike="noStrike" cap="none" dirty="0" smtClean="0"/>
                        <a:t>10</a:t>
                      </a:r>
                      <a:r>
                        <a:rPr lang="ko-KR" altLang="en-US" sz="1300" b="0" u="none" strike="noStrike" cap="none" dirty="0" smtClean="0"/>
                        <a:t>자의 비밀번호를 입력 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이메일의</a:t>
                      </a:r>
                      <a:r>
                        <a:rPr lang="ko-KR" altLang="en-US" sz="1300" b="0" u="none" strike="noStrike" cap="none" dirty="0" smtClean="0"/>
                        <a:t> 경우도 </a:t>
                      </a:r>
                      <a:r>
                        <a:rPr lang="ko-KR" altLang="en-US" sz="1300" b="0" u="none" strike="noStrike" cap="none" dirty="0" err="1" smtClean="0"/>
                        <a:t>정규표현식을</a:t>
                      </a:r>
                      <a:r>
                        <a:rPr lang="ko-KR" altLang="en-US" sz="1300" b="0" u="none" strike="noStrike" cap="none" dirty="0" smtClean="0"/>
                        <a:t> 사용하여 </a:t>
                      </a:r>
                      <a:r>
                        <a:rPr lang="en-US" altLang="ko-KR" sz="1300" b="0" u="none" strike="noStrike" cap="none" dirty="0" err="1" smtClean="0">
                          <a:hlinkClick r:id="rId3"/>
                        </a:rPr>
                        <a:t>abcd@abcd.abc</a:t>
                      </a:r>
                      <a:r>
                        <a:rPr lang="en-US" altLang="ko-KR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smtClean="0"/>
                        <a:t>형태의 </a:t>
                      </a:r>
                      <a:r>
                        <a:rPr lang="ko-KR" altLang="en-US" sz="1300" b="0" u="none" strike="noStrike" cap="none" dirty="0" err="1" smtClean="0"/>
                        <a:t>이메일을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입력받도록</a:t>
                      </a:r>
                      <a:r>
                        <a:rPr lang="ko-KR" altLang="en-US" sz="1300" b="0" u="none" strike="noStrike" cap="none" dirty="0" smtClean="0"/>
                        <a:t> 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27930" y="1337514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963271" y="1237124"/>
            <a:ext cx="4876800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5318" y="1927406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</a:t>
            </a:r>
            <a:r>
              <a:rPr lang="ko-KR" altLang="en-US" dirty="0">
                <a:solidFill>
                  <a:schemeClr val="tx1"/>
                </a:solidFill>
              </a:rPr>
              <a:t>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205317" y="2590794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</a:t>
            </a:r>
            <a:r>
              <a:rPr lang="ko-KR" altLang="en-US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214282" y="3213841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비밀번호확인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14282" y="3948947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이메</a:t>
            </a:r>
            <a:r>
              <a:rPr lang="ko-KR" altLang="en-US" dirty="0" err="1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14282" y="4531653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닉네임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05317" y="519055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이등변 삼각형 23"/>
          <p:cNvSpPr/>
          <p:nvPr/>
        </p:nvSpPr>
        <p:spPr>
          <a:xfrm rot="10800000">
            <a:off x="3016623" y="531631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88024" y="6042212"/>
            <a:ext cx="3092823" cy="466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24318" y="1165412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351493" y="1792935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778623" y="519502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이등변 삼각형 30"/>
          <p:cNvSpPr/>
          <p:nvPr/>
        </p:nvSpPr>
        <p:spPr>
          <a:xfrm rot="10800000">
            <a:off x="4589929" y="532078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80210" y="519949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이등변 삼각형 32"/>
          <p:cNvSpPr/>
          <p:nvPr/>
        </p:nvSpPr>
        <p:spPr>
          <a:xfrm rot="10800000">
            <a:off x="6091516" y="532525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78387" y="2465288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378387" y="3796550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622522"/>
              </p:ext>
            </p:extLst>
          </p:nvPr>
        </p:nvGraphicFramePr>
        <p:xfrm>
          <a:off x="9080924" y="1509630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hj_user_m_signUp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946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86884006"/>
              </p:ext>
            </p:extLst>
          </p:nvPr>
        </p:nvGraphicFramePr>
        <p:xfrm>
          <a:off x="8707915" y="3395524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 완료 페이지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로그인 버튼을 눌러서 로그인 페이지로 이동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738717" y="1326777"/>
            <a:ext cx="3558989" cy="4616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87706" y="2779058"/>
            <a:ext cx="40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회원가입이 완료되었습니다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38282" y="4885765"/>
            <a:ext cx="1559859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70051" y="4751294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21399"/>
              </p:ext>
            </p:extLst>
          </p:nvPr>
        </p:nvGraphicFramePr>
        <p:xfrm>
          <a:off x="9089391" y="2062022"/>
          <a:ext cx="2272876" cy="8991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hj_user_m_signUpDone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완료페이지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416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49211727"/>
              </p:ext>
            </p:extLst>
          </p:nvPr>
        </p:nvGraphicFramePr>
        <p:xfrm>
          <a:off x="8851848" y="2792794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세미나를 등록하기 위한 정보를 입력하는 페이지로 먼저 공간을 선택하여 공간에 대한 시간정보를 불러온다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시간은 최소 </a:t>
                      </a:r>
                      <a:r>
                        <a:rPr lang="en-US" altLang="ko-KR" sz="1300" b="0" u="none" strike="noStrike" cap="none" dirty="0" smtClean="0"/>
                        <a:t>2</a:t>
                      </a:r>
                      <a:r>
                        <a:rPr lang="ko-KR" altLang="en-US" sz="1300" b="0" u="none" strike="noStrike" cap="none" dirty="0" smtClean="0"/>
                        <a:t>시간으로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시간 단위로 선택한다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가능시간범위</a:t>
                      </a:r>
                      <a:r>
                        <a:rPr lang="en-US" altLang="ko-KR" sz="1300" b="0" u="none" strike="noStrike" cap="none" dirty="0" smtClean="0"/>
                        <a:t>(09~22</a:t>
                      </a:r>
                      <a:r>
                        <a:rPr lang="ko-KR" altLang="en-US" sz="1300" b="0" u="none" strike="noStrike" cap="none" dirty="0" smtClean="0"/>
                        <a:t>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등록하기 버튼을 눌러서 등록 확인 페이지로 이동하고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페이지에서 예약 완료를 위한 계좌 번호를 발급받는다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620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77925" y="1972353"/>
            <a:ext cx="102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세미나명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392325" y="1972352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79943" y="2387023"/>
            <a:ext cx="61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부제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392325" y="2397086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93111" y="2757167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</a:t>
            </a:r>
            <a:r>
              <a:rPr lang="ko-KR" altLang="en-US" sz="1400" dirty="0"/>
              <a:t>간</a:t>
            </a:r>
            <a:r>
              <a:rPr lang="ko-KR" altLang="en-US" sz="1400" dirty="0" smtClean="0"/>
              <a:t>선택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414128" y="1355604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공간선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239232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6419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3606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0793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71308" y="2757167"/>
            <a:ext cx="41467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88106" y="2757167"/>
            <a:ext cx="42317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1128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36582" y="27571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5338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76554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99728" y="27571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16526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3970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65002" y="27571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8180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504974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28148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8694" y="3775408"/>
            <a:ext cx="9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카테고리선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074390" y="36993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dirty="0" smtClean="0">
                <a:solidFill>
                  <a:schemeClr val="tx1"/>
                </a:solidFill>
              </a:rPr>
              <a:t>기술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136582" y="36993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스포츠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198774" y="36993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건강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074390" y="41002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136582" y="41002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</a:t>
            </a:r>
            <a:r>
              <a:rPr lang="ko-KR" altLang="en-US" sz="1400" dirty="0">
                <a:solidFill>
                  <a:schemeClr val="tx1"/>
                </a:solidFill>
              </a:rPr>
              <a:t>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198774" y="41002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</a:t>
            </a:r>
            <a:r>
              <a:rPr lang="ko-KR" altLang="en-US" sz="1400" dirty="0">
                <a:solidFill>
                  <a:schemeClr val="tx1"/>
                </a:solidFill>
              </a:rPr>
              <a:t>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074390" y="44941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언어문화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136582" y="44941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영상제작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198774" y="44941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</a:t>
            </a:r>
            <a:r>
              <a:rPr lang="ko-KR" altLang="en-US" sz="1400" dirty="0">
                <a:solidFill>
                  <a:schemeClr val="tx1"/>
                </a:solidFill>
              </a:rPr>
              <a:t>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93111" y="4966743"/>
            <a:ext cx="78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세미나 소개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>
          <a:xfrm>
            <a:off x="1881961" y="4928182"/>
            <a:ext cx="5469361" cy="7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70467" y="6382823"/>
            <a:ext cx="1233376" cy="39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64510" y="5822667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최대 인원수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1988288" y="5840504"/>
            <a:ext cx="530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240810" y="1216647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236798" y="5822667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참가비 설정</a:t>
            </a:r>
            <a:endParaRPr lang="ko-KR" altLang="en-US" sz="1400" dirty="0"/>
          </a:p>
        </p:txBody>
      </p:sp>
      <p:sp>
        <p:nvSpPr>
          <p:cNvPr id="85" name="직사각형 84"/>
          <p:cNvSpPr/>
          <p:nvPr/>
        </p:nvSpPr>
        <p:spPr>
          <a:xfrm>
            <a:off x="4497571" y="5840504"/>
            <a:ext cx="1677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700320" y="2577940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3561483" y="6255371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786252"/>
              </p:ext>
            </p:extLst>
          </p:nvPr>
        </p:nvGraphicFramePr>
        <p:xfrm>
          <a:off x="9181159" y="1655424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hj_user_w_semiReg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893110" y="3234277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날</a:t>
            </a:r>
            <a:r>
              <a:rPr lang="ko-KR" altLang="en-US" sz="1400"/>
              <a:t>짜</a:t>
            </a:r>
            <a:r>
              <a:rPr lang="ko-KR" altLang="en-US" sz="1400" smtClean="0"/>
              <a:t>선택</a:t>
            </a:r>
            <a:endParaRPr lang="ko-KR" altLang="en-US" sz="1400" dirty="0"/>
          </a:p>
        </p:txBody>
      </p:sp>
      <p:sp>
        <p:nvSpPr>
          <p:cNvPr id="61" name="직사각형 60"/>
          <p:cNvSpPr/>
          <p:nvPr/>
        </p:nvSpPr>
        <p:spPr>
          <a:xfrm>
            <a:off x="2240810" y="3234277"/>
            <a:ext cx="278730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526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297292183"/>
              </p:ext>
            </p:extLst>
          </p:nvPr>
        </p:nvGraphicFramePr>
        <p:xfrm>
          <a:off x="8911115" y="3224312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등록완료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예약을 위한 계좌번호 발급 확인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1497880" y="2375789"/>
            <a:ext cx="5999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세미나 등록이 완료되었습니다</a:t>
            </a:r>
            <a:r>
              <a:rPr lang="en-US" altLang="ko-KR" sz="2000" dirty="0" smtClean="0"/>
              <a:t>!</a:t>
            </a:r>
          </a:p>
          <a:p>
            <a:pPr algn="ctr"/>
            <a:r>
              <a:rPr lang="ko-KR" altLang="en-US" sz="2000" dirty="0" smtClean="0"/>
              <a:t>등록된 내용으로 예약을 진행하기 위해서 아래의 계좌번호로 입금이 필요합니다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01000" y="5142156"/>
            <a:ext cx="2022437" cy="62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마이페이지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199582" y="5142156"/>
            <a:ext cx="2022437" cy="62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메인화</a:t>
            </a:r>
            <a:r>
              <a:rPr lang="ko-KR" altLang="en-US"/>
              <a:t>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344706" y="3539266"/>
            <a:ext cx="1866094" cy="8498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우리은행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07527" y="3539266"/>
            <a:ext cx="4451918" cy="849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123456789-1235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994922"/>
              </p:ext>
            </p:extLst>
          </p:nvPr>
        </p:nvGraphicFramePr>
        <p:xfrm>
          <a:off x="9138826" y="1761039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hj_user_w_semiReg_Done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561483" y="6145300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완료 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09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폼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098" name="Picture 2" descr="C:\Users\ezen-033\Desktop\세미나등록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8" y="1236815"/>
            <a:ext cx="6857252" cy="553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850414" y="2544296"/>
            <a:ext cx="341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장소와 날짜를 먼저 선택하기 위한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43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폼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85314" y="2544295"/>
            <a:ext cx="3416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장소와 날짜 정보를 바탕으로 시간을 선택할 수 있고 나머지 정보를 입력하여 세미나를 등록하는 페이지</a:t>
            </a:r>
            <a:endParaRPr lang="ko-KR" altLang="en-US" dirty="0"/>
          </a:p>
        </p:txBody>
      </p:sp>
      <p:pic>
        <p:nvPicPr>
          <p:cNvPr id="5123" name="Picture 3" descr="C:\Users\ezen-033\Desktop\등록폼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48" y="1246923"/>
            <a:ext cx="6485679" cy="545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55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완료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85314" y="2544295"/>
            <a:ext cx="341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세미나가 정상적으로 등록되었을 경우 이동하는 페이지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6" name="Picture 2" descr="C:\Users\ezen-033\Desktop\세미나등록완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88" y="1883280"/>
            <a:ext cx="7106226" cy="372268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50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023687674"/>
              </p:ext>
            </p:extLst>
          </p:nvPr>
        </p:nvGraphicFramePr>
        <p:xfrm>
          <a:off x="8936516" y="2190118"/>
          <a:ext cx="2952330" cy="443828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02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36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100" b="0" u="none" strike="noStrike" cap="none" dirty="0" smtClean="0"/>
                        <a:t>회원가입에 필요한 정보를 </a:t>
                      </a:r>
                      <a:r>
                        <a:rPr lang="ko-KR" altLang="en-US" sz="1100" b="0" u="none" strike="noStrike" cap="none" dirty="0" err="1" smtClean="0"/>
                        <a:t>입력받는</a:t>
                      </a:r>
                      <a:r>
                        <a:rPr lang="ko-KR" altLang="en-US" sz="1100" b="0" u="none" strike="noStrike" cap="none" dirty="0" smtClean="0"/>
                        <a:t> 폼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아이디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비밀번호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이메일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닉네임을 </a:t>
                      </a:r>
                      <a:r>
                        <a:rPr lang="ko-KR" altLang="en-US" sz="1100" b="0" u="none" strike="noStrike" cap="none" baseline="0" dirty="0" err="1" smtClean="0"/>
                        <a:t>입력받고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셀렉트</a:t>
                      </a:r>
                      <a:r>
                        <a:rPr lang="ko-KR" altLang="en-US" sz="1100" b="0" u="none" strike="noStrike" cap="none" baseline="0" dirty="0" smtClean="0"/>
                        <a:t> 메뉴를 통해 관심카테고리를 선택한다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481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b="0" u="none" strike="noStrike" cap="none" dirty="0" smtClean="0"/>
                        <a:t>아이디를 입력하기 위해서 해당 창을 클릭할 시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중복된 아이디를 확인하기 위한 </a:t>
                      </a:r>
                      <a:r>
                        <a:rPr lang="ko-KR" altLang="en-US" sz="1100" b="0" u="none" strike="noStrike" cap="none" baseline="0" dirty="0" err="1" smtClean="0"/>
                        <a:t>팝업창이</a:t>
                      </a:r>
                      <a:r>
                        <a:rPr lang="ko-KR" altLang="en-US" sz="1100" b="0" u="none" strike="noStrike" cap="none" baseline="0" dirty="0" smtClean="0"/>
                        <a:t> 생성되며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해당 </a:t>
                      </a:r>
                      <a:r>
                        <a:rPr lang="ko-KR" altLang="en-US" sz="1100" b="0" u="none" strike="noStrike" cap="none" baseline="0" dirty="0" err="1" smtClean="0"/>
                        <a:t>팝업창에서</a:t>
                      </a:r>
                      <a:r>
                        <a:rPr lang="ko-KR" altLang="en-US" sz="1100" b="0" u="none" strike="noStrike" cap="none" baseline="0" dirty="0" smtClean="0"/>
                        <a:t> 중복확인 및 아이디 사용 버튼을 통해 해당 폼을 채울 수 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r>
                        <a:rPr lang="ko-KR" altLang="en-US" sz="1100" b="0" u="none" strike="noStrike" cap="none" baseline="0" dirty="0" smtClean="0"/>
                        <a:t> </a:t>
                      </a:r>
                      <a:endParaRPr lang="en-US" altLang="ko-KR" sz="11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1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481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비밀번호는 서로 같은 값을 입력하도록 검증 과정을 둔다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1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err="1" smtClean="0"/>
                        <a:t>이메일의</a:t>
                      </a:r>
                      <a:r>
                        <a:rPr lang="ko-KR" altLang="en-US" sz="1100" b="0" u="none" strike="noStrike" cap="none" dirty="0" smtClean="0"/>
                        <a:t> 경우도 </a:t>
                      </a:r>
                      <a:r>
                        <a:rPr lang="ko-KR" altLang="en-US" sz="1100" b="0" u="none" strike="noStrike" cap="none" dirty="0" err="1" smtClean="0"/>
                        <a:t>정규표현식을</a:t>
                      </a:r>
                      <a:r>
                        <a:rPr lang="ko-KR" altLang="en-US" sz="1100" b="0" u="none" strike="noStrike" cap="none" dirty="0" smtClean="0"/>
                        <a:t> 사용하여 </a:t>
                      </a:r>
                      <a:r>
                        <a:rPr lang="en-US" altLang="ko-KR" sz="1100" b="0" u="none" strike="noStrike" cap="none" dirty="0" err="1" smtClean="0">
                          <a:hlinkClick r:id="rId3"/>
                        </a:rPr>
                        <a:t>abcd@abcd.abc</a:t>
                      </a:r>
                      <a:r>
                        <a:rPr lang="en-US" altLang="ko-KR" sz="1100" b="0" u="none" strike="noStrike" cap="none" dirty="0" smtClean="0"/>
                        <a:t> </a:t>
                      </a:r>
                      <a:r>
                        <a:rPr lang="ko-KR" altLang="en-US" sz="1100" b="0" u="none" strike="noStrike" cap="none" dirty="0" smtClean="0"/>
                        <a:t>형태의 </a:t>
                      </a:r>
                      <a:r>
                        <a:rPr lang="ko-KR" altLang="en-US" sz="1100" b="0" u="none" strike="noStrike" cap="none" dirty="0" err="1" smtClean="0"/>
                        <a:t>이메일을</a:t>
                      </a:r>
                      <a:r>
                        <a:rPr lang="ko-KR" altLang="en-US" sz="1100" b="0" u="none" strike="noStrike" cap="none" dirty="0" smtClean="0"/>
                        <a:t> </a:t>
                      </a:r>
                      <a:r>
                        <a:rPr lang="ko-KR" altLang="en-US" sz="1100" b="0" u="none" strike="noStrike" cap="none" dirty="0" err="1" smtClean="0"/>
                        <a:t>입력받도록</a:t>
                      </a:r>
                      <a:r>
                        <a:rPr lang="ko-KR" altLang="en-US" sz="1100" b="0" u="none" strike="noStrike" cap="none" dirty="0" smtClean="0"/>
                        <a:t> 한다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915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이미지를 </a:t>
                      </a:r>
                      <a:r>
                        <a:rPr lang="ko-KR" altLang="en-US" sz="1100" b="0" u="none" strike="noStrike" cap="none" dirty="0" err="1" smtClean="0"/>
                        <a:t>업로드하는</a:t>
                      </a:r>
                      <a:r>
                        <a:rPr lang="ko-KR" altLang="en-US" sz="1100" b="0" u="none" strike="noStrike" cap="none" dirty="0" smtClean="0"/>
                        <a:t> 경우 내가 </a:t>
                      </a:r>
                      <a:r>
                        <a:rPr lang="ko-KR" altLang="en-US" sz="1100" b="0" u="none" strike="noStrike" cap="none" dirty="0" err="1" smtClean="0"/>
                        <a:t>업로드한</a:t>
                      </a:r>
                      <a:r>
                        <a:rPr lang="ko-KR" altLang="en-US" sz="1100" b="0" u="none" strike="noStrike" cap="none" dirty="0" smtClean="0"/>
                        <a:t> 이미지를 </a:t>
                      </a:r>
                      <a:r>
                        <a:rPr lang="ko-KR" altLang="en-US" sz="1100" b="0" u="none" strike="noStrike" cap="none" dirty="0" err="1" smtClean="0"/>
                        <a:t>미리볼</a:t>
                      </a:r>
                      <a:r>
                        <a:rPr lang="ko-KR" altLang="en-US" sz="1100" b="0" u="none" strike="noStrike" cap="none" dirty="0" smtClean="0"/>
                        <a:t> 수 있다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27930" y="1337514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19953" y="1165412"/>
            <a:ext cx="7745506" cy="5459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5318" y="1775001"/>
            <a:ext cx="4146175" cy="286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</a:t>
            </a:r>
            <a:r>
              <a:rPr lang="ko-KR" altLang="en-US" dirty="0">
                <a:solidFill>
                  <a:schemeClr val="tx1"/>
                </a:solidFill>
              </a:rPr>
              <a:t>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191870" y="2143549"/>
            <a:ext cx="4159623" cy="3217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</a:t>
            </a:r>
            <a:r>
              <a:rPr lang="ko-KR" altLang="en-US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191870" y="2536997"/>
            <a:ext cx="4159623" cy="316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비밀번호확인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7387" y="2924481"/>
            <a:ext cx="4182035" cy="335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이메</a:t>
            </a:r>
            <a:r>
              <a:rPr lang="ko-KR" altLang="en-US" dirty="0" err="1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87388" y="3320922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이</a:t>
            </a:r>
            <a:r>
              <a:rPr lang="ko-KR" altLang="en-US" dirty="0">
                <a:solidFill>
                  <a:schemeClr val="tx1"/>
                </a:solidFill>
              </a:rPr>
              <a:t>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788024" y="6042212"/>
            <a:ext cx="3092823" cy="466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81000" y="1165412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351493" y="1792935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205317" y="5111884"/>
            <a:ext cx="4146177" cy="385211"/>
            <a:chOff x="2205317" y="5190553"/>
            <a:chExt cx="4249766" cy="484069"/>
          </a:xfrm>
        </p:grpSpPr>
        <p:sp>
          <p:nvSpPr>
            <p:cNvPr id="21" name="직사각형 20"/>
            <p:cNvSpPr/>
            <p:nvPr/>
          </p:nvSpPr>
          <p:spPr>
            <a:xfrm>
              <a:off x="2205317" y="5190553"/>
              <a:ext cx="1174377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관심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/>
            <p:cNvSpPr/>
            <p:nvPr/>
          </p:nvSpPr>
          <p:spPr>
            <a:xfrm rot="10800000">
              <a:off x="3016623" y="531631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778623" y="5195023"/>
              <a:ext cx="1174377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관심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이등변 삼각형 30"/>
            <p:cNvSpPr/>
            <p:nvPr/>
          </p:nvSpPr>
          <p:spPr>
            <a:xfrm rot="10800000">
              <a:off x="4589929" y="532078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280210" y="5199493"/>
              <a:ext cx="1174873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관심</a:t>
              </a:r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6091516" y="532525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6378387" y="2465288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455083" y="2990726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187388" y="3731059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닉네임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87388" y="4171326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주</a:t>
            </a:r>
            <a:r>
              <a:rPr lang="ko-KR" altLang="en-US">
                <a:solidFill>
                  <a:schemeClr val="tx1"/>
                </a:solidFill>
              </a:rPr>
              <a:t>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87388" y="4620059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이미</a:t>
            </a:r>
            <a:r>
              <a:rPr lang="ko-KR" altLang="en-US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455083" y="4636993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289984"/>
              </p:ext>
            </p:extLst>
          </p:nvPr>
        </p:nvGraphicFramePr>
        <p:xfrm>
          <a:off x="9407655" y="1503449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hj_user_w_signUp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445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80664" y="1138518"/>
            <a:ext cx="5633148" cy="5617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80664" y="1681010"/>
            <a:ext cx="102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세미나명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695064" y="1681009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982682" y="2095680"/>
            <a:ext cx="61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부제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695064" y="2105743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29624" y="2409533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</a:t>
            </a:r>
            <a:r>
              <a:rPr lang="ko-KR" altLang="en-US" sz="1400" dirty="0"/>
              <a:t>간</a:t>
            </a:r>
            <a:r>
              <a:rPr lang="ko-KR" altLang="en-US" sz="1400" dirty="0" smtClean="0"/>
              <a:t>선택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785726" y="1238936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공간선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277207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4394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1581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8768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54866" y="2813961"/>
            <a:ext cx="41467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71664" y="2813961"/>
            <a:ext cx="42317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694838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20140" y="281396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36938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60112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83286" y="281396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00084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23258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48560" y="281396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65358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488532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11706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916803" y="3664488"/>
            <a:ext cx="9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카테고리선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988314" y="360399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dirty="0" smtClean="0">
                <a:solidFill>
                  <a:schemeClr val="tx1"/>
                </a:solidFill>
              </a:rPr>
              <a:t>기술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050506" y="360399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스포츠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112698" y="360399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건강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988314" y="4004937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050506" y="4004937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</a:t>
            </a:r>
            <a:r>
              <a:rPr lang="ko-KR" altLang="en-US" sz="1400" dirty="0">
                <a:solidFill>
                  <a:schemeClr val="tx1"/>
                </a:solidFill>
              </a:rPr>
              <a:t>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5112698" y="4004937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</a:t>
            </a:r>
            <a:r>
              <a:rPr lang="ko-KR" altLang="en-US" sz="1400" dirty="0">
                <a:solidFill>
                  <a:schemeClr val="tx1"/>
                </a:solidFill>
              </a:rPr>
              <a:t>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988314" y="439883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언어문화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050506" y="439883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영상제작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112698" y="439883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</a:t>
            </a:r>
            <a:r>
              <a:rPr lang="ko-KR" altLang="en-US" sz="1400" dirty="0">
                <a:solidFill>
                  <a:schemeClr val="tx1"/>
                </a:solidFill>
              </a:rPr>
              <a:t>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879843" y="4893336"/>
            <a:ext cx="78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세미나 소개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>
          <a:xfrm>
            <a:off x="2852469" y="4893336"/>
            <a:ext cx="3989557" cy="7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20880" y="6261245"/>
            <a:ext cx="1233376" cy="39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054895" y="5863334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최대 인원수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3378673" y="5881171"/>
            <a:ext cx="530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612408" y="1118214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937725" y="5875711"/>
            <a:ext cx="1156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참가비 설정</a:t>
            </a:r>
            <a:endParaRPr lang="ko-KR" altLang="en-US" sz="1400" dirty="0"/>
          </a:p>
        </p:txBody>
      </p:sp>
      <p:sp>
        <p:nvSpPr>
          <p:cNvPr id="85" name="직사각형 84"/>
          <p:cNvSpPr/>
          <p:nvPr/>
        </p:nvSpPr>
        <p:spPr>
          <a:xfrm>
            <a:off x="5215837" y="5874875"/>
            <a:ext cx="1677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965399034"/>
              </p:ext>
            </p:extLst>
          </p:nvPr>
        </p:nvGraphicFramePr>
        <p:xfrm>
          <a:off x="8834915" y="2818210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세미나를 등록하기 위한 정보를 입력하는 페이지로 먼저 공간을 선택하여 공간에 대한 시간정보를 불러온다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시간은 최소 </a:t>
                      </a:r>
                      <a:r>
                        <a:rPr lang="en-US" altLang="ko-KR" sz="1300" b="0" u="none" strike="noStrike" cap="none" dirty="0" smtClean="0"/>
                        <a:t>2</a:t>
                      </a:r>
                      <a:r>
                        <a:rPr lang="ko-KR" altLang="en-US" sz="1300" b="0" u="none" strike="noStrike" cap="none" dirty="0" smtClean="0"/>
                        <a:t>시간으로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시간 단위로 선택한다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가능시간범위</a:t>
                      </a:r>
                      <a:r>
                        <a:rPr lang="en-US" altLang="ko-KR" sz="1300" b="0" u="none" strike="noStrike" cap="none" dirty="0" smtClean="0"/>
                        <a:t>(09~22</a:t>
                      </a:r>
                      <a:r>
                        <a:rPr lang="ko-KR" altLang="en-US" sz="1300" b="0" u="none" strike="noStrike" cap="none" dirty="0" smtClean="0"/>
                        <a:t>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등록하기 버튼을 눌러서 등록 확인 페이지로 이동하고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페이지에서 예약 완료를 위한 계좌 번호를 발급받는다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1608345" y="2596138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3752806" y="6117152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600295"/>
              </p:ext>
            </p:extLst>
          </p:nvPr>
        </p:nvGraphicFramePr>
        <p:xfrm>
          <a:off x="9062626" y="1801853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hj_user_m_semiReg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1829624" y="3213377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날</a:t>
            </a:r>
            <a:r>
              <a:rPr lang="ko-KR" altLang="en-US" sz="1400"/>
              <a:t>짜</a:t>
            </a:r>
            <a:r>
              <a:rPr lang="ko-KR" altLang="en-US" sz="1400" smtClean="0"/>
              <a:t>선택</a:t>
            </a:r>
            <a:endParaRPr lang="ko-KR" altLang="en-US" sz="1400" dirty="0"/>
          </a:p>
        </p:txBody>
      </p:sp>
      <p:sp>
        <p:nvSpPr>
          <p:cNvPr id="62" name="직사각형 61"/>
          <p:cNvSpPr/>
          <p:nvPr/>
        </p:nvSpPr>
        <p:spPr>
          <a:xfrm>
            <a:off x="2695064" y="3205430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285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019615257"/>
              </p:ext>
            </p:extLst>
          </p:nvPr>
        </p:nvGraphicFramePr>
        <p:xfrm>
          <a:off x="8775010" y="3281934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등록완료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예약을 위한 계좌번호 확인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614744" y="1270296"/>
            <a:ext cx="4369523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975576" y="1766189"/>
            <a:ext cx="36478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세미나 등록이 완료되었습니다</a:t>
            </a:r>
            <a:r>
              <a:rPr lang="en-US" altLang="ko-KR" sz="1400" dirty="0" smtClean="0"/>
              <a:t>!</a:t>
            </a:r>
          </a:p>
          <a:p>
            <a:pPr algn="ctr"/>
            <a:r>
              <a:rPr lang="ko-KR" altLang="en-US" sz="1400" dirty="0" smtClean="0"/>
              <a:t>등록된 내용으로 예약을 진행하기 위해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아래의 계좌번호로 입금이 필요합니다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955576" y="4413324"/>
            <a:ext cx="1629941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마이페이지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3112835" y="4413323"/>
            <a:ext cx="1637312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139035" y="2823883"/>
            <a:ext cx="1217812" cy="5737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우리은행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356847" y="2823883"/>
            <a:ext cx="2228670" cy="573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123456789-1235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228418"/>
              </p:ext>
            </p:extLst>
          </p:nvPr>
        </p:nvGraphicFramePr>
        <p:xfrm>
          <a:off x="9003360" y="2002363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hj_user_m_semiReg_Done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142877" y="4089674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완료 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543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945601856"/>
              </p:ext>
            </p:extLst>
          </p:nvPr>
        </p:nvGraphicFramePr>
        <p:xfrm>
          <a:off x="8809515" y="2395382"/>
          <a:ext cx="2952330" cy="41335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100" b="0" u="none" strike="noStrike" cap="none" dirty="0" smtClean="0"/>
                        <a:t>프로필 관리를 위한 메뉴로 클릭 시 </a:t>
                      </a:r>
                      <a:r>
                        <a:rPr lang="ko-KR" altLang="en-US" sz="1100" b="0" u="none" strike="noStrike" cap="none" dirty="0" err="1" smtClean="0"/>
                        <a:t>팝업창</a:t>
                      </a:r>
                      <a:r>
                        <a:rPr lang="ko-KR" altLang="en-US" sz="1100" b="0" u="none" strike="noStrike" cap="none" dirty="0" smtClean="0"/>
                        <a:t> 생성</a:t>
                      </a:r>
                      <a:endParaRPr lang="en-US" altLang="ko-KR" sz="11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세미나 예약 리스트를 확인할 수 있는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호스트를 위한 장소선택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시간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세미나 이름을 확인할 수 있다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err="1" smtClean="0"/>
                        <a:t>밋업</a:t>
                      </a:r>
                      <a:r>
                        <a:rPr lang="ko-KR" altLang="en-US" sz="1100" b="0" u="none" strike="noStrike" cap="none" dirty="0" smtClean="0"/>
                        <a:t> 예약 리스트를 확인할 수 있는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err="1" smtClean="0"/>
                        <a:t>밋업에</a:t>
                      </a:r>
                      <a:r>
                        <a:rPr lang="ko-KR" altLang="en-US" sz="1100" b="0" u="none" strike="noStrike" cap="none" dirty="0" smtClean="0"/>
                        <a:t> 대한 장소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시간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이름 등을 확인할 </a:t>
                      </a:r>
                      <a:r>
                        <a:rPr lang="ko-KR" altLang="en-US" sz="1100" b="0" u="none" strike="noStrike" cap="none" baseline="0" dirty="0" err="1" smtClean="0"/>
                        <a:t>수있다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문의</a:t>
                      </a:r>
                      <a:r>
                        <a:rPr lang="ko-KR" altLang="en-US" sz="1100" b="0" u="none" strike="noStrike" cap="none" baseline="0" dirty="0" smtClean="0"/>
                        <a:t> 사항 리스트를 확인할 수 있는 페이지로 이동하며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문의 사항은 서비스에 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장소에 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세미나에 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밋업에</a:t>
                      </a:r>
                      <a:r>
                        <a:rPr lang="ko-KR" altLang="en-US" sz="1100" b="0" u="none" strike="noStrike" cap="none" baseline="0" dirty="0" smtClean="0"/>
                        <a:t> 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ko-KR" altLang="en-US" sz="1100" b="0" u="none" strike="noStrike" cap="none" baseline="0" dirty="0" smtClean="0"/>
                        <a:t>로 이루어져 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이용후기를 관리하는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이용후기는 </a:t>
                      </a:r>
                      <a:r>
                        <a:rPr lang="ko-KR" altLang="en-US" sz="1100" b="0" u="none" strike="noStrike" cap="none" dirty="0" err="1" smtClean="0"/>
                        <a:t>세미나존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세미나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밋업에</a:t>
                      </a:r>
                      <a:r>
                        <a:rPr lang="ko-KR" altLang="en-US" sz="1100" b="0" u="none" strike="noStrike" cap="none" baseline="0" dirty="0" smtClean="0"/>
                        <a:t> 관한 후기로 총 </a:t>
                      </a:r>
                      <a:r>
                        <a:rPr lang="en-US" altLang="ko-KR" sz="1100" b="0" u="none" strike="noStrike" cap="none" baseline="0" dirty="0" smtClean="0"/>
                        <a:t>3</a:t>
                      </a:r>
                      <a:r>
                        <a:rPr lang="ko-KR" altLang="en-US" sz="1100" b="0" u="none" strike="noStrike" cap="none" baseline="0" dirty="0" smtClean="0"/>
                        <a:t>가지 종류가 </a:t>
                      </a:r>
                      <a:r>
                        <a:rPr lang="ko-KR" altLang="en-US" sz="1100" b="0" u="none" strike="noStrike" cap="none" baseline="0" dirty="0" err="1" smtClean="0"/>
                        <a:t>존재하낟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290918" y="1484555"/>
            <a:ext cx="5948978" cy="4937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506533" y="2259105"/>
            <a:ext cx="1032734" cy="10112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프로필이미</a:t>
            </a:r>
            <a:r>
              <a:rPr lang="ko-KR" altLang="en-US" sz="1200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2904" y="2395382"/>
            <a:ext cx="23451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아이디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u="sng" dirty="0" smtClean="0"/>
              <a:t>프로필 관리</a:t>
            </a:r>
            <a:endParaRPr lang="en-US" altLang="ko-KR" sz="1400" u="sng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635162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예약 리스트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72292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밋업</a:t>
            </a:r>
            <a:r>
              <a:rPr lang="ko-KR" altLang="en-US" sz="1200" dirty="0" smtClean="0">
                <a:solidFill>
                  <a:schemeClr val="tx1"/>
                </a:solidFill>
              </a:rPr>
              <a:t> 예약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238513" y="4034117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문의 사항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</a:t>
            </a:r>
            <a:r>
              <a:rPr lang="ko-KR" altLang="en-US" sz="1200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99355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이용후기 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51699" y="2678654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0642"/>
              </p:ext>
            </p:extLst>
          </p:nvPr>
        </p:nvGraphicFramePr>
        <p:xfrm>
          <a:off x="8986426" y="1484555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메인 화면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486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메인 화면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170" name="Picture 2" descr="C:\Users\ezen-033\Desktop\마이페이지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8" y="1733550"/>
            <a:ext cx="8659211" cy="430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02700" y="2381429"/>
            <a:ext cx="3009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프로필관리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세미나 예약확인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문의사항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이용후기 관리 메뉴로 이동할 수 있는 </a:t>
            </a:r>
            <a:r>
              <a:rPr lang="ko-KR" altLang="en-US" dirty="0" err="1" smtClean="0"/>
              <a:t>마이페이지</a:t>
            </a:r>
            <a:r>
              <a:rPr lang="ko-KR" altLang="en-US" dirty="0" smtClean="0"/>
              <a:t> 초기화면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9368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308013553"/>
              </p:ext>
            </p:extLst>
          </p:nvPr>
        </p:nvGraphicFramePr>
        <p:xfrm>
          <a:off x="8724849" y="3074894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02976" y="3588460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591737"/>
              </p:ext>
            </p:extLst>
          </p:nvPr>
        </p:nvGraphicFramePr>
        <p:xfrm>
          <a:off x="9020293" y="1757051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316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848418346"/>
              </p:ext>
            </p:extLst>
          </p:nvPr>
        </p:nvGraphicFramePr>
        <p:xfrm>
          <a:off x="8911116" y="2370543"/>
          <a:ext cx="2952330" cy="370766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0" u="none" strike="noStrike" cap="none" dirty="0" smtClean="0"/>
                        <a:t>호스트의 경우 예약한 세미나의 정보를 수정할 수 있음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0" u="none" strike="noStrike" cap="none" dirty="0" smtClean="0"/>
                        <a:t>세미나를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61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수정할 수 있는 폼이 호출되고 수정 후에 업데이트할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취소 클릭 시 </a:t>
                      </a:r>
                      <a:r>
                        <a:rPr lang="ko-KR" altLang="en-US" sz="1300" b="0" u="none" strike="noStrike" cap="none" dirty="0" err="1" smtClean="0"/>
                        <a:t>알림창이</a:t>
                      </a:r>
                      <a:r>
                        <a:rPr lang="ko-KR" altLang="en-US" sz="1300" b="0" u="none" strike="noStrike" cap="none" baseline="0" dirty="0" smtClean="0"/>
                        <a:t> 호출되고 확인을 누르면 삭제된다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455893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수</a:t>
            </a:r>
            <a:r>
              <a:rPr lang="ko-KR" altLang="en-US" sz="1100" dirty="0"/>
              <a:t>정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57424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</a:t>
            </a:r>
            <a:r>
              <a:rPr lang="ko-KR" altLang="en-US" sz="1100" dirty="0"/>
              <a:t>소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849272"/>
              </p:ext>
            </p:extLst>
          </p:nvPr>
        </p:nvGraphicFramePr>
        <p:xfrm>
          <a:off x="9096493" y="1393904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호스트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550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783165165"/>
              </p:ext>
            </p:extLst>
          </p:nvPr>
        </p:nvGraphicFramePr>
        <p:xfrm>
          <a:off x="8902648" y="2976283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317143"/>
              </p:ext>
            </p:extLst>
          </p:nvPr>
        </p:nvGraphicFramePr>
        <p:xfrm>
          <a:off x="9104959" y="2013154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442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515633279"/>
              </p:ext>
            </p:extLst>
          </p:nvPr>
        </p:nvGraphicFramePr>
        <p:xfrm>
          <a:off x="8902648" y="2976283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541693"/>
              </p:ext>
            </p:extLst>
          </p:nvPr>
        </p:nvGraphicFramePr>
        <p:xfrm>
          <a:off x="9104959" y="2013154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053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232906338"/>
              </p:ext>
            </p:extLst>
          </p:nvPr>
        </p:nvGraphicFramePr>
        <p:xfrm>
          <a:off x="8851848" y="2792793"/>
          <a:ext cx="2952330" cy="289808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15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593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세미나장소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날짜는 변경 불가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이외 시간 및 상세 정보 변경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25345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시간은 최소 </a:t>
                      </a:r>
                      <a:r>
                        <a:rPr lang="en-US" altLang="ko-KR" sz="1300" b="0" u="none" strike="noStrike" cap="none" dirty="0" smtClean="0"/>
                        <a:t>2</a:t>
                      </a:r>
                      <a:r>
                        <a:rPr lang="ko-KR" altLang="en-US" sz="1300" b="0" u="none" strike="noStrike" cap="none" dirty="0" smtClean="0"/>
                        <a:t>시간으로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시간 단위로 </a:t>
                      </a:r>
                      <a:r>
                        <a:rPr lang="ko-KR" altLang="en-US" sz="1300" b="0" u="none" strike="noStrike" cap="none" dirty="0" err="1" smtClean="0"/>
                        <a:t>재선택한다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가능시간범위</a:t>
                      </a:r>
                      <a:r>
                        <a:rPr lang="en-US" altLang="ko-KR" sz="1300" b="0" u="none" strike="noStrike" cap="none" dirty="0" smtClean="0"/>
                        <a:t>(09~22</a:t>
                      </a:r>
                      <a:r>
                        <a:rPr lang="ko-KR" altLang="en-US" sz="1300" b="0" u="none" strike="noStrike" cap="none" dirty="0" smtClean="0"/>
                        <a:t>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25345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수정하기 버튼을 눌러서 수정완료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620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77925" y="1413553"/>
            <a:ext cx="102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세미나명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392325" y="1413552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79943" y="1929823"/>
            <a:ext cx="61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부제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392325" y="1914486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93111" y="2579367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</a:t>
            </a:r>
            <a:r>
              <a:rPr lang="ko-KR" altLang="en-US" sz="1400" dirty="0"/>
              <a:t>간</a:t>
            </a:r>
            <a:r>
              <a:rPr lang="ko-KR" altLang="en-US" sz="1400" dirty="0" smtClean="0"/>
              <a:t>선택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1871308" y="2579367"/>
            <a:ext cx="41467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88106" y="2579367"/>
            <a:ext cx="42317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11280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36582" y="25793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53380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76554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99728" y="25793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16526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39700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65002" y="25793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81800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504974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28148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8694" y="3407108"/>
            <a:ext cx="9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카테고리선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074390" y="33310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dirty="0" smtClean="0">
                <a:solidFill>
                  <a:schemeClr val="tx1"/>
                </a:solidFill>
              </a:rPr>
              <a:t>기술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136582" y="33310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스포츠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198774" y="33310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건강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074390" y="37319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136582" y="37319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</a:t>
            </a:r>
            <a:r>
              <a:rPr lang="ko-KR" altLang="en-US" sz="1400" dirty="0">
                <a:solidFill>
                  <a:schemeClr val="tx1"/>
                </a:solidFill>
              </a:rPr>
              <a:t>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198774" y="37319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</a:t>
            </a:r>
            <a:r>
              <a:rPr lang="ko-KR" altLang="en-US" sz="1400" dirty="0">
                <a:solidFill>
                  <a:schemeClr val="tx1"/>
                </a:solidFill>
              </a:rPr>
              <a:t>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074390" y="41258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언어문화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136582" y="41258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영상제작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198774" y="41258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</a:t>
            </a:r>
            <a:r>
              <a:rPr lang="ko-KR" altLang="en-US" sz="1400" dirty="0">
                <a:solidFill>
                  <a:schemeClr val="tx1"/>
                </a:solidFill>
              </a:rPr>
              <a:t>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93111" y="4852443"/>
            <a:ext cx="78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세미나 소개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>
          <a:xfrm>
            <a:off x="1881961" y="4813882"/>
            <a:ext cx="5469361" cy="7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70467" y="6268523"/>
            <a:ext cx="1233376" cy="39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수정하기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64510" y="5708367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최대 인원수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1988288" y="5726204"/>
            <a:ext cx="530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3236798" y="5708367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참가비 설정</a:t>
            </a:r>
            <a:endParaRPr lang="ko-KR" altLang="en-US" sz="1400" dirty="0"/>
          </a:p>
        </p:txBody>
      </p:sp>
      <p:sp>
        <p:nvSpPr>
          <p:cNvPr id="85" name="직사각형 84"/>
          <p:cNvSpPr/>
          <p:nvPr/>
        </p:nvSpPr>
        <p:spPr>
          <a:xfrm>
            <a:off x="4497571" y="5726204"/>
            <a:ext cx="1677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61664" y="1171190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349080"/>
              </p:ext>
            </p:extLst>
          </p:nvPr>
        </p:nvGraphicFramePr>
        <p:xfrm>
          <a:off x="9181159" y="1655424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hj_user_w_semiEdit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수정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769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194" name="Picture 2" descr="C:\Users\ezen-033\Desktop\세미나예약리스트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1" y="1635124"/>
            <a:ext cx="8047039" cy="485457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724900" y="2654300"/>
            <a:ext cx="326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참여 버튼을 이용해서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주최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참여 세미나 각각 조회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232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675907609"/>
              </p:ext>
            </p:extLst>
          </p:nvPr>
        </p:nvGraphicFramePr>
        <p:xfrm>
          <a:off x="8894182" y="3427803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입력한 아이디에 대한 중복을 조회하는 버튼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 아이디가 사용 중인지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사용할 수 있는 아이디인지 알려준다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 사용 중인 아이디인 경우는 사용하기 버튼이 비활성화 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사용할 수 있는 경우는 활성화 된다</a:t>
                      </a:r>
                      <a:r>
                        <a:rPr lang="en-US" altLang="ko-KR" sz="1300" b="0" u="none" strike="noStrike" cap="none" dirty="0" smtClean="0"/>
                        <a:t>. </a:t>
                      </a:r>
                      <a:r>
                        <a:rPr lang="ko-KR" altLang="en-US" sz="1300" b="0" u="none" strike="noStrike" cap="none" dirty="0" smtClean="0"/>
                        <a:t>사용하기를 누르면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기존 회원가입 폼에 아이디가 채워진다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748118" y="1945341"/>
            <a:ext cx="5029200" cy="3370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124636" y="2796988"/>
            <a:ext cx="3263153" cy="582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47765" y="2796988"/>
            <a:ext cx="923364" cy="582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중복확인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03929" y="3630706"/>
            <a:ext cx="3630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해당아이디는 사용할 수 있습니다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또는 이미 사용 중인 아이디입니다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242982" y="4769223"/>
            <a:ext cx="1752600" cy="394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아이디 사용하기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27094" y="1833282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26741" y="2684929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121958" y="4657164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205346"/>
              </p:ext>
            </p:extLst>
          </p:nvPr>
        </p:nvGraphicFramePr>
        <p:xfrm>
          <a:off x="9215393" y="2057400"/>
          <a:ext cx="1944216" cy="868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hj_user_w_signUp_popUp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중복확인 팝업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921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호스트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64500" y="2298700"/>
            <a:ext cx="3340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세미나에 대한 상세 내용을 확인 할 수 있는 페이지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삭제버튼을 통해 삭제 가능</a:t>
            </a:r>
            <a:endParaRPr lang="en-US" altLang="ko-KR" dirty="0" smtClean="0"/>
          </a:p>
          <a:p>
            <a:r>
              <a:rPr lang="ko-KR" altLang="en-US" dirty="0" smtClean="0"/>
              <a:t>수정버튼을 통해 수정 페이지로 이동</a:t>
            </a:r>
            <a:endParaRPr lang="en-US" altLang="ko-KR" dirty="0" smtClean="0"/>
          </a:p>
          <a:p>
            <a:r>
              <a:rPr lang="ko-KR" altLang="en-US" dirty="0" smtClean="0"/>
              <a:t>확인버튼을 통해 이전페이지로 돌아가기</a:t>
            </a:r>
            <a:endParaRPr lang="ko-KR" altLang="en-US" dirty="0"/>
          </a:p>
        </p:txBody>
      </p:sp>
      <p:pic>
        <p:nvPicPr>
          <p:cNvPr id="9218" name="Picture 2" descr="C:\Users\ezen-033\Desktop\세미나상세조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48" y="1394653"/>
            <a:ext cx="7441452" cy="546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02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64500" y="2298700"/>
            <a:ext cx="3340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세미나에 대한 상세 내용을 확인 할 수 있는 페이지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삭제버튼을 통해 삭제 가능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확인버튼을 통해 이전페이지로 돌아가기</a:t>
            </a:r>
            <a:endParaRPr lang="ko-KR" altLang="en-US" dirty="0"/>
          </a:p>
        </p:txBody>
      </p:sp>
      <p:pic>
        <p:nvPicPr>
          <p:cNvPr id="10242" name="Picture 2" descr="C:\Users\ezen-033\Desktop\상세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48" y="1295400"/>
            <a:ext cx="7263652" cy="541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39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수정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59700" y="2298700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 양식을 일부 수정하여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수정 페이지 양식으로 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장소는 변경 불가능 하지만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상세내용은 변경 가능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1266" name="Picture 2" descr="C:\Users\ezen-033\Desktop\수정페이지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48" y="1358159"/>
            <a:ext cx="6377395" cy="527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07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수정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10933" y="2937916"/>
            <a:ext cx="18457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세미나예약관리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0" y="2937908"/>
            <a:ext cx="18457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마이페이지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53000" y="2937916"/>
            <a:ext cx="18457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밋업예약관리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54334" y="2937912"/>
            <a:ext cx="18457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이용후기관리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389534" y="2937910"/>
            <a:ext cx="18457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문의사항관리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6" idx="3"/>
            <a:endCxn id="3" idx="1"/>
          </p:cNvCxnSpPr>
          <p:nvPr/>
        </p:nvCxnSpPr>
        <p:spPr>
          <a:xfrm>
            <a:off x="2531533" y="3348542"/>
            <a:ext cx="279400" cy="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4656666" y="3369707"/>
            <a:ext cx="279400" cy="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6849532" y="3369715"/>
            <a:ext cx="279400" cy="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9033932" y="3369731"/>
            <a:ext cx="32173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682066" y="4351838"/>
            <a:ext cx="2387600" cy="89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MyPage</a:t>
            </a:r>
            <a:r>
              <a:rPr lang="en-US" altLang="ko-KR" dirty="0" smtClean="0">
                <a:solidFill>
                  <a:schemeClr val="tx1"/>
                </a:solidFill>
              </a:rPr>
              <a:t> 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81000" y="2633105"/>
            <a:ext cx="11430000" cy="3132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761070" y="2002339"/>
            <a:ext cx="1117601" cy="330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리스트조</a:t>
            </a:r>
            <a:r>
              <a:rPr lang="ko-KR" altLang="en-US" sz="1400" dirty="0"/>
              <a:t>회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031069" y="2002339"/>
            <a:ext cx="1134536" cy="330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상</a:t>
            </a:r>
            <a:r>
              <a:rPr lang="ko-KR" altLang="en-US" sz="1400" dirty="0"/>
              <a:t>세</a:t>
            </a:r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4296836" y="2002339"/>
            <a:ext cx="1202267" cy="334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삭제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374467" y="435183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페이지 이동</a:t>
            </a:r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2671233" y="2412971"/>
            <a:ext cx="359836" cy="431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3598337" y="2412971"/>
            <a:ext cx="0" cy="431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4296836" y="2412971"/>
            <a:ext cx="601133" cy="431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64" name="TextBox 11263"/>
          <p:cNvSpPr txBox="1"/>
          <p:nvPr/>
        </p:nvSpPr>
        <p:spPr>
          <a:xfrm>
            <a:off x="4936066" y="2448439"/>
            <a:ext cx="98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AJAX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804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850455965"/>
              </p:ext>
            </p:extLst>
          </p:nvPr>
        </p:nvGraphicFramePr>
        <p:xfrm>
          <a:off x="8809515" y="3206119"/>
          <a:ext cx="2952330" cy="16267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 smtClean="0"/>
                        <a:t>밋업</a:t>
                      </a:r>
                      <a:r>
                        <a:rPr lang="ko-KR" altLang="en-US" sz="1300" b="0" u="none" strike="noStrike" cap="none" dirty="0" smtClean="0"/>
                        <a:t>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</a:t>
                      </a:r>
                      <a:r>
                        <a:rPr lang="ko-KR" altLang="en-US" sz="1300" b="0" u="none" strike="noStrike" cap="none" dirty="0" err="1" smtClean="0"/>
                        <a:t>밋업의</a:t>
                      </a:r>
                      <a:r>
                        <a:rPr lang="ko-KR" altLang="en-US" sz="1300" b="0" u="none" strike="noStrike" cap="none" dirty="0" smtClean="0"/>
                        <a:t>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02975" y="357245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988489"/>
              </p:ext>
            </p:extLst>
          </p:nvPr>
        </p:nvGraphicFramePr>
        <p:xfrm>
          <a:off x="9028758" y="1972705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밋업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예약 리스트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595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838074686"/>
              </p:ext>
            </p:extLst>
          </p:nvPr>
        </p:nvGraphicFramePr>
        <p:xfrm>
          <a:off x="8894182" y="2988166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밋</a:t>
            </a:r>
            <a:r>
              <a:rPr lang="ko-KR" altLang="en-US" sz="1200" dirty="0" err="1"/>
              <a:t>업</a:t>
            </a:r>
            <a:r>
              <a:rPr lang="ko-KR" altLang="en-US" sz="1200" dirty="0" err="1" smtClean="0"/>
              <a:t>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065262"/>
              </p:ext>
            </p:extLst>
          </p:nvPr>
        </p:nvGraphicFramePr>
        <p:xfrm>
          <a:off x="9088025" y="197237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밋업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예약 리스트 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935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707468868"/>
              </p:ext>
            </p:extLst>
          </p:nvPr>
        </p:nvGraphicFramePr>
        <p:xfrm>
          <a:off x="8809514" y="2687466"/>
          <a:ext cx="2952330" cy="26173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문의사항을 관리하는 페이지로 크게 문의한 것과 문의 받은 내용을 분류하여 확인할 수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문의한 것을 확인하는 경우 어떤 대상에 대해 확인하는 것인지 확인하고 답변상태를 확인할</a:t>
                      </a:r>
                      <a:r>
                        <a:rPr lang="ko-KR" altLang="en-US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err="1" smtClean="0"/>
                        <a:t>수있다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문의를 클릭하면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통해서 상세정보를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272238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272238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 대상   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77573" y="370467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814166" y="1850069"/>
            <a:ext cx="1196789" cy="367553"/>
            <a:chOff x="5585012" y="2095495"/>
            <a:chExt cx="1541929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814164" y="2225463"/>
            <a:ext cx="1196789" cy="544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459206"/>
              </p:ext>
            </p:extLst>
          </p:nvPr>
        </p:nvGraphicFramePr>
        <p:xfrm>
          <a:off x="9020291" y="1731967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한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451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272238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272238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 대상   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814166" y="1850069"/>
            <a:ext cx="1196789" cy="367553"/>
            <a:chOff x="5585012" y="2095495"/>
            <a:chExt cx="1541929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814164" y="2225462"/>
            <a:ext cx="1196789" cy="549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875867" y="283618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866897" y="2498230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답변내</a:t>
            </a:r>
            <a:r>
              <a:rPr lang="ko-KR" altLang="en-US" sz="1200" dirty="0"/>
              <a:t>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확</a:t>
            </a:r>
            <a:r>
              <a:rPr lang="ko-KR" altLang="en-US" sz="1100" dirty="0"/>
              <a:t>인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75867" y="3602889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875867" y="316453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문의 대상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35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210483584"/>
              </p:ext>
            </p:extLst>
          </p:nvPr>
        </p:nvGraphicFramePr>
        <p:xfrm>
          <a:off x="8758715" y="3219148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내가 문의한 내용의 상세를 확인 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864724"/>
              </p:ext>
            </p:extLst>
          </p:nvPr>
        </p:nvGraphicFramePr>
        <p:xfrm>
          <a:off x="8961025" y="1973435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1727944" y="1802979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한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상세 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029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356697914"/>
              </p:ext>
            </p:extLst>
          </p:nvPr>
        </p:nvGraphicFramePr>
        <p:xfrm>
          <a:off x="8868782" y="3065088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 받은 것을 확인하는 페이지로 어떤 대상에 대해 문의했는지 보여준다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119833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119833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문의대상   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91120" y="3777982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661762" y="1850069"/>
            <a:ext cx="1406469" cy="367553"/>
            <a:chOff x="5585012" y="2095495"/>
            <a:chExt cx="1812078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812078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smtClean="0">
                  <a:solidFill>
                    <a:schemeClr val="tx1"/>
                  </a:solidFill>
                </a:rPr>
                <a:t>문의 받은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7126937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661759" y="2225462"/>
            <a:ext cx="1406472" cy="478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463283"/>
              </p:ext>
            </p:extLst>
          </p:nvPr>
        </p:nvGraphicFramePr>
        <p:xfrm>
          <a:off x="8969492" y="2069693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받은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57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65443" y="1374813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119833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119833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문의한 사람</a:t>
            </a:r>
            <a:r>
              <a:rPr lang="en-US" altLang="ko-KR" sz="1200" dirty="0" smtClean="0">
                <a:solidFill>
                  <a:schemeClr val="tx1"/>
                </a:solidFill>
              </a:rPr>
              <a:t>ID 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661762" y="1850069"/>
            <a:ext cx="1406469" cy="367553"/>
            <a:chOff x="5585012" y="2095495"/>
            <a:chExt cx="1812078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812078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smtClean="0">
                  <a:solidFill>
                    <a:schemeClr val="tx1"/>
                  </a:solidFill>
                </a:rPr>
                <a:t>문의 받은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7126937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661759" y="2225462"/>
            <a:ext cx="1406472" cy="549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66897" y="2498230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875867" y="283618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875867" y="316453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문의 대상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875867" y="3602889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답변내</a:t>
            </a:r>
            <a:r>
              <a:rPr lang="ko-KR" altLang="en-US" sz="1200" dirty="0"/>
              <a:t>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928782" y="5414682"/>
            <a:ext cx="89423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답변하</a:t>
            </a:r>
            <a:r>
              <a:rPr lang="ko-KR" altLang="en-US" sz="1100" dirty="0"/>
              <a:t>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31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768490196"/>
              </p:ext>
            </p:extLst>
          </p:nvPr>
        </p:nvGraphicFramePr>
        <p:xfrm>
          <a:off x="8885716" y="3073425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상세 문의 내용을 보여준다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답변 내용을 입력한 후 업데이트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727944" y="193414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700867" y="4224867"/>
            <a:ext cx="3763671" cy="837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854362"/>
              </p:ext>
            </p:extLst>
          </p:nvPr>
        </p:nvGraphicFramePr>
        <p:xfrm>
          <a:off x="9079558" y="1991960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받은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 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상세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894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649741553"/>
              </p:ext>
            </p:extLst>
          </p:nvPr>
        </p:nvGraphicFramePr>
        <p:xfrm>
          <a:off x="8699450" y="2791689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 완료 페이지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로그인 버튼을 눌러서 로그인 페이지로 이동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362138" y="1489138"/>
            <a:ext cx="6938682" cy="4616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87706" y="2779058"/>
            <a:ext cx="40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회원가입이 완료되었습니다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38282" y="4885765"/>
            <a:ext cx="1559859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761998"/>
              </p:ext>
            </p:extLst>
          </p:nvPr>
        </p:nvGraphicFramePr>
        <p:xfrm>
          <a:off x="9072458" y="1551269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hj_user_w_signUpDone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617258" y="4773706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완료페이지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868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573692979"/>
              </p:ext>
            </p:extLst>
          </p:nvPr>
        </p:nvGraphicFramePr>
        <p:xfrm>
          <a:off x="8767182" y="3065929"/>
          <a:ext cx="2952330" cy="20879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 smtClean="0"/>
                        <a:t>세미나존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세미나</a:t>
                      </a:r>
                      <a:r>
                        <a:rPr lang="en-US" altLang="ko-KR" sz="1300" b="0" u="none" strike="noStrike" cap="none" dirty="0" smtClean="0"/>
                        <a:t>/</a:t>
                      </a:r>
                      <a:r>
                        <a:rPr lang="ko-KR" altLang="en-US" sz="1300" b="0" u="none" strike="noStrike" cap="none" dirty="0" err="1" smtClean="0"/>
                        <a:t>밋업에</a:t>
                      </a:r>
                      <a:r>
                        <a:rPr lang="ko-KR" altLang="en-US" sz="1300" b="0" u="none" strike="noStrike" cap="none" dirty="0" smtClean="0"/>
                        <a:t> 대한 후기를 등록할 수 있는 페이지로 각각에 대해 이용후기를 등록할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수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후기등록여부가 표시되며 해당 리스트를 클릭하여 호출된 </a:t>
                      </a:r>
                      <a:r>
                        <a:rPr lang="ko-KR" altLang="en-US" sz="1300" b="0" u="none" strike="noStrike" cap="none" dirty="0" err="1" smtClean="0"/>
                        <a:t>모달창에서</a:t>
                      </a:r>
                      <a:r>
                        <a:rPr lang="ko-KR" altLang="en-US" sz="1300" b="0" u="none" strike="noStrike" cap="none" dirty="0" smtClean="0"/>
                        <a:t> 등록한 후기를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이용후기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</a:t>
            </a:r>
            <a:r>
              <a:rPr lang="ko-KR" altLang="en-US" sz="1400" dirty="0" err="1">
                <a:solidFill>
                  <a:schemeClr val="tx1"/>
                </a:solidFill>
              </a:rPr>
              <a:t>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세미나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밋업명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    후기등록여부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02975" y="357245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00518" y="217481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후기 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144003"/>
              </p:ext>
            </p:extLst>
          </p:nvPr>
        </p:nvGraphicFramePr>
        <p:xfrm>
          <a:off x="8961025" y="1627687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이용후기 관리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699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783570920"/>
              </p:ext>
            </p:extLst>
          </p:nvPr>
        </p:nvGraphicFramePr>
        <p:xfrm>
          <a:off x="8919582" y="3201506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내용을 입력한 후 등록하기 버튼으로 후기내용을 업데이트할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이용후기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</a:t>
            </a:r>
            <a:r>
              <a:rPr lang="ko-KR" altLang="en-US" sz="1400" dirty="0" err="1">
                <a:solidFill>
                  <a:schemeClr val="tx1"/>
                </a:solidFill>
              </a:rPr>
              <a:t>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세미나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밋업명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    후기등록여부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46058" y="196998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00518" y="217481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후기 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928782" y="5414682"/>
            <a:ext cx="89423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등</a:t>
            </a:r>
            <a:r>
              <a:rPr lang="ko-KR" altLang="en-US" sz="1100" dirty="0"/>
              <a:t>록</a:t>
            </a:r>
            <a:r>
              <a:rPr lang="ko-KR" altLang="en-US" sz="1100" dirty="0" smtClean="0"/>
              <a:t>하기</a:t>
            </a:r>
            <a:endParaRPr lang="ko-KR" altLang="en-US" sz="1100" dirty="0"/>
          </a:p>
        </p:txBody>
      </p:sp>
      <p:sp>
        <p:nvSpPr>
          <p:cNvPr id="3" name="직사각형 2"/>
          <p:cNvSpPr/>
          <p:nvPr/>
        </p:nvSpPr>
        <p:spPr>
          <a:xfrm>
            <a:off x="2802467" y="2279271"/>
            <a:ext cx="3937000" cy="19963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789829" y="4995060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1599"/>
              </p:ext>
            </p:extLst>
          </p:nvPr>
        </p:nvGraphicFramePr>
        <p:xfrm>
          <a:off x="9062625" y="220658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이용후기 관리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작성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143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934537148"/>
              </p:ext>
            </p:extLst>
          </p:nvPr>
        </p:nvGraphicFramePr>
        <p:xfrm>
          <a:off x="8826450" y="2476065"/>
          <a:ext cx="2952330" cy="41335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100" b="0" u="none" strike="noStrike" cap="none" dirty="0" smtClean="0"/>
                        <a:t>프로필 관리를 위한 메뉴로 클릭 시 </a:t>
                      </a:r>
                      <a:r>
                        <a:rPr lang="ko-KR" altLang="en-US" sz="1100" b="0" u="none" strike="noStrike" cap="none" dirty="0" err="1" smtClean="0"/>
                        <a:t>팝업창</a:t>
                      </a:r>
                      <a:r>
                        <a:rPr lang="ko-KR" altLang="en-US" sz="1100" b="0" u="none" strike="noStrike" cap="none" dirty="0" smtClean="0"/>
                        <a:t> 생성</a:t>
                      </a:r>
                      <a:endParaRPr lang="en-US" altLang="ko-KR" sz="11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세미나 예약 리스트를 확인할 수 있는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호스트를 위한 장소선택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시간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세미나 이름을 확인할 수 있다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err="1" smtClean="0"/>
                        <a:t>밋업</a:t>
                      </a:r>
                      <a:r>
                        <a:rPr lang="ko-KR" altLang="en-US" sz="1100" b="0" u="none" strike="noStrike" cap="none" dirty="0" smtClean="0"/>
                        <a:t> 예약 리스트를 확인할 수 있는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err="1" smtClean="0"/>
                        <a:t>밋업에</a:t>
                      </a:r>
                      <a:r>
                        <a:rPr lang="ko-KR" altLang="en-US" sz="1100" b="0" u="none" strike="noStrike" cap="none" dirty="0" smtClean="0"/>
                        <a:t> 대한 장소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시간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이름 등을 확인할 </a:t>
                      </a:r>
                      <a:r>
                        <a:rPr lang="ko-KR" altLang="en-US" sz="1100" b="0" u="none" strike="noStrike" cap="none" baseline="0" dirty="0" err="1" smtClean="0"/>
                        <a:t>수있다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문의</a:t>
                      </a:r>
                      <a:r>
                        <a:rPr lang="ko-KR" altLang="en-US" sz="1100" b="0" u="none" strike="noStrike" cap="none" baseline="0" dirty="0" smtClean="0"/>
                        <a:t> 사항 리스트를 확인할 수 있는 페이지로 이동하며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문의 사항은 서비스에 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장소에 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세미나에 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밋업에</a:t>
                      </a:r>
                      <a:r>
                        <a:rPr lang="ko-KR" altLang="en-US" sz="1100" b="0" u="none" strike="noStrike" cap="none" baseline="0" dirty="0" smtClean="0"/>
                        <a:t> 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ko-KR" altLang="en-US" sz="1100" b="0" u="none" strike="noStrike" cap="none" baseline="0" dirty="0" smtClean="0"/>
                        <a:t>로 이루어져 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이용후기를 관리하는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이용후기는 </a:t>
                      </a:r>
                      <a:r>
                        <a:rPr lang="ko-KR" altLang="en-US" sz="1100" b="0" u="none" strike="noStrike" cap="none" dirty="0" err="1" smtClean="0"/>
                        <a:t>세미나존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세미나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밋업에</a:t>
                      </a:r>
                      <a:r>
                        <a:rPr lang="ko-KR" altLang="en-US" sz="1100" b="0" u="none" strike="noStrike" cap="none" baseline="0" dirty="0" smtClean="0"/>
                        <a:t> 관한 후기로 총 </a:t>
                      </a:r>
                      <a:r>
                        <a:rPr lang="en-US" altLang="ko-KR" sz="1100" b="0" u="none" strike="noStrike" cap="none" baseline="0" dirty="0" smtClean="0"/>
                        <a:t>3</a:t>
                      </a:r>
                      <a:r>
                        <a:rPr lang="ko-KR" altLang="en-US" sz="1100" b="0" u="none" strike="noStrike" cap="none" baseline="0" dirty="0" smtClean="0"/>
                        <a:t>가지 종류가 </a:t>
                      </a:r>
                      <a:r>
                        <a:rPr lang="ko-KR" altLang="en-US" sz="1100" b="0" u="none" strike="noStrike" cap="none" baseline="0" dirty="0" err="1" smtClean="0"/>
                        <a:t>존재하낟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635623" y="1224578"/>
            <a:ext cx="3560781" cy="55348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3065930" y="1889773"/>
            <a:ext cx="1032734" cy="10112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프로필이미</a:t>
            </a:r>
            <a:r>
              <a:rPr lang="ko-KR" altLang="en-US" sz="1200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92301" y="2026050"/>
            <a:ext cx="14200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아이디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u="sng" dirty="0" smtClean="0"/>
              <a:t>프로필 관리</a:t>
            </a:r>
            <a:endParaRPr lang="en-US" altLang="ko-KR" sz="1400" u="sng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3367142" y="3738281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예약 리스트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04272" y="3738281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밋업</a:t>
            </a:r>
            <a:r>
              <a:rPr lang="ko-KR" altLang="en-US" sz="1200" dirty="0" smtClean="0">
                <a:solidFill>
                  <a:schemeClr val="tx1"/>
                </a:solidFill>
              </a:rPr>
              <a:t> 예약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367141" y="5113465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문의 사항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</a:t>
            </a:r>
            <a:r>
              <a:rPr lang="ko-KR" altLang="en-US" sz="1200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727983" y="5113466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이용후기 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11096" y="2309322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681412"/>
              </p:ext>
            </p:extLst>
          </p:nvPr>
        </p:nvGraphicFramePr>
        <p:xfrm>
          <a:off x="9088025" y="1402546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메인화면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308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225577582"/>
              </p:ext>
            </p:extLst>
          </p:nvPr>
        </p:nvGraphicFramePr>
        <p:xfrm>
          <a:off x="8699449" y="3385561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상세정보를 확인할 수 있는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127158" y="1336257"/>
            <a:ext cx="4354323" cy="5002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478306" y="2082613"/>
            <a:ext cx="1541929" cy="886378"/>
            <a:chOff x="5585012" y="2095495"/>
            <a:chExt cx="1541929" cy="886378"/>
          </a:xfrm>
        </p:grpSpPr>
        <p:grpSp>
          <p:nvGrpSpPr>
            <p:cNvPr id="13" name="그룹 12"/>
            <p:cNvGrpSpPr/>
            <p:nvPr/>
          </p:nvGrpSpPr>
          <p:grpSpPr>
            <a:xfrm>
              <a:off x="5585012" y="2095495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주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최</a:t>
                </a: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585012" y="2468639"/>
              <a:ext cx="1541929" cy="51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주최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참</a:t>
              </a:r>
              <a:r>
                <a:rPr lang="ko-KR" altLang="en-US" sz="1400" dirty="0">
                  <a:solidFill>
                    <a:schemeClr val="tx1"/>
                  </a:solidFill>
                </a:rPr>
                <a:t>여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127159" y="3155575"/>
            <a:ext cx="4354322" cy="3182988"/>
            <a:chOff x="1541928" y="3065929"/>
            <a:chExt cx="5495366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541929" y="3065929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541928" y="3074895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세미나명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장소   날짜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시간  신청자 수      결제상태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680881" y="357245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465751"/>
              </p:ext>
            </p:extLst>
          </p:nvPr>
        </p:nvGraphicFramePr>
        <p:xfrm>
          <a:off x="8935624" y="211420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388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166156965"/>
              </p:ext>
            </p:extLst>
          </p:nvPr>
        </p:nvGraphicFramePr>
        <p:xfrm>
          <a:off x="8741782" y="3505079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호스트의 경우 예약한 세미나의 정보를 수정하거나 세미나를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481148" y="1368867"/>
            <a:ext cx="4289611" cy="5077620"/>
            <a:chOff x="1680881" y="1807274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1" y="1807274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038891" y="5414682"/>
              <a:ext cx="730625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수</a:t>
              </a:r>
              <a:r>
                <a:rPr lang="ko-KR" altLang="en-US" sz="1100" dirty="0"/>
                <a:t>정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186518" y="5432312"/>
              <a:ext cx="758530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</a:t>
              </a:r>
              <a:r>
                <a:rPr lang="ko-KR" altLang="en-US" sz="1100" dirty="0"/>
                <a:t>소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28800" y="1884367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</p:grp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980096"/>
              </p:ext>
            </p:extLst>
          </p:nvPr>
        </p:nvGraphicFramePr>
        <p:xfrm>
          <a:off x="8630824" y="2319956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조회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호스트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743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4069439"/>
              </p:ext>
            </p:extLst>
          </p:nvPr>
        </p:nvGraphicFramePr>
        <p:xfrm>
          <a:off x="8817981" y="3352196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515045" y="1246094"/>
            <a:ext cx="4259870" cy="5280212"/>
            <a:chOff x="1680882" y="1818037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619452" y="5414682"/>
              <a:ext cx="1134132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취소</a:t>
              </a:r>
              <a:endParaRPr lang="ko-KR" altLang="en-US" sz="11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71365" y="5141690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799311"/>
              </p:ext>
            </p:extLst>
          </p:nvPr>
        </p:nvGraphicFramePr>
        <p:xfrm>
          <a:off x="8723957" y="1985449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조회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82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18066323"/>
              </p:ext>
            </p:extLst>
          </p:nvPr>
        </p:nvGraphicFramePr>
        <p:xfrm>
          <a:off x="8775649" y="3467132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상세정보 확인을 위한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801904" y="1228149"/>
            <a:ext cx="5316076" cy="5307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0387" y="119229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408220" y="1632845"/>
            <a:ext cx="1967913" cy="366081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3408220" y="1998928"/>
            <a:ext cx="1967913" cy="511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676400" y="2671471"/>
            <a:ext cx="5441579" cy="3863789"/>
            <a:chOff x="1402975" y="3065929"/>
            <a:chExt cx="5634319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541929" y="3065929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541928" y="3074894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세미나명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장소        날짜</a:t>
              </a:r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시간          신청자 수          결제상태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02975" y="357245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831752"/>
              </p:ext>
            </p:extLst>
          </p:nvPr>
        </p:nvGraphicFramePr>
        <p:xfrm>
          <a:off x="8723957" y="2125906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밋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업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예약 리스트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98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28994252"/>
              </p:ext>
            </p:extLst>
          </p:nvPr>
        </p:nvGraphicFramePr>
        <p:xfrm>
          <a:off x="8868781" y="3473828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밋업</a:t>
                      </a:r>
                      <a:r>
                        <a:rPr lang="ko-KR" altLang="en-US" sz="1300" b="0" u="none" strike="noStrike" cap="none" dirty="0" smtClean="0"/>
                        <a:t> 참여를 취소할 수도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723480" y="1613734"/>
            <a:ext cx="3915854" cy="4663445"/>
            <a:chOff x="1680882" y="1818037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809871" y="5414682"/>
              <a:ext cx="896658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</a:t>
              </a:r>
              <a:r>
                <a:rPr lang="ko-KR" altLang="en-US" sz="1100" dirty="0"/>
                <a:t>소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28800" y="1884367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729499"/>
              </p:ext>
            </p:extLst>
          </p:nvPr>
        </p:nvGraphicFramePr>
        <p:xfrm>
          <a:off x="8774757" y="1994534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밋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업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예약 리스트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상세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389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81866119"/>
              </p:ext>
            </p:extLst>
          </p:nvPr>
        </p:nvGraphicFramePr>
        <p:xfrm>
          <a:off x="8741781" y="3197678"/>
          <a:ext cx="2952330" cy="26173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문의사항을 관리하는 페이지로 크게 문의한 것과 문의 받은 내용을 분류하여 확인할 수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문의한 것을 확인하는 경우 어떤 대상에 대해 확인하는 것인지 확인하고 답변상태를 확인할</a:t>
                      </a:r>
                      <a:r>
                        <a:rPr lang="ko-KR" altLang="en-US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err="1" smtClean="0"/>
                        <a:t>수있다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문의를 클릭하면 상세정보를 확인할 수 있는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881691" y="1165405"/>
            <a:ext cx="4986005" cy="56119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359036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327331" y="1784624"/>
            <a:ext cx="1541929" cy="1314450"/>
            <a:chOff x="5272238" y="1836640"/>
            <a:chExt cx="1541929" cy="1314450"/>
          </a:xfrm>
        </p:grpSpPr>
        <p:grpSp>
          <p:nvGrpSpPr>
            <p:cNvPr id="13" name="그룹 12"/>
            <p:cNvGrpSpPr/>
            <p:nvPr/>
          </p:nvGrpSpPr>
          <p:grpSpPr>
            <a:xfrm>
              <a:off x="5272238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272238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873539" y="3197678"/>
            <a:ext cx="5002309" cy="3579640"/>
            <a:chOff x="1649503" y="3164533"/>
            <a:chExt cx="5504335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649503" y="3164533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58473" y="3164533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  제목               날짜                문의 대상            답변상태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316502" y="3810000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326023" y="1809736"/>
            <a:ext cx="1196791" cy="920026"/>
            <a:chOff x="6814164" y="1850069"/>
            <a:chExt cx="1196791" cy="920026"/>
          </a:xfrm>
        </p:grpSpPr>
        <p:grpSp>
          <p:nvGrpSpPr>
            <p:cNvPr id="18" name="그룹 17"/>
            <p:cNvGrpSpPr/>
            <p:nvPr/>
          </p:nvGrpSpPr>
          <p:grpSpPr>
            <a:xfrm>
              <a:off x="6814166" y="1850069"/>
              <a:ext cx="1196789" cy="367553"/>
              <a:chOff x="5585012" y="2095495"/>
              <a:chExt cx="1541929" cy="367553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문의 한 것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이등변 삼각형 19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6814164" y="2225463"/>
              <a:ext cx="1196789" cy="544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받은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934509"/>
              </p:ext>
            </p:extLst>
          </p:nvPr>
        </p:nvGraphicFramePr>
        <p:xfrm>
          <a:off x="8690090" y="1635260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한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관리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89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1660308"/>
              </p:ext>
            </p:extLst>
          </p:nvPr>
        </p:nvGraphicFramePr>
        <p:xfrm>
          <a:off x="8902648" y="3220935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내가 문의한 내용의 상세를 확인 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474260" y="1210450"/>
            <a:ext cx="4493234" cy="5414467"/>
            <a:chOff x="1680882" y="1818037"/>
            <a:chExt cx="5356412" cy="4037711"/>
          </a:xfrm>
        </p:grpSpPr>
        <p:grpSp>
          <p:nvGrpSpPr>
            <p:cNvPr id="13" name="그룹 12"/>
            <p:cNvGrpSpPr/>
            <p:nvPr/>
          </p:nvGrpSpPr>
          <p:grpSpPr>
            <a:xfrm>
              <a:off x="5272238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272238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제</a:t>
              </a:r>
              <a:r>
                <a:rPr lang="ko-KR" altLang="en-US" sz="1200" dirty="0"/>
                <a:t>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75867" y="283618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66897" y="2498230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답변내</a:t>
              </a:r>
              <a:r>
                <a:rPr lang="ko-KR" altLang="en-US" sz="1200" dirty="0"/>
                <a:t>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28782" y="5414682"/>
              <a:ext cx="765799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확</a:t>
              </a:r>
              <a:r>
                <a:rPr lang="ko-KR" altLang="en-US" sz="1100" dirty="0"/>
                <a:t>인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75867" y="3602889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내용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75867" y="316453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문의 대상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828800" y="1850069"/>
              <a:ext cx="286871" cy="29360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8060"/>
              </p:ext>
            </p:extLst>
          </p:nvPr>
        </p:nvGraphicFramePr>
        <p:xfrm>
          <a:off x="8766290" y="173981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한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상세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367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6" name="Picture 2" descr="C:\Users\ezen-033\Desktop\회원가입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853819"/>
            <a:ext cx="6311900" cy="600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31100" y="1854200"/>
            <a:ext cx="408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프로필이미지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관심카테고리를 받을 수 있도록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을 이용해 </a:t>
            </a:r>
            <a:r>
              <a:rPr lang="en-US" altLang="ko-KR" dirty="0" smtClean="0"/>
              <a:t>form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05901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670571644"/>
              </p:ext>
            </p:extLst>
          </p:nvPr>
        </p:nvGraphicFramePr>
        <p:xfrm>
          <a:off x="8894182" y="3280785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 받은 것을 확인하는 페이지로 어떤 대상에 대해 문의했는지 보여준다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확인 가능한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081120" y="1183335"/>
            <a:ext cx="4965866" cy="5567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376966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385598" y="1692068"/>
            <a:ext cx="1541929" cy="1314450"/>
            <a:chOff x="5119833" y="1836640"/>
            <a:chExt cx="1541929" cy="1314450"/>
          </a:xfrm>
        </p:grpSpPr>
        <p:grpSp>
          <p:nvGrpSpPr>
            <p:cNvPr id="13" name="그룹 12"/>
            <p:cNvGrpSpPr/>
            <p:nvPr/>
          </p:nvGrpSpPr>
          <p:grpSpPr>
            <a:xfrm>
              <a:off x="5119833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119833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838493" y="2953892"/>
            <a:ext cx="5208492" cy="3796532"/>
            <a:chOff x="1380567" y="3032313"/>
            <a:chExt cx="5773271" cy="3234009"/>
          </a:xfrm>
        </p:grpSpPr>
        <p:sp>
          <p:nvSpPr>
            <p:cNvPr id="15" name="직사각형 14"/>
            <p:cNvSpPr/>
            <p:nvPr/>
          </p:nvSpPr>
          <p:spPr>
            <a:xfrm>
              <a:off x="1649503" y="3164533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58473" y="3164533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  제목              날짜                 문의대상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답변상태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380567" y="303231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850888" y="1715586"/>
            <a:ext cx="1406472" cy="853898"/>
            <a:chOff x="6661759" y="1850069"/>
            <a:chExt cx="1406472" cy="853898"/>
          </a:xfrm>
        </p:grpSpPr>
        <p:grpSp>
          <p:nvGrpSpPr>
            <p:cNvPr id="18" name="그룹 17"/>
            <p:cNvGrpSpPr/>
            <p:nvPr/>
          </p:nvGrpSpPr>
          <p:grpSpPr>
            <a:xfrm>
              <a:off x="6661762" y="1850069"/>
              <a:ext cx="1406469" cy="367553"/>
              <a:chOff x="5585012" y="2095495"/>
              <a:chExt cx="1812078" cy="367553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5585012" y="2095495"/>
                <a:ext cx="1812078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smtClean="0">
                    <a:solidFill>
                      <a:schemeClr val="tx1"/>
                    </a:solidFill>
                  </a:rPr>
                  <a:t>문의 받은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것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이등변 삼각형 19"/>
              <p:cNvSpPr/>
              <p:nvPr/>
            </p:nvSpPr>
            <p:spPr>
              <a:xfrm flipV="1">
                <a:off x="7126937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6661759" y="2225462"/>
              <a:ext cx="1406472" cy="4785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받은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490717"/>
              </p:ext>
            </p:extLst>
          </p:nvPr>
        </p:nvGraphicFramePr>
        <p:xfrm>
          <a:off x="8757824" y="2086278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받은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063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20634314"/>
              </p:ext>
            </p:extLst>
          </p:nvPr>
        </p:nvGraphicFramePr>
        <p:xfrm>
          <a:off x="8834915" y="3311317"/>
          <a:ext cx="2952330" cy="16916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상세 문의 내용을 보여주는 페이지이다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문의를 받은 경우 답변하기 버튼이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버튼을 클릭하여 이동한 페이지에서 답변내용 입력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603763" y="1225797"/>
            <a:ext cx="4209915" cy="5186790"/>
            <a:chOff x="1680882" y="1818037"/>
            <a:chExt cx="5356412" cy="4037711"/>
          </a:xfrm>
        </p:grpSpPr>
        <p:grpSp>
          <p:nvGrpSpPr>
            <p:cNvPr id="13" name="그룹 12"/>
            <p:cNvGrpSpPr/>
            <p:nvPr/>
          </p:nvGrpSpPr>
          <p:grpSpPr>
            <a:xfrm>
              <a:off x="5119833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119833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제</a:t>
              </a:r>
              <a:r>
                <a:rPr lang="ko-KR" altLang="en-US" sz="1200" dirty="0"/>
                <a:t>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66897" y="2498230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75867" y="283618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75867" y="316453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문의 대상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75867" y="3602889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내용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답변내</a:t>
              </a:r>
              <a:r>
                <a:rPr lang="ko-KR" altLang="en-US" sz="1200" dirty="0"/>
                <a:t>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660606" y="5414682"/>
              <a:ext cx="1396961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답변하</a:t>
              </a:r>
              <a:r>
                <a:rPr lang="ko-KR" altLang="en-US" sz="1100" dirty="0"/>
                <a:t>기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727944" y="193414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7</a:t>
              </a:r>
              <a:endParaRPr lang="ko-KR" altLang="en-US" dirty="0"/>
            </a:p>
          </p:txBody>
        </p:sp>
      </p:grp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572085"/>
              </p:ext>
            </p:extLst>
          </p:nvPr>
        </p:nvGraphicFramePr>
        <p:xfrm>
          <a:off x="8774757" y="2019977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받은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 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상세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743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78728434"/>
              </p:ext>
            </p:extLst>
          </p:nvPr>
        </p:nvGraphicFramePr>
        <p:xfrm>
          <a:off x="8860315" y="3480009"/>
          <a:ext cx="2952330" cy="20879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 smtClean="0"/>
                        <a:t>세미나존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세미나</a:t>
                      </a:r>
                      <a:r>
                        <a:rPr lang="en-US" altLang="ko-KR" sz="1300" b="0" u="none" strike="noStrike" cap="none" dirty="0" smtClean="0"/>
                        <a:t>/</a:t>
                      </a:r>
                      <a:r>
                        <a:rPr lang="ko-KR" altLang="en-US" sz="1300" b="0" u="none" strike="noStrike" cap="none" dirty="0" err="1" smtClean="0"/>
                        <a:t>밋업에</a:t>
                      </a:r>
                      <a:r>
                        <a:rPr lang="ko-KR" altLang="en-US" sz="1300" b="0" u="none" strike="noStrike" cap="none" dirty="0" smtClean="0"/>
                        <a:t> 대한 후기를 등록할 수 있는 페이지로 각각에 대해 이용후기를 등록할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수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후기등록여부가 표시되며 해당 리스트를 클릭하여 이동한 페이지에서 등록한 후기를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2277035" y="1201265"/>
            <a:ext cx="4312023" cy="5369864"/>
            <a:chOff x="1775011" y="1201265"/>
            <a:chExt cx="4814048" cy="5369864"/>
          </a:xfrm>
        </p:grpSpPr>
        <p:sp>
          <p:nvSpPr>
            <p:cNvPr id="4" name="직사각형 3"/>
            <p:cNvSpPr/>
            <p:nvPr/>
          </p:nvSpPr>
          <p:spPr>
            <a:xfrm>
              <a:off x="1891553" y="1201265"/>
              <a:ext cx="4697506" cy="53698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39352" y="1362630"/>
              <a:ext cx="2384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이용후기 관리</a:t>
              </a:r>
              <a:endParaRPr lang="ko-KR" altLang="en-US" dirty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4580965" y="1801874"/>
              <a:ext cx="1541929" cy="880788"/>
              <a:chOff x="5585012" y="2095495"/>
              <a:chExt cx="1541929" cy="880788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5585012" y="2095495"/>
                <a:ext cx="1541929" cy="367553"/>
                <a:chOff x="5585012" y="2095495"/>
                <a:chExt cx="1541929" cy="367553"/>
              </a:xfrm>
            </p:grpSpPr>
            <p:sp>
              <p:nvSpPr>
                <p:cNvPr id="9" name="직사각형 8"/>
                <p:cNvSpPr/>
                <p:nvPr/>
              </p:nvSpPr>
              <p:spPr>
                <a:xfrm>
                  <a:off x="5585012" y="2095495"/>
                  <a:ext cx="1541929" cy="36755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세미나존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이등변 삼각형 11"/>
                <p:cNvSpPr/>
                <p:nvPr/>
              </p:nvSpPr>
              <p:spPr>
                <a:xfrm flipV="1">
                  <a:off x="6822140" y="2227711"/>
                  <a:ext cx="215154" cy="174816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" name="직사각형 13"/>
              <p:cNvSpPr/>
              <p:nvPr/>
            </p:nvSpPr>
            <p:spPr>
              <a:xfrm>
                <a:off x="5585012" y="2463049"/>
                <a:ext cx="1541929" cy="51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세미나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밋업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1775011" y="2779052"/>
              <a:ext cx="4814047" cy="3792077"/>
              <a:chOff x="1402975" y="3065929"/>
              <a:chExt cx="5634319" cy="3101789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541929" y="3065929"/>
                <a:ext cx="5495365" cy="31017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1541928" y="3074894"/>
                <a:ext cx="5495365" cy="4303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  세미나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밋업명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      장소     날짜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시간    후기등록여부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1402975" y="3572453"/>
                <a:ext cx="277906" cy="26444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8</a:t>
                </a:r>
                <a:endParaRPr lang="ko-KR" altLang="en-US" dirty="0"/>
              </a:p>
            </p:txBody>
          </p:sp>
        </p:grp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418964"/>
              </p:ext>
            </p:extLst>
          </p:nvPr>
        </p:nvGraphicFramePr>
        <p:xfrm>
          <a:off x="8808624" y="2157257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이용후기 관리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082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979542022"/>
              </p:ext>
            </p:extLst>
          </p:nvPr>
        </p:nvGraphicFramePr>
        <p:xfrm>
          <a:off x="8792581" y="3709128"/>
          <a:ext cx="2952330" cy="18897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등록하기 버튼을 눌러서 이동한 페이지에서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dirty="0" smtClean="0"/>
                        <a:t>내용만 입력하여 등록할 수 있다</a:t>
                      </a:r>
                      <a:r>
                        <a:rPr lang="en-US" altLang="ko-KR" sz="1300" b="0" u="none" strike="noStrike" cap="none" dirty="0" smtClean="0"/>
                        <a:t>. 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 후기가 등록된 경우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등록하기 버튼</a:t>
                      </a:r>
                      <a:r>
                        <a:rPr lang="ko-KR" altLang="en-US" sz="1300" b="0" u="none" strike="noStrike" cap="none" baseline="0" dirty="0" smtClean="0"/>
                        <a:t> 위치에 </a:t>
                      </a:r>
                      <a:r>
                        <a:rPr lang="en-US" altLang="ko-KR" sz="1300" b="0" u="none" strike="noStrike" cap="none" baseline="0" dirty="0" smtClean="0"/>
                        <a:t>‘</a:t>
                      </a:r>
                      <a:r>
                        <a:rPr lang="ko-KR" altLang="en-US" sz="1300" b="0" u="none" strike="noStrike" cap="none" baseline="0" dirty="0" smtClean="0"/>
                        <a:t>이미 후기를 등록하였습니다</a:t>
                      </a:r>
                      <a:r>
                        <a:rPr lang="en-US" altLang="ko-KR" sz="1300" b="0" u="none" strike="noStrike" cap="none" baseline="0" dirty="0" smtClean="0"/>
                        <a:t>.’ </a:t>
                      </a:r>
                      <a:r>
                        <a:rPr lang="ko-KR" altLang="en-US" sz="1300" b="0" u="none" strike="noStrike" cap="none" baseline="0" dirty="0" smtClean="0"/>
                        <a:t>문구가 표시된다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400105" y="1376969"/>
            <a:ext cx="4368063" cy="4790747"/>
            <a:chOff x="1680882" y="1818037"/>
            <a:chExt cx="5356412" cy="4037711"/>
          </a:xfrm>
        </p:grpSpPr>
        <p:sp>
          <p:nvSpPr>
            <p:cNvPr id="2" name="직사각형 1"/>
            <p:cNvSpPr/>
            <p:nvPr/>
          </p:nvSpPr>
          <p:spPr>
            <a:xfrm>
              <a:off x="5446058" y="196998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00518" y="217481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후기 내용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730899" y="5414682"/>
              <a:ext cx="1195935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등</a:t>
              </a:r>
              <a:r>
                <a:rPr lang="ko-KR" altLang="en-US" sz="1100" dirty="0"/>
                <a:t>록</a:t>
              </a:r>
              <a:r>
                <a:rPr lang="ko-KR" altLang="en-US" sz="1100" dirty="0" smtClean="0"/>
                <a:t>하기</a:t>
              </a:r>
              <a:endParaRPr lang="ko-KR" altLang="en-US" sz="11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066364" y="2474228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</p:grp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359094"/>
              </p:ext>
            </p:extLst>
          </p:nvPr>
        </p:nvGraphicFramePr>
        <p:xfrm>
          <a:off x="8749357" y="1976893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이용후기 관리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987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57667652"/>
              </p:ext>
            </p:extLst>
          </p:nvPr>
        </p:nvGraphicFramePr>
        <p:xfrm>
          <a:off x="8572093" y="3746330"/>
          <a:ext cx="3532000" cy="165210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 smtClean="0"/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등록된 관리자 목록을 테이블 형식으로 표시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TR</a:t>
                      </a:r>
                      <a:r>
                        <a:rPr lang="en-US" altLang="en-US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맑은 고딕"/>
                        </a:rPr>
                        <a:t>클릭시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상세 정보 호출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등록버튼 </a:t>
                      </a: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클릭시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관리자 등록 창 호출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385693"/>
              </p:ext>
            </p:extLst>
          </p:nvPr>
        </p:nvGraphicFramePr>
        <p:xfrm>
          <a:off x="1861127" y="2691866"/>
          <a:ext cx="6376941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8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409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720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사원번호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비밀번호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유서희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ezoneysh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권기범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ezonekkb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이형준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ezonelhj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김현태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ezonekht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관리자 계정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65999" y="5526703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Google Shape;173;g7c553259d1_0_81"/>
          <p:cNvSpPr/>
          <p:nvPr/>
        </p:nvSpPr>
        <p:spPr>
          <a:xfrm>
            <a:off x="1324351" y="38128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84864" y="2573867"/>
            <a:ext cx="6687129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586132" y="3037504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</a:t>
            </a:r>
            <a:r>
              <a:rPr lang="ko-KR" altLang="en-US" sz="10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586132" y="3369734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86132" y="3746330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</a:t>
            </a:r>
            <a:r>
              <a:rPr lang="ko-KR" altLang="en-US" sz="10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586132" y="4078560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38024" y="5475901"/>
            <a:ext cx="1540936" cy="3884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945415"/>
              </p:ext>
            </p:extLst>
          </p:nvPr>
        </p:nvGraphicFramePr>
        <p:xfrm>
          <a:off x="8850957" y="2475531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자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계정 관리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39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204445162"/>
              </p:ext>
            </p:extLst>
          </p:nvPr>
        </p:nvGraphicFramePr>
        <p:xfrm>
          <a:off x="8492753" y="3131446"/>
          <a:ext cx="3532000" cy="1325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2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아이디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비밀번호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사번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이름 등록하여 관리자 계정 등록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등록하기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 smtClean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329824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74800" y="1921932"/>
            <a:ext cx="6797193" cy="408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21" y="2018871"/>
            <a:ext cx="6025299" cy="3891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6320375" y="5061036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87006" y="5061036"/>
            <a:ext cx="1075253" cy="355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956390"/>
              </p:ext>
            </p:extLst>
          </p:nvPr>
        </p:nvGraphicFramePr>
        <p:xfrm>
          <a:off x="8740891" y="2258634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918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200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자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계정 관리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계정 등록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8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996727398"/>
              </p:ext>
            </p:extLst>
          </p:nvPr>
        </p:nvGraphicFramePr>
        <p:xfrm>
          <a:off x="8509686" y="3474390"/>
          <a:ext cx="3532000" cy="1332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 된 아이디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비밀번호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사번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이름 표시 및 수정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수정 완료</a:t>
                      </a:r>
                      <a:endParaRPr lang="en-US" altLang="ko-KR" sz="1500" b="0" i="0" u="none" strike="noStrike" cap="none" baseline="0" noProof="0" dirty="0" smtClean="0">
                        <a:latin typeface="+mn-lt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 smtClean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258906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74800" y="1921932"/>
            <a:ext cx="6797193" cy="408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43" y="2011383"/>
            <a:ext cx="6079706" cy="390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3630741" y="2607735"/>
            <a:ext cx="1075253" cy="355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수정</a:t>
            </a:r>
            <a:r>
              <a:rPr lang="en-US" altLang="ko-KR" sz="1300" dirty="0" smtClean="0">
                <a:solidFill>
                  <a:schemeClr val="tx1"/>
                </a:solidFill>
              </a:rPr>
              <a:t>/</a:t>
            </a:r>
            <a:r>
              <a:rPr lang="ko-KR" altLang="en-US" sz="1300" dirty="0" smtClean="0">
                <a:solidFill>
                  <a:schemeClr val="tx1"/>
                </a:solidFill>
              </a:rPr>
              <a:t>삭제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727900"/>
              </p:ext>
            </p:extLst>
          </p:nvPr>
        </p:nvGraphicFramePr>
        <p:xfrm>
          <a:off x="8757824" y="260773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자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계정 관리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계정 수정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49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504252886"/>
              </p:ext>
            </p:extLst>
          </p:nvPr>
        </p:nvGraphicFramePr>
        <p:xfrm>
          <a:off x="8535086" y="2810582"/>
          <a:ext cx="3532000" cy="132135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 smtClean="0"/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세미나존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날짜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호스트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ID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조건 입력하여 검색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조건 검색 결과 출력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332166"/>
              </p:ext>
            </p:extLst>
          </p:nvPr>
        </p:nvGraphicFramePr>
        <p:xfrm>
          <a:off x="1861127" y="3504698"/>
          <a:ext cx="6376941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8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12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34526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3133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세미나존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날짜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시간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호스트 </a:t>
                      </a:r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세미나 타이틀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결제 상태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09:00</a:t>
                      </a:r>
                      <a:r>
                        <a:rPr lang="en-US" altLang="ko-KR" sz="800" baseline="0" dirty="0" smtClean="0"/>
                        <a:t> – 13:00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genius01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날씬한 몸매를 원하십니까</a:t>
                      </a:r>
                      <a:r>
                        <a:rPr lang="en-US" altLang="ko-KR" sz="800" dirty="0" smtClean="0"/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대기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18:00 - 22:00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Kht8888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유튜브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100</a:t>
                      </a:r>
                      <a:r>
                        <a:rPr lang="ko-KR" altLang="en-US" sz="800" dirty="0" smtClean="0"/>
                        <a:t>만 구독자 채널 만드는 법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완료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3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2020-04-15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09:00 –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ezenrmfoT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웹 개발에 대하여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대기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2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2020-04-27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14:00 - 16:00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whgrpTSp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오홍홍홍홍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완료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2020-04-03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10:00</a:t>
                      </a:r>
                      <a:r>
                        <a:rPr lang="en-US" altLang="ko-KR" sz="800" baseline="0" dirty="0" smtClean="0"/>
                        <a:t> – 12:00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romeo1111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우헬헬헬헬헬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대기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20:00</a:t>
                      </a:r>
                      <a:r>
                        <a:rPr lang="en-US" altLang="ko-KR" sz="800" baseline="0" dirty="0" smtClean="0"/>
                        <a:t> –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kht8888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특이점에</a:t>
                      </a:r>
                      <a:r>
                        <a:rPr lang="ko-KR" altLang="en-US" sz="800" baseline="0" dirty="0" smtClean="0"/>
                        <a:t> 관하여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세미나 완료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386676" y="2116665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세미나존</a:t>
            </a:r>
            <a:r>
              <a:rPr lang="ko-KR" altLang="en-US" sz="1500" dirty="0" smtClean="0">
                <a:solidFill>
                  <a:schemeClr val="tx1"/>
                </a:solidFill>
              </a:rPr>
              <a:t> 예약 </a:t>
            </a:r>
            <a:r>
              <a:rPr lang="ko-KR" altLang="en-US" sz="1500" dirty="0">
                <a:solidFill>
                  <a:schemeClr val="tx1"/>
                </a:solidFill>
              </a:rPr>
              <a:t>및 결제 관리</a:t>
            </a:r>
          </a:p>
        </p:txBody>
      </p:sp>
      <p:sp>
        <p:nvSpPr>
          <p:cNvPr id="13" name="Google Shape;173;g7c553259d1_0_81"/>
          <p:cNvSpPr/>
          <p:nvPr/>
        </p:nvSpPr>
        <p:spPr>
          <a:xfrm>
            <a:off x="1324351" y="277351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84864" y="2463796"/>
            <a:ext cx="6687129" cy="9440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6533" y="2539999"/>
            <a:ext cx="6282267" cy="8128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50533" y="2599267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세미나존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50533" y="2855386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날짜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150533" y="3115743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호스트 </a:t>
            </a:r>
            <a:r>
              <a:rPr lang="en-US" altLang="ko-KR" sz="700" dirty="0" smtClean="0">
                <a:solidFill>
                  <a:schemeClr val="tx1"/>
                </a:solidFill>
              </a:rPr>
              <a:t>ID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29467" y="2599267"/>
            <a:ext cx="720989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세미나존</a:t>
            </a:r>
            <a:r>
              <a:rPr lang="en-US" altLang="ko-KR" sz="700" dirty="0" smtClean="0">
                <a:solidFill>
                  <a:schemeClr val="tx1"/>
                </a:solidFill>
              </a:rPr>
              <a:t>1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929466" y="2857499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0000-00-00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191008" y="2857499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0000-00-00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29465" y="3115743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59040" y="3115743"/>
            <a:ext cx="429269" cy="177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</a:t>
            </a:r>
            <a:r>
              <a:rPr lang="ko-KR" altLang="en-US" sz="800" dirty="0">
                <a:solidFill>
                  <a:schemeClr val="tx1"/>
                </a:solidFill>
              </a:rPr>
              <a:t>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684863" y="3462862"/>
            <a:ext cx="6687129" cy="2696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859120" y="3115743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결제 상태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38052" y="3115743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결제 대기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2" name="이등변 삼각형 41"/>
          <p:cNvSpPr/>
          <p:nvPr/>
        </p:nvSpPr>
        <p:spPr>
          <a:xfrm rot="10800000">
            <a:off x="6577859" y="3164275"/>
            <a:ext cx="92559" cy="677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/>
          <p:cNvSpPr/>
          <p:nvPr/>
        </p:nvSpPr>
        <p:spPr>
          <a:xfrm rot="10800000">
            <a:off x="3525097" y="2656420"/>
            <a:ext cx="92559" cy="677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02316"/>
              </p:ext>
            </p:extLst>
          </p:nvPr>
        </p:nvGraphicFramePr>
        <p:xfrm>
          <a:off x="8783224" y="1943927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hj_admin_semi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자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및 </a:t>
            </a:r>
            <a:r>
              <a:rPr lang="ko-KR" altLang="en-US" sz="2500" b="1" smtClean="0">
                <a:solidFill>
                  <a:schemeClr val="bg1"/>
                </a:solidFill>
                <a:latin typeface="+mj-lt"/>
              </a:rPr>
              <a:t>결제 관리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44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중복확인 팝업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31100" y="2163296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 입력 시 중복확인 처리를 </a:t>
            </a:r>
            <a:r>
              <a:rPr lang="ko-KR" altLang="en-US" smtClean="0"/>
              <a:t>위한 </a:t>
            </a:r>
            <a:r>
              <a:rPr lang="ko-KR" altLang="en-US" dirty="0" err="1" smtClean="0"/>
              <a:t>팝업창</a:t>
            </a:r>
            <a:endParaRPr lang="ko-KR" altLang="en-US" dirty="0"/>
          </a:p>
        </p:txBody>
      </p:sp>
      <p:pic>
        <p:nvPicPr>
          <p:cNvPr id="2050" name="Picture 2" descr="C:\Users\ezen-033\Desktop\회원가입팝업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1700213"/>
            <a:ext cx="6753510" cy="415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483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완료페이지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074" name="Picture 2" descr="C:\Users\ezen-033\Desktop\회원가입 완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66" y="2311400"/>
            <a:ext cx="6934734" cy="327410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31100" y="3052296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회원등록이 정상 완료되면 이동하는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163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AJAX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이용한 아이디 중복체크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52634" y="1855757"/>
            <a:ext cx="4872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 중복확인을 위한 기존의 </a:t>
            </a:r>
            <a:r>
              <a:rPr lang="ko-KR" altLang="en-US" dirty="0" err="1" smtClean="0"/>
              <a:t>팝업창을</a:t>
            </a:r>
            <a:r>
              <a:rPr lang="ko-KR" altLang="en-US" dirty="0" smtClean="0"/>
              <a:t> 없애고 </a:t>
            </a:r>
            <a:r>
              <a:rPr lang="en-US" altLang="ko-KR" dirty="0" smtClean="0"/>
              <a:t>AJAX</a:t>
            </a:r>
            <a:r>
              <a:rPr lang="ko-KR" altLang="en-US" dirty="0" smtClean="0"/>
              <a:t>를 이용한 아이디 중복체크</a:t>
            </a:r>
            <a:endParaRPr lang="ko-KR" altLang="en-US" dirty="0"/>
          </a:p>
        </p:txBody>
      </p:sp>
      <p:pic>
        <p:nvPicPr>
          <p:cNvPr id="1026" name="Picture 2" descr="C:\Users\ezen-033\Desktop\ppt\회원가입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78" y="1352380"/>
            <a:ext cx="4983372" cy="139216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ezen-033\Desktop\ppt\회원가입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78" y="3003880"/>
            <a:ext cx="4983372" cy="137644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ezen-033\Desktop\ppt\회원가입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78" y="4712939"/>
            <a:ext cx="4983372" cy="13134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48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AJAX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이용한 아이디 중복체크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52634" y="1855757"/>
            <a:ext cx="48725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r>
              <a:rPr lang="ko-KR" altLang="en-US" dirty="0" err="1" smtClean="0"/>
              <a:t>입력창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Focusout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 </a:t>
            </a:r>
            <a:r>
              <a:rPr lang="en-US" altLang="ko-KR" dirty="0" err="1" smtClean="0"/>
              <a:t>idChk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실행</a:t>
            </a:r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-&gt; id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5</a:t>
            </a:r>
            <a:r>
              <a:rPr lang="ko-KR" altLang="en-US" dirty="0" smtClean="0">
                <a:sym typeface="Wingdings" panose="05000000000000000000" pitchFamily="2" charset="2"/>
              </a:rPr>
              <a:t>자 미만일 시 내용을 지우고 </a:t>
            </a:r>
            <a:r>
              <a:rPr lang="en-US" altLang="ko-KR" dirty="0" smtClean="0">
                <a:sym typeface="Wingdings" panose="05000000000000000000" pitchFamily="2" charset="2"/>
              </a:rPr>
              <a:t>‘</a:t>
            </a:r>
            <a:r>
              <a:rPr lang="ko-KR" altLang="en-US" dirty="0" smtClean="0">
                <a:sym typeface="Wingdings" panose="05000000000000000000" pitchFamily="2" charset="2"/>
              </a:rPr>
              <a:t>아이디 최소 </a:t>
            </a:r>
            <a:r>
              <a:rPr lang="en-US" altLang="ko-KR" dirty="0" smtClean="0">
                <a:sym typeface="Wingdings" panose="05000000000000000000" pitchFamily="2" charset="2"/>
              </a:rPr>
              <a:t>5</a:t>
            </a:r>
            <a:r>
              <a:rPr lang="ko-KR" altLang="en-US" dirty="0" smtClean="0">
                <a:sym typeface="Wingdings" panose="05000000000000000000" pitchFamily="2" charset="2"/>
              </a:rPr>
              <a:t>자 이상</a:t>
            </a:r>
            <a:r>
              <a:rPr lang="en-US" altLang="ko-KR" dirty="0" smtClean="0">
                <a:sym typeface="Wingdings" panose="05000000000000000000" pitchFamily="2" charset="2"/>
              </a:rPr>
              <a:t>’</a:t>
            </a:r>
            <a:r>
              <a:rPr lang="ko-KR" altLang="en-US" dirty="0" smtClean="0">
                <a:sym typeface="Wingdings" panose="05000000000000000000" pitchFamily="2" charset="2"/>
              </a:rPr>
              <a:t> 팝업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-&gt; 5</a:t>
            </a:r>
            <a:r>
              <a:rPr lang="ko-KR" altLang="en-US" dirty="0" smtClean="0">
                <a:sym typeface="Wingdings" panose="05000000000000000000" pitchFamily="2" charset="2"/>
              </a:rPr>
              <a:t>자 이상이지만 이미 등록된 경우 내용을 지우고 </a:t>
            </a:r>
            <a:r>
              <a:rPr lang="en-US" altLang="ko-KR" dirty="0" smtClean="0">
                <a:sym typeface="Wingdings" panose="05000000000000000000" pitchFamily="2" charset="2"/>
              </a:rPr>
              <a:t>‘</a:t>
            </a:r>
            <a:r>
              <a:rPr lang="ko-KR" altLang="en-US" dirty="0" smtClean="0">
                <a:sym typeface="Wingdings" panose="05000000000000000000" pitchFamily="2" charset="2"/>
              </a:rPr>
              <a:t>이미 등록된 아이디입니다</a:t>
            </a:r>
            <a:r>
              <a:rPr lang="en-US" altLang="ko-KR" dirty="0" smtClean="0">
                <a:sym typeface="Wingdings" panose="05000000000000000000" pitchFamily="2" charset="2"/>
              </a:rPr>
              <a:t>.’ </a:t>
            </a:r>
            <a:r>
              <a:rPr lang="ko-KR" altLang="en-US" dirty="0" smtClean="0">
                <a:sym typeface="Wingdings" panose="05000000000000000000" pitchFamily="2" charset="2"/>
              </a:rPr>
              <a:t>팝업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-&gt; </a:t>
            </a:r>
            <a:r>
              <a:rPr lang="ko-KR" altLang="en-US" dirty="0" smtClean="0">
                <a:sym typeface="Wingdings" panose="05000000000000000000" pitchFamily="2" charset="2"/>
              </a:rPr>
              <a:t>사용 가능한 아이디인 경우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‘</a:t>
            </a:r>
            <a:r>
              <a:rPr lang="ko-KR" altLang="en-US" dirty="0" smtClean="0">
                <a:sym typeface="Wingdings" panose="05000000000000000000" pitchFamily="2" charset="2"/>
              </a:rPr>
              <a:t>사용 가능한 아이디입니다</a:t>
            </a:r>
            <a:r>
              <a:rPr lang="en-US" altLang="ko-KR" dirty="0" smtClean="0">
                <a:sym typeface="Wingdings" panose="05000000000000000000" pitchFamily="2" charset="2"/>
              </a:rPr>
              <a:t>’ </a:t>
            </a:r>
            <a:r>
              <a:rPr lang="ko-KR" altLang="en-US" dirty="0" smtClean="0">
                <a:sym typeface="Wingdings" panose="05000000000000000000" pitchFamily="2" charset="2"/>
              </a:rPr>
              <a:t>팝업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2050" name="Picture 2" descr="C:\Users\ezen-033\Desktop\ppt\회원가입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05" y="1646955"/>
            <a:ext cx="5330960" cy="36870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99268" y="2065866"/>
            <a:ext cx="2489200" cy="347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6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3403</Words>
  <Application>Microsoft Office PowerPoint</Application>
  <PresentationFormat>사용자 지정</PresentationFormat>
  <Paragraphs>963</Paragraphs>
  <Slides>57</Slides>
  <Notes>49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58" baseType="lpstr">
      <vt:lpstr>Office 테마</vt:lpstr>
      <vt:lpstr>e – Zone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– Zone</dc:title>
  <dc:creator>507-07</dc:creator>
  <cp:lastModifiedBy>ezen-033</cp:lastModifiedBy>
  <cp:revision>141</cp:revision>
  <dcterms:created xsi:type="dcterms:W3CDTF">2020-04-02T06:13:26Z</dcterms:created>
  <dcterms:modified xsi:type="dcterms:W3CDTF">2020-04-16T07:05:53Z</dcterms:modified>
</cp:coreProperties>
</file>