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6" r:id="rId6"/>
    <p:sldId id="304" r:id="rId7"/>
    <p:sldId id="298" r:id="rId8"/>
    <p:sldId id="302" r:id="rId9"/>
    <p:sldId id="299" r:id="rId10"/>
    <p:sldId id="301" r:id="rId11"/>
    <p:sldId id="261" r:id="rId12"/>
    <p:sldId id="289" r:id="rId13"/>
    <p:sldId id="290" r:id="rId14"/>
    <p:sldId id="291" r:id="rId15"/>
    <p:sldId id="292" r:id="rId16"/>
    <p:sldId id="293" r:id="rId17"/>
    <p:sldId id="296" r:id="rId18"/>
    <p:sldId id="297" r:id="rId19"/>
    <p:sldId id="295" r:id="rId20"/>
    <p:sldId id="305" r:id="rId21"/>
    <p:sldId id="265" r:id="rId22"/>
    <p:sldId id="308" r:id="rId23"/>
    <p:sldId id="269" r:id="rId24"/>
    <p:sldId id="270" r:id="rId25"/>
    <p:sldId id="271" r:id="rId26"/>
    <p:sldId id="272" r:id="rId27"/>
    <p:sldId id="30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세미나 상세 페이지" id="{31C4011E-392D-4540-9823-8F4C236C25EB}">
          <p14:sldIdLst>
            <p14:sldId id="256"/>
            <p14:sldId id="257"/>
            <p14:sldId id="258"/>
            <p14:sldId id="259"/>
            <p14:sldId id="286"/>
            <p14:sldId id="304"/>
            <p14:sldId id="298"/>
            <p14:sldId id="302"/>
            <p14:sldId id="299"/>
            <p14:sldId id="301"/>
            <p14:sldId id="261"/>
            <p14:sldId id="289"/>
          </p14:sldIdLst>
        </p14:section>
        <p14:section name="세미나 결제 페이지" id="{3DD56F67-C9F5-4BE4-BDCE-DF76F13E4087}">
          <p14:sldIdLst>
            <p14:sldId id="290"/>
            <p14:sldId id="291"/>
            <p14:sldId id="292"/>
            <p14:sldId id="293"/>
            <p14:sldId id="296"/>
            <p14:sldId id="297"/>
          </p14:sldIdLst>
        </p14:section>
        <p14:section name="세미나 결제 완료 페이지" id="{D64EEB2F-706C-43CC-98CD-662D83AC14F2}">
          <p14:sldIdLst>
            <p14:sldId id="295"/>
            <p14:sldId id="305"/>
          </p14:sldIdLst>
        </p14:section>
        <p14:section name="[모바일] 세미나 상세페이지" id="{CE312896-E1D8-4F1D-B918-334370D7F0C8}">
          <p14:sldIdLst>
            <p14:sldId id="265"/>
            <p14:sldId id="308"/>
            <p14:sldId id="269"/>
            <p14:sldId id="270"/>
            <p14:sldId id="271"/>
            <p14:sldId id="272"/>
            <p14:sldId id="307"/>
          </p14:sldIdLst>
        </p14:section>
        <p14:section name="[모바일] 세미나 결제 페이지" id="{D601EC8E-CCCC-4F93-A98B-0EAEB297933F}">
          <p14:sldIdLst>
            <p14:sldId id="278"/>
            <p14:sldId id="279"/>
            <p14:sldId id="280"/>
          </p14:sldIdLst>
        </p14:section>
        <p14:section name="[모바일] 세미나 결제 완료 페이지" id="{61DFC8DA-FDDA-4A58-8AEE-DBB08088DAE9}">
          <p14:sldIdLst>
            <p14:sldId id="281"/>
          </p14:sldIdLst>
        </p14:section>
        <p14:section name="관리자 페이지" id="{4DDC886D-12B9-414B-9550-447B81C11066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808080"/>
    <a:srgbClr val="704DE4"/>
    <a:srgbClr val="FAB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3700"/>
            <a:ext cx="12192000" cy="68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9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9244" y="2638125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화면 설계서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000" dirty="0" smtClean="0"/>
              <a:t>유서희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3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9" y="1532388"/>
            <a:ext cx="10378571" cy="5086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9905" y="222351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97" y="3171515"/>
            <a:ext cx="4050571" cy="12130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604952" y="2734963"/>
            <a:ext cx="2446638" cy="22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505332139"/>
              </p:ext>
            </p:extLst>
          </p:nvPr>
        </p:nvGraphicFramePr>
        <p:xfrm>
          <a:off x="8534283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Q&amp;A(</a:t>
                      </a:r>
                      <a:r>
                        <a:rPr lang="ko-KR" altLang="en-US" dirty="0" err="1" smtClean="0"/>
                        <a:t>더보기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세미나 상세페이지의 </a:t>
                      </a:r>
                      <a:r>
                        <a:rPr lang="ko-KR" altLang="en-US" sz="1200" dirty="0" err="1" smtClean="0"/>
                        <a:t>더보기를</a:t>
                      </a:r>
                      <a:r>
                        <a:rPr lang="ko-KR" altLang="en-US" sz="1200" dirty="0" smtClean="0"/>
                        <a:t> 클릭하면 페이지가 이동하여 더 많은 </a:t>
                      </a:r>
                      <a:r>
                        <a:rPr lang="en-US" altLang="ko-KR" sz="1200" dirty="0" smtClean="0"/>
                        <a:t>Q&amp;A</a:t>
                      </a:r>
                      <a:r>
                        <a:rPr lang="ko-KR" altLang="en-US" sz="1200" dirty="0" smtClean="0"/>
                        <a:t>를 </a:t>
                      </a:r>
                      <a:r>
                        <a:rPr lang="ko-KR" altLang="en-US" sz="1200" dirty="0" err="1" smtClean="0"/>
                        <a:t>볼수</a:t>
                      </a:r>
                      <a:r>
                        <a:rPr lang="ko-KR" altLang="en-US" sz="1200" dirty="0" smtClean="0"/>
                        <a:t>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80469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직사각형 25"/>
          <p:cNvSpPr/>
          <p:nvPr/>
        </p:nvSpPr>
        <p:spPr>
          <a:xfrm>
            <a:off x="3579237" y="1690573"/>
            <a:ext cx="1153300" cy="675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세미나 문의</a:t>
            </a:r>
            <a:endParaRPr lang="ko-KR" altLang="en-US" sz="1200" b="1" dirty="0">
              <a:solidFill>
                <a:srgbClr val="704DE4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753" y="6223761"/>
            <a:ext cx="1333974" cy="344798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358620" y="2211128"/>
            <a:ext cx="3737558" cy="4012633"/>
            <a:chOff x="2278870" y="2509570"/>
            <a:chExt cx="3737558" cy="4012633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8870" y="2509570"/>
              <a:ext cx="3737558" cy="28867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8620" y="5363621"/>
              <a:ext cx="3657808" cy="1158582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2287108" y="2211128"/>
            <a:ext cx="3737558" cy="401263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817552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65261"/>
              </p:ext>
            </p:extLst>
          </p:nvPr>
        </p:nvGraphicFramePr>
        <p:xfrm>
          <a:off x="8534283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sh_user_w_semiDetail_detail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91559" y="250114"/>
            <a:ext cx="94211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15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2321" y="195295"/>
            <a:ext cx="93089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69" y="1814015"/>
            <a:ext cx="7672916" cy="4417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6980718" y="2218440"/>
            <a:ext cx="5049794" cy="3476367"/>
            <a:chOff x="2204881" y="2055642"/>
            <a:chExt cx="5049794" cy="3476367"/>
          </a:xfrm>
        </p:grpSpPr>
        <p:sp>
          <p:nvSpPr>
            <p:cNvPr id="7" name="직사각형 6"/>
            <p:cNvSpPr/>
            <p:nvPr/>
          </p:nvSpPr>
          <p:spPr>
            <a:xfrm>
              <a:off x="2204881" y="2055642"/>
              <a:ext cx="5049794" cy="347636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684" y="3764166"/>
              <a:ext cx="3133260" cy="12366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208" y="5124021"/>
              <a:ext cx="4588477" cy="155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6636" y="2220399"/>
              <a:ext cx="4694952" cy="1054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349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58803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3" y="2435346"/>
            <a:ext cx="4333416" cy="35752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322" y="2022804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3"/>
          <p:cNvGraphicFramePr/>
          <p:nvPr>
            <p:extLst>
              <p:ext uri="{D42A27DB-BD31-4B8C-83A1-F6EECF244321}">
                <p14:modId xmlns:p14="http://schemas.microsoft.com/office/powerpoint/2010/main" val="4117477948"/>
              </p:ext>
            </p:extLst>
          </p:nvPr>
        </p:nvGraphicFramePr>
        <p:xfrm>
          <a:off x="8477462" y="2396021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대한 정보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8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결제 예정 금액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최종 결제 금액 표시</a:t>
                      </a:r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5219369" y="2062679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29946" y="2792627"/>
            <a:ext cx="2842054" cy="236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최신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공유 세미나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29946" y="3169805"/>
            <a:ext cx="3079552" cy="43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최신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8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800" dirty="0" smtClean="0">
                <a:solidFill>
                  <a:schemeClr val="tx1"/>
                </a:solidFill>
              </a:rPr>
              <a:t>IT </a:t>
            </a:r>
            <a:r>
              <a:rPr lang="ko-KR" altLang="en-US" sz="8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800" dirty="0" smtClean="0">
                <a:solidFill>
                  <a:schemeClr val="tx1"/>
                </a:solidFill>
              </a:rPr>
              <a:t>, </a:t>
            </a:r>
            <a:r>
              <a:rPr lang="ko-KR" altLang="en-US" sz="800" dirty="0" smtClean="0">
                <a:solidFill>
                  <a:schemeClr val="tx1"/>
                </a:solidFill>
              </a:rPr>
              <a:t>휴대폰에 대해 토론하고 친목을 도모합니다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46" y="4434801"/>
            <a:ext cx="3885591" cy="106410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862739" y="4333353"/>
            <a:ext cx="3883823" cy="1614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최신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트렌드</a:t>
            </a:r>
            <a:r>
              <a:rPr lang="ko-KR" altLang="en-US" sz="700" dirty="0" smtClean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 smtClean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. </a:t>
            </a:r>
            <a:r>
              <a:rPr lang="ko-KR" altLang="en-US" sz="700" dirty="0" smtClean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데스크톱</a:t>
            </a:r>
            <a:r>
              <a:rPr lang="en-US" altLang="ko-KR" sz="700" dirty="0" smtClean="0">
                <a:solidFill>
                  <a:schemeClr val="tx1"/>
                </a:solidFill>
              </a:rPr>
              <a:t>, </a:t>
            </a:r>
            <a:r>
              <a:rPr lang="ko-KR" altLang="en-US" sz="700" dirty="0" smtClean="0">
                <a:solidFill>
                  <a:schemeClr val="tx1"/>
                </a:solidFill>
              </a:rPr>
              <a:t>휴대폰에 대해 토론하고 친목을 도모합니다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r>
              <a:rPr lang="en-US" altLang="ko-KR" sz="700" dirty="0" smtClean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최신 </a:t>
            </a:r>
            <a:r>
              <a:rPr lang="ko-KR" altLang="en-US" sz="700" dirty="0" err="1">
                <a:solidFill>
                  <a:schemeClr val="tx1"/>
                </a:solidFill>
              </a:rPr>
              <a:t>트렌드</a:t>
            </a:r>
            <a:r>
              <a:rPr lang="ko-KR" altLang="en-US" sz="700" dirty="0">
                <a:solidFill>
                  <a:schemeClr val="tx1"/>
                </a:solidFill>
              </a:rPr>
              <a:t> 공유 세미나는 </a:t>
            </a:r>
            <a:r>
              <a:rPr lang="en-US" altLang="ko-KR" sz="700" dirty="0">
                <a:solidFill>
                  <a:schemeClr val="tx1"/>
                </a:solidFill>
              </a:rPr>
              <a:t>IT </a:t>
            </a:r>
            <a:r>
              <a:rPr lang="ko-KR" altLang="en-US" sz="700" dirty="0">
                <a:solidFill>
                  <a:schemeClr val="tx1"/>
                </a:solidFill>
              </a:rPr>
              <a:t>정보를 공유합니다</a:t>
            </a:r>
            <a:r>
              <a:rPr lang="en-US" altLang="ko-KR" sz="700" dirty="0">
                <a:solidFill>
                  <a:schemeClr val="tx1"/>
                </a:solidFill>
              </a:rPr>
              <a:t>. </a:t>
            </a:r>
            <a:r>
              <a:rPr lang="ko-KR" altLang="en-US" sz="700" dirty="0">
                <a:solidFill>
                  <a:schemeClr val="tx1"/>
                </a:solidFill>
              </a:rPr>
              <a:t>주로 노트북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데스크톱</a:t>
            </a:r>
            <a:r>
              <a:rPr lang="en-US" altLang="ko-KR" sz="700" dirty="0">
                <a:solidFill>
                  <a:schemeClr val="tx1"/>
                </a:solidFill>
              </a:rPr>
              <a:t>, </a:t>
            </a:r>
            <a:r>
              <a:rPr lang="ko-KR" altLang="en-US" sz="700" dirty="0">
                <a:solidFill>
                  <a:schemeClr val="tx1"/>
                </a:solidFill>
              </a:rPr>
              <a:t>휴대폰에 대해 토론하고 친목을 </a:t>
            </a:r>
            <a:r>
              <a:rPr lang="ko-KR" altLang="en-US" sz="700" dirty="0" smtClean="0">
                <a:solidFill>
                  <a:schemeClr val="tx1"/>
                </a:solidFill>
              </a:rPr>
              <a:t>도모합니다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692" y="1952368"/>
            <a:ext cx="944345" cy="296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신청하기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0743" y="2415339"/>
            <a:ext cx="944345" cy="18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신청 세미나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91217" y="2865728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91217" y="3232736"/>
            <a:ext cx="513217" cy="144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30134" y="3608533"/>
            <a:ext cx="574300" cy="12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</a:rPr>
              <a:t>신청인원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73" y="4436591"/>
            <a:ext cx="383016" cy="14185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811" y="4434801"/>
            <a:ext cx="501868" cy="1901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089" y="4412255"/>
            <a:ext cx="276264" cy="190527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4692" y="203296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44939"/>
              </p:ext>
            </p:extLst>
          </p:nvPr>
        </p:nvGraphicFramePr>
        <p:xfrm>
          <a:off x="8477462" y="129987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89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2819879788"/>
              </p:ext>
            </p:extLst>
          </p:nvPr>
        </p:nvGraphicFramePr>
        <p:xfrm>
          <a:off x="852899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7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 입력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신청자명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연락처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이메일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요청사항의 예약자 정보를 </a:t>
                      </a:r>
                      <a:r>
                        <a:rPr lang="ko-KR" altLang="en-US" sz="1200" baseline="0" dirty="0" err="1" smtClean="0"/>
                        <a:t>입력받음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21398" y="1877198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7348" y="2394451"/>
            <a:ext cx="2685601" cy="23825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42" y="2615954"/>
            <a:ext cx="228632" cy="11431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25" y="4508664"/>
            <a:ext cx="228632" cy="114316"/>
          </a:xfrm>
          <a:prstGeom prst="rect">
            <a:avLst/>
          </a:prstGeom>
        </p:spPr>
      </p:pic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01980"/>
              </p:ext>
            </p:extLst>
          </p:nvPr>
        </p:nvGraphicFramePr>
        <p:xfrm>
          <a:off x="852899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67" y="3460219"/>
            <a:ext cx="4552401" cy="3154959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390171" y="1982621"/>
            <a:ext cx="4725027" cy="1495298"/>
            <a:chOff x="369347" y="1956570"/>
            <a:chExt cx="4824507" cy="14952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9275" y="1956570"/>
              <a:ext cx="4684579" cy="1318768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347" y="3015311"/>
              <a:ext cx="1912534" cy="436557"/>
            </a:xfrm>
            <a:prstGeom prst="rect">
              <a:avLst/>
            </a:prstGeom>
          </p:spPr>
        </p:pic>
      </p:grpSp>
      <p:sp>
        <p:nvSpPr>
          <p:cNvPr id="20" name="직사각형 19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5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942882286"/>
              </p:ext>
            </p:extLst>
          </p:nvPr>
        </p:nvGraphicFramePr>
        <p:xfrm>
          <a:off x="849989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343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6" y="2090547"/>
            <a:ext cx="4378110" cy="329448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67" y="5598226"/>
            <a:ext cx="4525892" cy="10177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78488" y="188540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405" y="2435346"/>
            <a:ext cx="2840498" cy="2519940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47829"/>
              </p:ext>
            </p:extLst>
          </p:nvPr>
        </p:nvGraphicFramePr>
        <p:xfrm>
          <a:off x="849989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14866" y="241014"/>
            <a:ext cx="70791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>
                <a:solidFill>
                  <a:schemeClr val="bg1"/>
                </a:solidFill>
              </a:rPr>
              <a:t>– </a:t>
            </a:r>
            <a:r>
              <a:rPr lang="ko-KR" altLang="en-US" sz="2500" dirty="0">
                <a:solidFill>
                  <a:schemeClr val="bg1"/>
                </a:solidFill>
              </a:rPr>
              <a:t>웹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35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19484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05" y="4234249"/>
            <a:ext cx="4666493" cy="22497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50" y="1863196"/>
            <a:ext cx="5028007" cy="217118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348" y="2435346"/>
            <a:ext cx="2599362" cy="2374905"/>
          </a:xfrm>
          <a:prstGeom prst="rect">
            <a:avLst/>
          </a:prstGeom>
        </p:spPr>
      </p:pic>
      <p:graphicFrame>
        <p:nvGraphicFramePr>
          <p:cNvPr id="15" name="표 13"/>
          <p:cNvGraphicFramePr/>
          <p:nvPr>
            <p:extLst>
              <p:ext uri="{D42A27DB-BD31-4B8C-83A1-F6EECF244321}">
                <p14:modId xmlns:p14="http://schemas.microsoft.com/office/powerpoint/2010/main" val="638480694"/>
              </p:ext>
            </p:extLst>
          </p:nvPr>
        </p:nvGraphicFramePr>
        <p:xfrm>
          <a:off x="8516041" y="2402520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주의사항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서비스동의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- </a:t>
                      </a:r>
                      <a:r>
                        <a:rPr lang="ko-KR" altLang="en-US" sz="1200" dirty="0" smtClean="0"/>
                        <a:t>주의사항 텍스트 제공 및 서비스 동의 체크란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168" y="2435347"/>
            <a:ext cx="2752028" cy="244145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929" y="4870718"/>
            <a:ext cx="1584835" cy="2078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6764" y="4810251"/>
            <a:ext cx="752580" cy="314369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40072"/>
              </p:ext>
            </p:extLst>
          </p:nvPr>
        </p:nvGraphicFramePr>
        <p:xfrm>
          <a:off x="8516041" y="1280670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7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1" y="1746421"/>
            <a:ext cx="7436001" cy="426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890133" y="2491187"/>
            <a:ext cx="5049794" cy="2133600"/>
            <a:chOff x="6494686" y="3237470"/>
            <a:chExt cx="5049794" cy="2133600"/>
          </a:xfrm>
        </p:grpSpPr>
        <p:sp>
          <p:nvSpPr>
            <p:cNvPr id="6" name="직사각형 5"/>
            <p:cNvSpPr/>
            <p:nvPr/>
          </p:nvSpPr>
          <p:spPr>
            <a:xfrm>
              <a:off x="6494686" y="3237470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831" y="4063484"/>
              <a:ext cx="4933455" cy="1150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7165" y="3414922"/>
              <a:ext cx="4984836" cy="169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1795849" y="2210404"/>
            <a:ext cx="2899720" cy="854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6" y="1586473"/>
            <a:ext cx="7757259" cy="478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7054890" y="2646445"/>
            <a:ext cx="5049794" cy="2133600"/>
            <a:chOff x="6890133" y="2491187"/>
            <a:chExt cx="5049794" cy="2133600"/>
          </a:xfrm>
        </p:grpSpPr>
        <p:sp>
          <p:nvSpPr>
            <p:cNvPr id="7" name="직사각형 6"/>
            <p:cNvSpPr/>
            <p:nvPr/>
          </p:nvSpPr>
          <p:spPr>
            <a:xfrm>
              <a:off x="6890133" y="2491187"/>
              <a:ext cx="5049794" cy="2133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612" y="2778846"/>
              <a:ext cx="4944836" cy="1558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직사각형 8"/>
          <p:cNvSpPr/>
          <p:nvPr/>
        </p:nvSpPr>
        <p:spPr>
          <a:xfrm>
            <a:off x="287861" y="242390"/>
            <a:ext cx="679064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11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14649936"/>
              </p:ext>
            </p:extLst>
          </p:nvPr>
        </p:nvGraphicFramePr>
        <p:xfrm>
          <a:off x="8509686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1568"/>
              </p:ext>
            </p:extLst>
          </p:nvPr>
        </p:nvGraphicFramePr>
        <p:xfrm>
          <a:off x="1369438" y="2409132"/>
          <a:ext cx="5556421" cy="336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4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365156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신청이 완료 되었습니다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신청 확정을 위해서는 아래의 계좌번호로 무통장입금이 필요합니다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73354"/>
              </p:ext>
            </p:extLst>
          </p:nvPr>
        </p:nvGraphicFramePr>
        <p:xfrm>
          <a:off x="1972199" y="4154288"/>
          <a:ext cx="4101044" cy="60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62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447796" y="5191357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58115"/>
              </p:ext>
            </p:extLst>
          </p:nvPr>
        </p:nvGraphicFramePr>
        <p:xfrm>
          <a:off x="8509686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05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53102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직사각형 39"/>
          <p:cNvSpPr/>
          <p:nvPr/>
        </p:nvSpPr>
        <p:spPr>
          <a:xfrm>
            <a:off x="470751" y="2073818"/>
            <a:ext cx="3681119" cy="328776"/>
          </a:xfrm>
          <a:prstGeom prst="rect">
            <a:avLst/>
          </a:prstGeom>
          <a:noFill/>
          <a:ln w="12700">
            <a:noFill/>
            <a:miter/>
          </a:ln>
        </p:spPr>
        <p:txBody>
          <a:bodyPr lIns="45719" rIns="45719" anchor="ctr"/>
          <a:lstStyle/>
          <a:p>
            <a:pPr fontAlgn="t"/>
            <a:r>
              <a:rPr lang="ko-KR" altLang="en-US" b="1" dirty="0"/>
              <a:t>양천</a:t>
            </a:r>
            <a:r>
              <a:rPr lang="en-US" altLang="ko-KR" b="1" dirty="0"/>
              <a:t>.</a:t>
            </a:r>
            <a:r>
              <a:rPr lang="ko-KR" altLang="en-US" b="1" dirty="0"/>
              <a:t>강서 모임공간 그림민화랑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7201" y="2425531"/>
            <a:ext cx="37882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dk1"/>
                </a:solidFill>
              </a:rPr>
              <a:t>우리끼리만의 고즈넉한 공간을 찾는다면 이곳입니다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3027776"/>
            <a:ext cx="4618508" cy="241608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5649051"/>
            <a:ext cx="718504" cy="43866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10" y="6130741"/>
            <a:ext cx="3305028" cy="41894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0134" y="2826630"/>
            <a:ext cx="2422974" cy="257393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463086" y="5567198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 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7214" y="195318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5137" y="2435346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13"/>
          <p:cNvGraphicFramePr/>
          <p:nvPr>
            <p:extLst>
              <p:ext uri="{D42A27DB-BD31-4B8C-83A1-F6EECF244321}">
                <p14:modId xmlns:p14="http://schemas.microsoft.com/office/powerpoint/2010/main" val="4253195236"/>
              </p:ext>
            </p:extLst>
          </p:nvPr>
        </p:nvGraphicFramePr>
        <p:xfrm>
          <a:off x="8557506" y="2536380"/>
          <a:ext cx="3491813" cy="22121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 dirty="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err="1" smtClean="0"/>
                        <a:t>컨텐츠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endParaRPr lang="en-US" altLang="ko-KR" sz="10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b="0" dirty="0" smtClean="0"/>
                        <a:t>-</a:t>
                      </a:r>
                      <a:r>
                        <a:rPr lang="ko-KR" altLang="en-US" sz="1200" b="0" baseline="0" dirty="0" smtClean="0"/>
                        <a:t> 세미나를 소개하는 페이지</a:t>
                      </a:r>
                      <a:endParaRPr lang="en-US" altLang="ko-KR" sz="1200" b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세미나 정보</a:t>
                      </a:r>
                      <a:endParaRPr lang="en-US" altLang="ko-KR" sz="1500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주최자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시간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카테고리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최대인원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장소 표시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endParaRPr sz="1200" dirty="0"/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10" y="2675182"/>
            <a:ext cx="718504" cy="25988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50789" y="2762031"/>
            <a:ext cx="486032" cy="680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블루문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4249" y="5651421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smtClean="0">
                <a:solidFill>
                  <a:schemeClr val="tx1"/>
                </a:solidFill>
              </a:rPr>
              <a:t>세미나 소개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14" y="2677198"/>
            <a:ext cx="718504" cy="25988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377531" y="2765140"/>
            <a:ext cx="486032" cy="823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친목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92201" y="2821102"/>
            <a:ext cx="904968" cy="27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900" b="1" dirty="0" smtClean="0">
                <a:solidFill>
                  <a:schemeClr val="tx1"/>
                </a:solidFill>
              </a:rPr>
              <a:t>세미나 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8583"/>
              </p:ext>
            </p:extLst>
          </p:nvPr>
        </p:nvGraphicFramePr>
        <p:xfrm>
          <a:off x="5582691" y="3258843"/>
          <a:ext cx="2111450" cy="207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995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5855">
                <a:tc>
                  <a:txBody>
                    <a:bodyPr/>
                    <a:lstStyle/>
                    <a:p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년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13:00:00(2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카테고리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예술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최대인원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58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-Zone 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블루문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세미나존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510" y="2753794"/>
            <a:ext cx="666843" cy="304843"/>
          </a:xfrm>
          <a:prstGeom prst="rect">
            <a:avLst/>
          </a:prstGeom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55613"/>
              </p:ext>
            </p:extLst>
          </p:nvPr>
        </p:nvGraphicFramePr>
        <p:xfrm>
          <a:off x="8557506" y="1283516"/>
          <a:ext cx="3491813" cy="103632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5051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17770" y="245240"/>
            <a:ext cx="686598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14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14866" y="241014"/>
            <a:ext cx="73308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5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7" y="1538850"/>
            <a:ext cx="6460084" cy="40649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945052" y="4855457"/>
            <a:ext cx="7876249" cy="1781019"/>
            <a:chOff x="3678571" y="4849554"/>
            <a:chExt cx="8266294" cy="189939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571" y="4849554"/>
              <a:ext cx="8189301" cy="18993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3695046" y="6518285"/>
              <a:ext cx="8249819" cy="22457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506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556631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4028728509"/>
              </p:ext>
            </p:extLst>
          </p:nvPr>
        </p:nvGraphicFramePr>
        <p:xfrm>
          <a:off x="8534400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참여 인원 선택</a:t>
                      </a:r>
                      <a:endParaRPr lang="en-US" altLang="ko-KR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42" y="1492338"/>
            <a:ext cx="2413687" cy="476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930" y="4293191"/>
            <a:ext cx="142895" cy="133369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6392"/>
              </p:ext>
            </p:extLst>
          </p:nvPr>
        </p:nvGraphicFramePr>
        <p:xfrm>
          <a:off x="8534400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6530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</a:rPr>
              <a:t> </a:t>
            </a:r>
            <a:r>
              <a:rPr lang="en-US" altLang="ko-KR" sz="2500" dirty="0">
                <a:solidFill>
                  <a:schemeClr val="bg1"/>
                </a:solidFill>
              </a:rPr>
              <a:t>-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96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080544941"/>
              </p:ext>
            </p:extLst>
          </p:nvPr>
        </p:nvGraphicFramePr>
        <p:xfrm>
          <a:off x="849424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소개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 </a:t>
                      </a:r>
                      <a:r>
                        <a:rPr lang="ko-KR" altLang="en-US" sz="1200" dirty="0" err="1" smtClean="0"/>
                        <a:t>콘텐츠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702" y="1479639"/>
            <a:ext cx="2633432" cy="49556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75638"/>
              </p:ext>
            </p:extLst>
          </p:nvPr>
        </p:nvGraphicFramePr>
        <p:xfrm>
          <a:off x="849424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6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85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414856767"/>
              </p:ext>
            </p:extLst>
          </p:nvPr>
        </p:nvGraphicFramePr>
        <p:xfrm>
          <a:off x="8534398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sz="1500" dirty="0" smtClean="0"/>
                        <a:t>Q&amp;A</a:t>
                      </a:r>
                      <a:r>
                        <a:rPr lang="en-US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80286"/>
              </p:ext>
            </p:extLst>
          </p:nvPr>
        </p:nvGraphicFramePr>
        <p:xfrm>
          <a:off x="8534398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92256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3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1734810521"/>
              </p:ext>
            </p:extLst>
          </p:nvPr>
        </p:nvGraphicFramePr>
        <p:xfrm>
          <a:off x="8517924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질문작성하기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20176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100623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6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2264368859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500" dirty="0" smtClean="0"/>
                        <a:t>이용후기 </a:t>
                      </a:r>
                      <a:r>
                        <a:rPr lang="ko-KR" altLang="en-US" sz="1500" baseline="0" dirty="0" smtClean="0"/>
                        <a:t>목록</a:t>
                      </a:r>
                      <a:endParaRPr lang="en-US" altLang="ko-KR" sz="1500" baseline="0" dirty="0" smtClean="0"/>
                    </a:p>
                    <a:p>
                      <a:pPr algn="l">
                        <a:defRPr sz="1500"/>
                      </a:pPr>
                      <a:r>
                        <a:rPr lang="en-US" sz="1500" baseline="0" dirty="0" smtClean="0"/>
                        <a:t>-</a:t>
                      </a:r>
                      <a:r>
                        <a:rPr lang="ko-KR" altLang="en-US" sz="1500" baseline="0" dirty="0" smtClean="0"/>
                        <a:t>기본 </a:t>
                      </a:r>
                      <a:r>
                        <a:rPr lang="en-US" altLang="ko-KR" sz="1500" baseline="0" dirty="0" smtClean="0"/>
                        <a:t>3</a:t>
                      </a:r>
                      <a:r>
                        <a:rPr lang="ko-KR" altLang="en-US" sz="1500" baseline="0" dirty="0" smtClean="0"/>
                        <a:t>개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095" y="1519087"/>
            <a:ext cx="2531107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82095" y="1874927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1" dirty="0" smtClean="0">
                <a:solidFill>
                  <a:schemeClr val="tx1"/>
                </a:solidFill>
              </a:rPr>
              <a:t>세미나문의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47964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89050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13"/>
          <p:cNvGraphicFramePr/>
          <p:nvPr>
            <p:extLst>
              <p:ext uri="{D42A27DB-BD31-4B8C-83A1-F6EECF244321}">
                <p14:modId xmlns:p14="http://schemas.microsoft.com/office/powerpoint/2010/main" val="3678483704"/>
              </p:ext>
            </p:extLst>
          </p:nvPr>
        </p:nvGraphicFramePr>
        <p:xfrm>
          <a:off x="856735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후기작성하기 </a:t>
                      </a:r>
                      <a:r>
                        <a:rPr lang="ko-KR" altLang="en-US" dirty="0" err="1" smtClean="0"/>
                        <a:t>모달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026" y="1656029"/>
            <a:ext cx="2193734" cy="459259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6531"/>
              </p:ext>
            </p:extLst>
          </p:nvPr>
        </p:nvGraphicFramePr>
        <p:xfrm>
          <a:off x="856735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974176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>
                <a:solidFill>
                  <a:schemeClr val="bg1"/>
                </a:solidFill>
              </a:rPr>
              <a:t> 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이용후기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2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826736" y="1578114"/>
            <a:ext cx="6004223" cy="4924404"/>
            <a:chOff x="1096792" y="1380268"/>
            <a:chExt cx="6004223" cy="492440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792" y="1380268"/>
              <a:ext cx="2766754" cy="4917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992" y="1380268"/>
              <a:ext cx="2857023" cy="49244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>
            <a:off x="114866" y="241014"/>
            <a:ext cx="723307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</a:rPr>
              <a:t> </a:t>
            </a:r>
            <a:r>
              <a:rPr lang="ko-KR" altLang="en-US" sz="2500" dirty="0">
                <a:solidFill>
                  <a:schemeClr val="bg1"/>
                </a:solidFill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상세페이지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200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716741589"/>
              </p:ext>
            </p:extLst>
          </p:nvPr>
        </p:nvGraphicFramePr>
        <p:xfrm>
          <a:off x="8559113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신청자 정보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신청자이름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연락처 기입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0873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98" y="1570573"/>
            <a:ext cx="2454254" cy="477382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42168" y="1953186"/>
            <a:ext cx="1013254" cy="156518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바로 예약하기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297" y="4886316"/>
            <a:ext cx="1679897" cy="163480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18556"/>
              </p:ext>
            </p:extLst>
          </p:nvPr>
        </p:nvGraphicFramePr>
        <p:xfrm>
          <a:off x="8559113" y="127369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853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93860789"/>
              </p:ext>
            </p:extLst>
          </p:nvPr>
        </p:nvGraphicFramePr>
        <p:xfrm>
          <a:off x="8509686" y="239554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주최자 정보 및 결제 예정 금액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사용자에게 정보 제공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579130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83" y="1442887"/>
            <a:ext cx="2290881" cy="50292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83929"/>
              </p:ext>
            </p:extLst>
          </p:nvPr>
        </p:nvGraphicFramePr>
        <p:xfrm>
          <a:off x="8509686" y="1273691"/>
          <a:ext cx="3491813" cy="849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50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64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835362146"/>
              </p:ext>
            </p:extLst>
          </p:nvPr>
        </p:nvGraphicFramePr>
        <p:xfrm>
          <a:off x="8517924" y="2379658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인원 선택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+,</a:t>
                      </a:r>
                      <a:r>
                        <a:rPr lang="en-US" sz="1200" baseline="0" dirty="0" smtClean="0"/>
                        <a:t> - </a:t>
                      </a:r>
                      <a:r>
                        <a:rPr lang="ko-KR" altLang="en-US" sz="1200" baseline="0" dirty="0" smtClean="0"/>
                        <a:t>버튼을 눌러 인원을 선택하면 결제 금액 자동 조절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91726"/>
              </p:ext>
            </p:extLst>
          </p:nvPr>
        </p:nvGraphicFramePr>
        <p:xfrm>
          <a:off x="131601" y="1283516"/>
          <a:ext cx="8040334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10" y="2096949"/>
            <a:ext cx="4676940" cy="17471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10" y="4236273"/>
            <a:ext cx="4799594" cy="17534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5067" y="1953186"/>
            <a:ext cx="2278567" cy="456664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218980" y="1913110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09938"/>
              </p:ext>
            </p:extLst>
          </p:nvPr>
        </p:nvGraphicFramePr>
        <p:xfrm>
          <a:off x="5621566" y="2372498"/>
          <a:ext cx="2204380" cy="221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1597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630524" y="1985738"/>
            <a:ext cx="754520" cy="255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인원선택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524" y="5315995"/>
            <a:ext cx="2195422" cy="4763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4191" y="2561968"/>
            <a:ext cx="2171755" cy="4682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296" y="3105883"/>
            <a:ext cx="2082920" cy="53828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3653" y="3946163"/>
            <a:ext cx="2111563" cy="16057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671" y="4664132"/>
            <a:ext cx="2404169" cy="188271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79383" y="4146538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결제 금액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05470" y="4152184"/>
            <a:ext cx="959746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000" b="1" dirty="0" smtClean="0">
                <a:solidFill>
                  <a:schemeClr val="tx1"/>
                </a:solidFill>
              </a:rPr>
              <a:t>50000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원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39129" y="4745698"/>
            <a:ext cx="1458268" cy="1055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*1</a:t>
            </a:r>
            <a:r>
              <a:rPr lang="ko-KR" altLang="en-US" sz="800" dirty="0" smtClean="0">
                <a:solidFill>
                  <a:srgbClr val="FF0000"/>
                </a:solidFill>
              </a:rPr>
              <a:t>인 금액 </a:t>
            </a:r>
            <a:r>
              <a:rPr lang="en-US" altLang="ko-KR" sz="800" dirty="0" smtClean="0">
                <a:solidFill>
                  <a:srgbClr val="FF0000"/>
                </a:solidFill>
              </a:rPr>
              <a:t>: 50,000 </a:t>
            </a:r>
            <a:r>
              <a:rPr lang="ko-KR" altLang="en-US" sz="800" dirty="0">
                <a:solidFill>
                  <a:srgbClr val="FF0000"/>
                </a:solidFill>
              </a:rPr>
              <a:t>원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01209"/>
              </p:ext>
            </p:extLst>
          </p:nvPr>
        </p:nvGraphicFramePr>
        <p:xfrm>
          <a:off x="8517924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200938" y="245240"/>
            <a:ext cx="689964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-2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76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491146161"/>
              </p:ext>
            </p:extLst>
          </p:nvPr>
        </p:nvGraphicFramePr>
        <p:xfrm>
          <a:off x="8493211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sz="1200" dirty="0" smtClean="0"/>
                        <a:t>서비스 동의</a:t>
                      </a:r>
                      <a:endParaRPr lang="en-US" altLang="ko-KR" sz="1200" dirty="0" smtClean="0"/>
                    </a:p>
                    <a:p>
                      <a:pPr algn="l">
                        <a:defRPr sz="1500"/>
                      </a:pPr>
                      <a:r>
                        <a:rPr lang="en-US" sz="1200" dirty="0" smtClean="0"/>
                        <a:t>-</a:t>
                      </a:r>
                      <a:r>
                        <a:rPr lang="ko-KR" altLang="en-US" sz="1200" dirty="0" smtClean="0"/>
                        <a:t>서비스 동의 및 신청 버튼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2914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44" y="1570573"/>
            <a:ext cx="2155010" cy="4773827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7653"/>
              </p:ext>
            </p:extLst>
          </p:nvPr>
        </p:nvGraphicFramePr>
        <p:xfrm>
          <a:off x="8493211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14866" y="241014"/>
            <a:ext cx="77203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–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>
                <a:solidFill>
                  <a:schemeClr val="bg1"/>
                </a:solidFill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3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30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158035974"/>
              </p:ext>
            </p:extLst>
          </p:nvPr>
        </p:nvGraphicFramePr>
        <p:xfrm>
          <a:off x="8526162" y="240536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신청 완료 페이지</a:t>
                      </a:r>
                      <a:endParaRPr lang="en-US" altLang="ko-KR" dirty="0" smtClean="0"/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dirty="0" smtClean="0"/>
                        <a:t>무통장 입금 은행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ko-KR" altLang="en-US" sz="1200" dirty="0" smtClean="0"/>
                        <a:t>계좌번호 안내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9458"/>
              </p:ext>
            </p:extLst>
          </p:nvPr>
        </p:nvGraphicFramePr>
        <p:xfrm>
          <a:off x="131601" y="1283516"/>
          <a:ext cx="7982669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266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181763" y="2823787"/>
            <a:ext cx="2150076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신청이 완료 되었습니다</a:t>
            </a:r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ko-KR" altLang="en-US" sz="1100" dirty="0"/>
              <a:t>신청 확정을 위해서는 아래의 계좌번호로 무통장입금이 필요합니다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06956"/>
              </p:ext>
            </p:extLst>
          </p:nvPr>
        </p:nvGraphicFramePr>
        <p:xfrm>
          <a:off x="3257861" y="4047867"/>
          <a:ext cx="1997879" cy="39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219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79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우리은행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123-1234-12345-12-123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556948" y="4705350"/>
            <a:ext cx="1399703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홈으로</a:t>
            </a:r>
            <a:endParaRPr lang="ko-KR" altLang="en-US" sz="8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744" y="1556036"/>
            <a:ext cx="2265041" cy="262843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2271"/>
              </p:ext>
            </p:extLst>
          </p:nvPr>
        </p:nvGraphicFramePr>
        <p:xfrm>
          <a:off x="3117818" y="1543008"/>
          <a:ext cx="2277967" cy="4709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095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306392"/>
              </p:ext>
            </p:extLst>
          </p:nvPr>
        </p:nvGraphicFramePr>
        <p:xfrm>
          <a:off x="8526162" y="128351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sh_user_m_semiPay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4866" y="241014"/>
            <a:ext cx="75745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dirty="0" err="1">
                <a:solidFill>
                  <a:schemeClr val="bg1"/>
                </a:solidFill>
              </a:rPr>
              <a:t>모바일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결제 페이지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4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7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1516083455"/>
              </p:ext>
            </p:extLst>
          </p:nvPr>
        </p:nvGraphicFramePr>
        <p:xfrm>
          <a:off x="8583827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780763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859171"/>
              </p:ext>
            </p:extLst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3293"/>
              </p:ext>
            </p:extLst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649" y="5972398"/>
            <a:ext cx="1448002" cy="31436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32408"/>
              </p:ext>
            </p:extLst>
          </p:nvPr>
        </p:nvGraphicFramePr>
        <p:xfrm>
          <a:off x="8583827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114866" y="241014"/>
            <a:ext cx="59362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1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2534942966"/>
              </p:ext>
            </p:extLst>
          </p:nvPr>
        </p:nvGraphicFramePr>
        <p:xfrm>
          <a:off x="8518349" y="2395906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2207732" y="2350216"/>
          <a:ext cx="420137" cy="220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20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306437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390265"/>
              </p:ext>
            </p:extLst>
          </p:nvPr>
        </p:nvGraphicFramePr>
        <p:xfrm>
          <a:off x="2773659" y="2744021"/>
          <a:ext cx="3118021" cy="147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473755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정말 삭제 하시겠습니까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181268"/>
              </p:ext>
            </p:extLst>
          </p:nvPr>
        </p:nvGraphicFramePr>
        <p:xfrm>
          <a:off x="353928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00302"/>
              </p:ext>
            </p:extLst>
          </p:nvPr>
        </p:nvGraphicFramePr>
        <p:xfrm>
          <a:off x="4485436" y="3669649"/>
          <a:ext cx="591498" cy="244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446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5518464" y="279989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710003"/>
              </p:ext>
            </p:extLst>
          </p:nvPr>
        </p:nvGraphicFramePr>
        <p:xfrm>
          <a:off x="8518349" y="1274056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114866" y="241014"/>
            <a:ext cx="64011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삭제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99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3893140623"/>
              </p:ext>
            </p:extLst>
          </p:nvPr>
        </p:nvGraphicFramePr>
        <p:xfrm>
          <a:off x="8509686" y="2411808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43571"/>
              </p:ext>
            </p:extLst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80093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예약자 리스트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902385"/>
              </p:ext>
            </p:extLst>
          </p:nvPr>
        </p:nvGraphicFramePr>
        <p:xfrm>
          <a:off x="3086309" y="2630860"/>
          <a:ext cx="2481649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97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55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박길동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최길동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2020-03-31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594" y="5855812"/>
            <a:ext cx="1008017" cy="218846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70870"/>
              </p:ext>
            </p:extLst>
          </p:nvPr>
        </p:nvGraphicFramePr>
        <p:xfrm>
          <a:off x="8509686" y="1289958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14866" y="241014"/>
            <a:ext cx="77957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예약자 리스트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18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표 13"/>
          <p:cNvGraphicFramePr/>
          <p:nvPr>
            <p:extLst>
              <p:ext uri="{D42A27DB-BD31-4B8C-83A1-F6EECF244321}">
                <p14:modId xmlns:p14="http://schemas.microsoft.com/office/powerpoint/2010/main" val="4020973420"/>
              </p:ext>
            </p:extLst>
          </p:nvPr>
        </p:nvGraphicFramePr>
        <p:xfrm>
          <a:off x="8509686" y="2399191"/>
          <a:ext cx="3491813" cy="1326453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/>
                        <a:t>기능명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7993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500"/>
                        <a:t>1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ko-KR" altLang="en-US" dirty="0" smtClean="0"/>
                        <a:t>세미나 참가 예약 및 결제 관리</a:t>
                      </a:r>
                      <a:endParaRPr lang="en-US" altLang="ko-KR" dirty="0" smtClean="0"/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세미나명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해당 세미나 상세 페이지로 이동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예약자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예약자 리스트 확인 가능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주최자 </a:t>
                      </a:r>
                      <a:r>
                        <a:rPr lang="ko-KR" altLang="en-US" sz="1200" baseline="0" dirty="0" err="1" smtClean="0"/>
                        <a:t>클릭시</a:t>
                      </a:r>
                      <a:r>
                        <a:rPr lang="ko-KR" altLang="en-US" sz="1200" baseline="0" dirty="0" smtClean="0"/>
                        <a:t> 주최자 회원정보 팝업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479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265398" y="2009063"/>
            <a:ext cx="2303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/>
              <a:t>세미나 </a:t>
            </a:r>
            <a:r>
              <a:rPr lang="ko-KR" altLang="en-US" sz="1200" b="1" dirty="0"/>
              <a:t>참가 예약 </a:t>
            </a:r>
            <a:r>
              <a:rPr lang="ko-KR" altLang="en-US" sz="1200" b="1" dirty="0" smtClean="0"/>
              <a:t>및 </a:t>
            </a:r>
            <a:r>
              <a:rPr lang="ko-KR" altLang="en-US" sz="1200" b="1" dirty="0"/>
              <a:t>결제 관리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265398" y="2616413"/>
          <a:ext cx="5222791" cy="3182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06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7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402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990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74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세미나명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세미나 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진행상태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주최자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15/30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dsdfas152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10/20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2020-05-02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asdsad53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5/40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2020-03-22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6/45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결제취소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유튜브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크리에이터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마케팅 새로운 방법을 공개합니다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사회초년생들을 위한 좋은 방 구하는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꿀팁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2/30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세미나종료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4645"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돈관리하기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딱 좋은 시기인데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50/50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2020-05-12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fsasad45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333786" y="2767650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33786" y="3143308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33786" y="3523922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33786" y="3954574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33786" y="4700187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33786" y="43420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33786" y="5079413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33786" y="5484741"/>
            <a:ext cx="102122" cy="1252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39" y="1289959"/>
            <a:ext cx="1475158" cy="534149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919409" y="1780787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139839" y="1289958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30510"/>
              </p:ext>
            </p:extLst>
          </p:nvPr>
        </p:nvGraphicFramePr>
        <p:xfrm>
          <a:off x="2773659" y="1953186"/>
          <a:ext cx="3118021" cy="416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0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67446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15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주최자 </a:t>
                      </a:r>
                      <a:r>
                        <a:rPr lang="en-US" altLang="ko-KR" sz="1500" dirty="0" err="1" smtClean="0">
                          <a:solidFill>
                            <a:schemeClr val="tx1"/>
                          </a:solidFill>
                        </a:rPr>
                        <a:t>sadasd</a:t>
                      </a:r>
                      <a:r>
                        <a:rPr lang="ko-KR" altLang="en-US" sz="1500" baseline="0" dirty="0" smtClean="0">
                          <a:solidFill>
                            <a:schemeClr val="tx1"/>
                          </a:solidFill>
                        </a:rPr>
                        <a:t>님 회원정보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17640"/>
              </p:ext>
            </p:extLst>
          </p:nvPr>
        </p:nvGraphicFramePr>
        <p:xfrm>
          <a:off x="3322094" y="3005167"/>
          <a:ext cx="2021150" cy="25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예약자명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예약일시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김길동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adfasdf5452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서울 강남구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6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adsfasdf@gmail.com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동길김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543178" y="2009063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35848"/>
              </p:ext>
            </p:extLst>
          </p:nvPr>
        </p:nvGraphicFramePr>
        <p:xfrm>
          <a:off x="8509686" y="1277341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800" b="0" u="none" strike="noStrike" cap="none" dirty="0" err="1" smtClean="0">
                          <a:solidFill>
                            <a:schemeClr val="dk1"/>
                          </a:solidFill>
                        </a:rPr>
                        <a:t>sh_admin_semiBook</a:t>
                      </a:r>
                      <a:endParaRPr lang="en-US" altLang="ko-KR" sz="18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14866" y="241014"/>
            <a:ext cx="704231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관리자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예약관리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회원정보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34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60245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108859398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99255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9481" y="4440195"/>
            <a:ext cx="1738183" cy="70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8" y="1565340"/>
            <a:ext cx="8368791" cy="4599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7749742" y="2713413"/>
            <a:ext cx="3985856" cy="2240691"/>
            <a:chOff x="8090814" y="2257168"/>
            <a:chExt cx="3985856" cy="2240691"/>
          </a:xfrm>
        </p:grpSpPr>
        <p:sp>
          <p:nvSpPr>
            <p:cNvPr id="7" name="직사각형 6"/>
            <p:cNvSpPr/>
            <p:nvPr/>
          </p:nvSpPr>
          <p:spPr>
            <a:xfrm>
              <a:off x="8090814" y="2257168"/>
              <a:ext cx="3985856" cy="224069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8162892" y="2433347"/>
              <a:ext cx="3841699" cy="1888331"/>
              <a:chOff x="7922953" y="4539744"/>
              <a:chExt cx="4093550" cy="2037018"/>
            </a:xfrm>
          </p:grpSpPr>
          <p:pic>
            <p:nvPicPr>
              <p:cNvPr id="15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4539744"/>
                <a:ext cx="4093550" cy="65543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953" y="5497778"/>
                <a:ext cx="4093550" cy="107898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2228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939481" y="4440195"/>
            <a:ext cx="1738183" cy="700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5" y="1439159"/>
            <a:ext cx="8967603" cy="49286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7465997" y="1612907"/>
            <a:ext cx="4509273" cy="4504440"/>
            <a:chOff x="7244236" y="1565341"/>
            <a:chExt cx="4728519" cy="4530660"/>
          </a:xfrm>
        </p:grpSpPr>
        <p:sp>
          <p:nvSpPr>
            <p:cNvPr id="7" name="직사각형 6"/>
            <p:cNvSpPr/>
            <p:nvPr/>
          </p:nvSpPr>
          <p:spPr>
            <a:xfrm>
              <a:off x="7244236" y="1565341"/>
              <a:ext cx="4728519" cy="45306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245861" y="1705941"/>
              <a:ext cx="2807218" cy="1869281"/>
              <a:chOff x="8463993" y="2213723"/>
              <a:chExt cx="2327575" cy="1611493"/>
            </a:xfrm>
          </p:grpSpPr>
          <p:pic>
            <p:nvPicPr>
              <p:cNvPr id="11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3994" y="2213723"/>
                <a:ext cx="2269909" cy="562736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3993" y="2942125"/>
                <a:ext cx="2327575" cy="88309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7468181" y="4286283"/>
              <a:ext cx="4362579" cy="1629951"/>
              <a:chOff x="7893587" y="4941519"/>
              <a:chExt cx="4362579" cy="1629951"/>
            </a:xfrm>
          </p:grpSpPr>
          <p:pic>
            <p:nvPicPr>
              <p:cNvPr id="14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62256" y="4941519"/>
                <a:ext cx="3793910" cy="150325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3587" y="5272163"/>
                <a:ext cx="4362579" cy="129930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85930"/>
              </p:ext>
            </p:extLst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61141"/>
            <a:ext cx="4044781" cy="3764498"/>
            <a:chOff x="387176" y="2261141"/>
            <a:chExt cx="4044781" cy="37644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61141"/>
              <a:ext cx="1062683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1301122487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marL="171450" indent="-171450" algn="l">
                        <a:buFontTx/>
                        <a:buChar char="-"/>
                        <a:defRPr sz="1500"/>
                      </a:pP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lang="en-US" altLang="ko-KR" sz="1200" baseline="0" dirty="0" smtClean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615521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69670" y="195295"/>
            <a:ext cx="875752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11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1" y="1647569"/>
            <a:ext cx="9531796" cy="469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12337" y="195295"/>
            <a:ext cx="84721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세미나문의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502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31601" y="1283516"/>
          <a:ext cx="8032096" cy="534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699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77945"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318350" y="1349364"/>
            <a:ext cx="5111784" cy="355428"/>
            <a:chOff x="356082" y="1397293"/>
            <a:chExt cx="5111784" cy="355428"/>
          </a:xfrm>
        </p:grpSpPr>
        <p:sp>
          <p:nvSpPr>
            <p:cNvPr id="22" name="직사각형 39"/>
            <p:cNvSpPr/>
            <p:nvPr/>
          </p:nvSpPr>
          <p:spPr>
            <a:xfrm>
              <a:off x="356082" y="1423945"/>
              <a:ext cx="1207049" cy="32877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/>
            </a:ln>
          </p:spPr>
          <p:txBody>
            <a:bodyPr lIns="45719" rIns="45719" anchor="ctr"/>
            <a:lstStyle/>
            <a:p>
              <a:pPr>
                <a:defRPr sz="1500"/>
              </a:pPr>
              <a:r>
                <a:rPr lang="en-US" sz="1900" dirty="0"/>
                <a:t>e</a:t>
              </a:r>
              <a:r>
                <a:rPr lang="en-US" sz="1900" dirty="0" smtClean="0"/>
                <a:t>-Zone</a:t>
              </a:r>
              <a:endParaRPr sz="19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9120" y="1397293"/>
              <a:ext cx="3558746" cy="319907"/>
              <a:chOff x="1351005" y="1391330"/>
              <a:chExt cx="3558746" cy="319907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15" y="1391330"/>
                <a:ext cx="299939" cy="279013"/>
              </a:xfrm>
              <a:prstGeom prst="rect">
                <a:avLst/>
              </a:prstGeom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1351005" y="1711237"/>
                <a:ext cx="3558746" cy="0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134" y="2126413"/>
            <a:ext cx="2422974" cy="25739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463086" y="4866981"/>
            <a:ext cx="2280652" cy="356333"/>
          </a:xfrm>
          <a:prstGeom prst="rect">
            <a:avLst/>
          </a:prstGeom>
          <a:solidFill>
            <a:srgbClr val="704D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ln>
                  <a:solidFill>
                    <a:schemeClr val="bg1"/>
                  </a:solidFill>
                </a:ln>
                <a:solidFill>
                  <a:srgbClr val="FFC000"/>
                </a:solidFill>
              </a:rPr>
              <a:t>바로예약하기</a:t>
            </a:r>
            <a:endParaRPr lang="ko-KR" altLang="en-US" sz="1100" dirty="0">
              <a:ln>
                <a:solidFill>
                  <a:schemeClr val="bg1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387176" y="2244665"/>
            <a:ext cx="4044781" cy="3780974"/>
            <a:chOff x="387176" y="2244665"/>
            <a:chExt cx="4044781" cy="37809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032" y="2949706"/>
              <a:ext cx="3945925" cy="3075933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387176" y="2244665"/>
              <a:ext cx="1054446" cy="486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</a:rPr>
                <a:t>세미나 문의</a:t>
              </a:r>
              <a:r>
                <a:rPr lang="en-US" altLang="ko-KR" sz="800" b="1" dirty="0" smtClean="0">
                  <a:solidFill>
                    <a:srgbClr val="704DE4"/>
                  </a:solidFill>
                </a:rPr>
                <a:t>5</a:t>
              </a:r>
              <a:r>
                <a:rPr lang="ko-KR" altLang="en-US" sz="800" b="1" dirty="0" smtClean="0">
                  <a:solidFill>
                    <a:srgbClr val="704DE4"/>
                  </a:solidFill>
                </a:rPr>
                <a:t>개</a:t>
              </a:r>
              <a:endParaRPr lang="ko-KR" altLang="en-US" sz="800" b="1" dirty="0">
                <a:solidFill>
                  <a:srgbClr val="704DE4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568633" y="2403408"/>
              <a:ext cx="863324" cy="201500"/>
            </a:xfrm>
            <a:prstGeom prst="roundRect">
              <a:avLst>
                <a:gd name="adj" fmla="val 50000"/>
              </a:avLst>
            </a:prstGeom>
            <a:solidFill>
              <a:srgbClr val="704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smtClean="0"/>
                <a:t>질문작성하기</a:t>
              </a:r>
              <a:endParaRPr lang="ko-KR" altLang="en-US" sz="700" b="1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84884" y="2616413"/>
              <a:ext cx="197708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502508" y="6145428"/>
            <a:ext cx="3945925" cy="321635"/>
            <a:chOff x="555949" y="6120712"/>
            <a:chExt cx="3945925" cy="222421"/>
          </a:xfrm>
        </p:grpSpPr>
        <p:sp>
          <p:nvSpPr>
            <p:cNvPr id="24" name="직사각형 23"/>
            <p:cNvSpPr/>
            <p:nvPr/>
          </p:nvSpPr>
          <p:spPr>
            <a:xfrm>
              <a:off x="555949" y="6120712"/>
              <a:ext cx="3945925" cy="2224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 err="1" smtClean="0">
                  <a:solidFill>
                    <a:schemeClr val="tx1"/>
                  </a:solidFill>
                </a:rPr>
                <a:t>더보기</a:t>
              </a:r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1652" y="6158619"/>
              <a:ext cx="136047" cy="130132"/>
            </a:xfrm>
            <a:prstGeom prst="rect">
              <a:avLst/>
            </a:prstGeom>
          </p:spPr>
        </p:pic>
      </p:grpSp>
      <p:graphicFrame>
        <p:nvGraphicFramePr>
          <p:cNvPr id="27" name="표 13"/>
          <p:cNvGraphicFramePr/>
          <p:nvPr>
            <p:extLst>
              <p:ext uri="{D42A27DB-BD31-4B8C-83A1-F6EECF244321}">
                <p14:modId xmlns:p14="http://schemas.microsoft.com/office/powerpoint/2010/main" val="3708340634"/>
              </p:ext>
            </p:extLst>
          </p:nvPr>
        </p:nvGraphicFramePr>
        <p:xfrm>
          <a:off x="8494595" y="2374311"/>
          <a:ext cx="3491813" cy="1297716"/>
        </p:xfrm>
        <a:graphic>
          <a:graphicData uri="http://schemas.openxmlformats.org/drawingml/2006/table">
            <a:tbl>
              <a:tblPr firstRow="1"/>
              <a:tblGrid>
                <a:gridCol w="342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1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/>
                        <a:t>#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500" b="1" dirty="0" err="1"/>
                        <a:t>기능명</a:t>
                      </a:r>
                      <a:endParaRPr sz="1500" b="1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500"/>
                      </a:pPr>
                      <a:r>
                        <a:rPr lang="en-US" altLang="ko-KR" dirty="0" smtClean="0"/>
                        <a:t>Q&amp;A</a:t>
                      </a:r>
                    </a:p>
                    <a:p>
                      <a:pPr algn="l">
                        <a:defRPr sz="1500"/>
                      </a:pPr>
                      <a:r>
                        <a:rPr lang="en-US" altLang="ko-KR" sz="1200" dirty="0" smtClean="0"/>
                        <a:t>-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세미나에 대해 궁금한 것을 물어 볼 수 </a:t>
                      </a:r>
                      <a:r>
                        <a:rPr lang="ko-KR" altLang="en-US" sz="1200" baseline="0" dirty="0" err="1" smtClean="0"/>
                        <a:t>있</a:t>
                      </a:r>
                      <a:r>
                        <a:rPr lang="ko-KR" altLang="en-US" sz="1200" baseline="0" dirty="0" smtClean="0"/>
                        <a:t> 는 공간으로 주최자만 </a:t>
                      </a:r>
                      <a:r>
                        <a:rPr lang="ko-KR" altLang="en-US" sz="1200" baseline="0" dirty="0" err="1" smtClean="0"/>
                        <a:t>답글을</a:t>
                      </a:r>
                      <a:r>
                        <a:rPr lang="ko-KR" altLang="en-US" sz="1200" baseline="0" dirty="0" smtClean="0"/>
                        <a:t> 달 수 있음</a:t>
                      </a:r>
                      <a:endParaRPr sz="1200"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87176" y="1977281"/>
            <a:ext cx="296562" cy="3447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137" y="2149680"/>
            <a:ext cx="2437971" cy="3216321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50562"/>
              </p:ext>
            </p:extLst>
          </p:nvPr>
        </p:nvGraphicFramePr>
        <p:xfrm>
          <a:off x="128482" y="1290487"/>
          <a:ext cx="8032096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20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34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808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8822" y="2945264"/>
            <a:ext cx="2539611" cy="2214492"/>
          </a:xfrm>
          <a:prstGeom prst="rect">
            <a:avLst/>
          </a:prstGeom>
        </p:spPr>
      </p:pic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97180"/>
              </p:ext>
            </p:extLst>
          </p:nvPr>
        </p:nvGraphicFramePr>
        <p:xfrm>
          <a:off x="8494595" y="1278169"/>
          <a:ext cx="3491813" cy="84824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491813"/>
              </a:tblGrid>
              <a:tr h="41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7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4347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rPr lang="en-US" altLang="ko-KR" sz="1700" b="0" u="none" strike="noStrike" cap="none" dirty="0" err="1" smtClean="0">
                          <a:solidFill>
                            <a:schemeClr val="dk1"/>
                          </a:solidFill>
                        </a:rPr>
                        <a:t>sh_user_w_semiDetail</a:t>
                      </a:r>
                      <a:endParaRPr lang="en-US" altLang="ko-KR" sz="17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87237" y="222351"/>
            <a:ext cx="970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사용자</a:t>
            </a:r>
            <a:r>
              <a:rPr lang="en-US" altLang="ko-KR" sz="2500" dirty="0">
                <a:solidFill>
                  <a:schemeClr val="bg1"/>
                </a:solidFill>
              </a:rPr>
              <a:t> - </a:t>
            </a:r>
            <a:r>
              <a:rPr lang="ko-KR" altLang="en-US" sz="2500" dirty="0">
                <a:solidFill>
                  <a:schemeClr val="bg1"/>
                </a:solidFill>
              </a:rPr>
              <a:t>웹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상세페이지 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dirty="0" smtClean="0">
                <a:solidFill>
                  <a:schemeClr val="bg1"/>
                </a:solidFill>
                <a:latin typeface="+mj-lt"/>
              </a:rPr>
              <a:t>세미나 문의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dirty="0" err="1" smtClean="0">
                <a:solidFill>
                  <a:schemeClr val="bg1"/>
                </a:solidFill>
                <a:latin typeface="+mj-lt"/>
              </a:rPr>
              <a:t>모달</a:t>
            </a:r>
            <a:r>
              <a:rPr lang="en-US" altLang="ko-KR" sz="2500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1531</Words>
  <Application>Microsoft Office PowerPoint</Application>
  <PresentationFormat>사용자 지정</PresentationFormat>
  <Paragraphs>520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화면 설계서   유서희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507-07</cp:lastModifiedBy>
  <cp:revision>218</cp:revision>
  <dcterms:created xsi:type="dcterms:W3CDTF">2020-01-16T07:12:04Z</dcterms:created>
  <dcterms:modified xsi:type="dcterms:W3CDTF">2020-04-23T06:30:06Z</dcterms:modified>
</cp:coreProperties>
</file>