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94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-37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49EE5-EAA5-40FE-BFC0-54C456BB245B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7FC26-A880-4A31-B402-7EFF83C123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23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597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c553259d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g7c553259d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116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553259d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g7c553259d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410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2020-04-03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6192012" y="2780928"/>
            <a:ext cx="5856651" cy="2145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입력하시오</a:t>
            </a: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6420011" y="1739868"/>
            <a:ext cx="238668" cy="537004"/>
            <a:chOff x="4815008" y="1484784"/>
            <a:chExt cx="216024" cy="648072"/>
          </a:xfrm>
        </p:grpSpPr>
        <p:sp>
          <p:nvSpPr>
            <p:cNvPr id="10" name="직사각형 9"/>
            <p:cNvSpPr/>
            <p:nvPr/>
          </p:nvSpPr>
          <p:spPr>
            <a:xfrm>
              <a:off x="4815008" y="1484784"/>
              <a:ext cx="216024" cy="216024"/>
            </a:xfrm>
            <a:prstGeom prst="rect">
              <a:avLst/>
            </a:prstGeom>
            <a:solidFill>
              <a:srgbClr val="48C0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815008" y="1700808"/>
              <a:ext cx="216024" cy="216024"/>
            </a:xfrm>
            <a:prstGeom prst="rect">
              <a:avLst/>
            </a:prstGeom>
            <a:solidFill>
              <a:srgbClr val="194B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815008" y="1916832"/>
              <a:ext cx="216024" cy="216024"/>
            </a:xfrm>
            <a:prstGeom prst="rect">
              <a:avLst/>
            </a:prstGeom>
            <a:solidFill>
              <a:srgbClr val="4721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solidFill>
                  <a:srgbClr val="6521A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7584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962423" y="116632"/>
            <a:ext cx="9646078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제목 스타일 편집마스터 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31371" y="1176869"/>
            <a:ext cx="11346142" cy="486127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rgbClr val="3191A7"/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73928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3D53-FEDF-49EC-8F65-FFFC138B637E}" type="datetimeFigureOut">
              <a:rPr lang="ko-KR" altLang="en-US" smtClean="0"/>
              <a:pPr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012F-AD90-4D38-8487-7304595DC7D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57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3827-DB60-4C67-8934-FAAD3AF6B10E}" type="datetimeFigureOut">
              <a:rPr lang="ko-KR" altLang="en-US" smtClean="0"/>
              <a:t>2020-04-03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46F38-1E07-4953-BCD9-F5D3E9EC2DD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8" y="0"/>
            <a:ext cx="122004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3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abcd@abcd.abc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393923" y="2852936"/>
            <a:ext cx="5033717" cy="2145310"/>
          </a:xfrm>
        </p:spPr>
        <p:txBody>
          <a:bodyPr/>
          <a:lstStyle/>
          <a:p>
            <a:r>
              <a:rPr lang="en-US" altLang="ko-KR" b="1" dirty="0" smtClean="0"/>
              <a:t>e – Zone</a:t>
            </a:r>
            <a:br>
              <a:rPr lang="en-US" altLang="ko-KR" b="1" dirty="0" smtClean="0"/>
            </a:br>
            <a:endParaRPr lang="ko-KR" altLang="en-US" b="1" dirty="0"/>
          </a:p>
        </p:txBody>
      </p:sp>
      <p:sp>
        <p:nvSpPr>
          <p:cNvPr id="31" name="제목 1"/>
          <p:cNvSpPr txBox="1">
            <a:spLocks/>
          </p:cNvSpPr>
          <p:nvPr/>
        </p:nvSpPr>
        <p:spPr>
          <a:xfrm>
            <a:off x="7110113" y="4201323"/>
            <a:ext cx="4056452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chemeClr val="bg1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2500" dirty="0"/>
              <a:t>지식공유 플랫폼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6669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13067552"/>
              </p:ext>
            </p:extLst>
          </p:nvPr>
        </p:nvGraphicFramePr>
        <p:xfrm>
          <a:off x="8775010" y="3281934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14744" y="1270296"/>
            <a:ext cx="4369523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975576" y="1766189"/>
            <a:ext cx="3647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세미나 등록이 완료되었습니다</a:t>
            </a:r>
            <a:r>
              <a:rPr lang="en-US" altLang="ko-KR" sz="1400" dirty="0" smtClean="0"/>
              <a:t>!</a:t>
            </a:r>
          </a:p>
          <a:p>
            <a:pPr algn="ctr"/>
            <a:r>
              <a:rPr lang="ko-KR" altLang="en-US" sz="1400" dirty="0" smtClean="0"/>
              <a:t>등록된 내용으로 예약을 진행하기 위해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아래의 계좌번호로 입금이 필요합니다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955576" y="4413324"/>
            <a:ext cx="1629941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112835" y="4413323"/>
            <a:ext cx="1637312" cy="49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139035" y="2823883"/>
            <a:ext cx="1217812" cy="57374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56847" y="2823883"/>
            <a:ext cx="2228670" cy="5737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39710"/>
              </p:ext>
            </p:extLst>
          </p:nvPr>
        </p:nvGraphicFramePr>
        <p:xfrm>
          <a:off x="9003360" y="200236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142877" y="408967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 등록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1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45682148"/>
              </p:ext>
            </p:extLst>
          </p:nvPr>
        </p:nvGraphicFramePr>
        <p:xfrm>
          <a:off x="8809515" y="2395382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290918" y="1484555"/>
            <a:ext cx="5948978" cy="4937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506533" y="2259105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2904" y="2395382"/>
            <a:ext cx="23451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63516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872292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238513" y="4034117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599355" y="4034118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51699" y="2678654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50135"/>
              </p:ext>
            </p:extLst>
          </p:nvPr>
        </p:nvGraphicFramePr>
        <p:xfrm>
          <a:off x="8986426" y="1484555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메인화면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51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39511903"/>
              </p:ext>
            </p:extLst>
          </p:nvPr>
        </p:nvGraphicFramePr>
        <p:xfrm>
          <a:off x="8724849" y="3074894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6" y="35884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1084"/>
              </p:ext>
            </p:extLst>
          </p:nvPr>
        </p:nvGraphicFramePr>
        <p:xfrm>
          <a:off x="9020293" y="1757051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2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80718000"/>
              </p:ext>
            </p:extLst>
          </p:nvPr>
        </p:nvGraphicFramePr>
        <p:xfrm>
          <a:off x="8911116" y="2370543"/>
          <a:ext cx="2952330" cy="370766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수정할 수 있음</a:t>
                      </a: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300" b="0" u="none" strike="noStrike" cap="none" dirty="0" smtClean="0"/>
                        <a:t>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9216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수정할 수 있는 폼이 호출되고 수정 후에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취소 클릭 시 </a:t>
                      </a:r>
                      <a:r>
                        <a:rPr lang="ko-KR" altLang="en-US" sz="1300" b="0" u="none" strike="noStrike" cap="none" dirty="0" err="1" smtClean="0"/>
                        <a:t>알림창이</a:t>
                      </a:r>
                      <a:r>
                        <a:rPr lang="ko-KR" altLang="en-US" sz="1300" b="0" u="none" strike="noStrike" cap="none" baseline="0" dirty="0" smtClean="0"/>
                        <a:t> 호출되고 확인을 누르면 삭제된다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55893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</a:t>
            </a:r>
            <a:r>
              <a:rPr lang="ko-KR" altLang="en-US" sz="1100" dirty="0"/>
              <a:t>정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57424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</a:t>
            </a:r>
            <a:r>
              <a:rPr lang="ko-KR" altLang="en-US" sz="1100" dirty="0"/>
              <a:t>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813847"/>
              </p:ext>
            </p:extLst>
          </p:nvPr>
        </p:nvGraphicFramePr>
        <p:xfrm>
          <a:off x="9096493" y="139390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호스트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7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36950014"/>
              </p:ext>
            </p:extLst>
          </p:nvPr>
        </p:nvGraphicFramePr>
        <p:xfrm>
          <a:off x="8902648" y="2976283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세미나명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27009"/>
              </p:ext>
            </p:extLst>
          </p:nvPr>
        </p:nvGraphicFramePr>
        <p:xfrm>
          <a:off x="9104959" y="2013154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게스트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8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50455965"/>
              </p:ext>
            </p:extLst>
          </p:nvPr>
        </p:nvGraphicFramePr>
        <p:xfrm>
          <a:off x="8809515" y="3206119"/>
          <a:ext cx="2952330" cy="16267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</a:t>
                      </a:r>
                      <a:r>
                        <a:rPr lang="ko-KR" altLang="en-US" sz="1300" b="0" u="none" strike="noStrike" cap="none" dirty="0" err="1" smtClean="0"/>
                        <a:t>밋업의</a:t>
                      </a:r>
                      <a:r>
                        <a:rPr lang="ko-KR" altLang="en-US" sz="1300" b="0" u="none" strike="noStrike" cap="none" dirty="0" smtClean="0"/>
                        <a:t>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8489"/>
              </p:ext>
            </p:extLst>
          </p:nvPr>
        </p:nvGraphicFramePr>
        <p:xfrm>
          <a:off x="9028758" y="197270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5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838074686"/>
              </p:ext>
            </p:extLst>
          </p:nvPr>
        </p:nvGraphicFramePr>
        <p:xfrm>
          <a:off x="8894182" y="298816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세미나명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신청자 수          결제상태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밋</a:t>
            </a:r>
            <a:r>
              <a:rPr lang="ko-KR" altLang="en-US" sz="1200" dirty="0" err="1"/>
              <a:t>업</a:t>
            </a:r>
            <a:r>
              <a:rPr lang="ko-KR" altLang="en-US" sz="1200" dirty="0" err="1" smtClean="0"/>
              <a:t>명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28800" y="2581166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장</a:t>
            </a:r>
            <a:r>
              <a:rPr lang="ko-KR" altLang="en-US" sz="1200"/>
              <a:t>소</a:t>
            </a:r>
            <a:r>
              <a:rPr lang="ko-KR" altLang="en-US" sz="120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1828800" y="329004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293639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369839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신청자 수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결제상태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취소</a:t>
            </a:r>
            <a:endParaRPr lang="ko-KR" altLang="en-US" sz="1100" dirty="0"/>
          </a:p>
        </p:txBody>
      </p:sp>
      <p:sp>
        <p:nvSpPr>
          <p:cNvPr id="11" name="직사각형 10"/>
          <p:cNvSpPr/>
          <p:nvPr/>
        </p:nvSpPr>
        <p:spPr>
          <a:xfrm>
            <a:off x="1828800" y="1884367"/>
            <a:ext cx="215153" cy="2268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65262"/>
              </p:ext>
            </p:extLst>
          </p:nvPr>
        </p:nvGraphicFramePr>
        <p:xfrm>
          <a:off x="9088025" y="197237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35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707468868"/>
              </p:ext>
            </p:extLst>
          </p:nvPr>
        </p:nvGraphicFramePr>
        <p:xfrm>
          <a:off x="8809514" y="2687466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통해서 상세정보를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77573" y="370467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3"/>
            <a:ext cx="1196789" cy="544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59206"/>
              </p:ext>
            </p:extLst>
          </p:nvPr>
        </p:nvGraphicFramePr>
        <p:xfrm>
          <a:off x="9020291" y="173196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5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272238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272238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 대상   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814166" y="1850069"/>
            <a:ext cx="1196789" cy="367553"/>
            <a:chOff x="5585012" y="2095495"/>
            <a:chExt cx="1541929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814164" y="2225462"/>
            <a:ext cx="1196789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515472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확</a:t>
            </a:r>
            <a:r>
              <a:rPr lang="ko-KR" altLang="en-US" sz="1100" dirty="0"/>
              <a:t>인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210483584"/>
              </p:ext>
            </p:extLst>
          </p:nvPr>
        </p:nvGraphicFramePr>
        <p:xfrm>
          <a:off x="8758715" y="3219148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64724"/>
              </p:ext>
            </p:extLst>
          </p:nvPr>
        </p:nvGraphicFramePr>
        <p:xfrm>
          <a:off x="8961025" y="1973435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1727944" y="1802979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문의한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2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356697914"/>
              </p:ext>
            </p:extLst>
          </p:nvPr>
        </p:nvGraphicFramePr>
        <p:xfrm>
          <a:off x="8868782" y="306508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</a:t>
                      </a:r>
                      <a:r>
                        <a:rPr lang="ko-KR" altLang="en-US" sz="1300" b="0" u="none" strike="noStrike" cap="none" dirty="0" err="1" smtClean="0"/>
                        <a:t>모달창을</a:t>
                      </a:r>
                      <a:r>
                        <a:rPr lang="ko-KR" altLang="en-US" sz="1300" b="0" u="none" strike="noStrike" cap="none" dirty="0" smtClean="0"/>
                        <a:t> 통해 정보 확인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문의대상    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91120" y="3777982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478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63283"/>
              </p:ext>
            </p:extLst>
          </p:nvPr>
        </p:nvGraphicFramePr>
        <p:xfrm>
          <a:off x="8969492" y="2069693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리스트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428825890"/>
              </p:ext>
            </p:extLst>
          </p:nvPr>
        </p:nvGraphicFramePr>
        <p:xfrm>
          <a:off x="8936516" y="2190118"/>
          <a:ext cx="2952330" cy="443828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702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36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회원가입에 필요한 정보를 </a:t>
                      </a:r>
                      <a:r>
                        <a:rPr lang="ko-KR" altLang="en-US" sz="1100" b="0" u="none" strike="noStrike" cap="none" dirty="0" err="1" smtClean="0"/>
                        <a:t>입력받는</a:t>
                      </a:r>
                      <a:r>
                        <a:rPr lang="ko-KR" altLang="en-US" sz="1100" b="0" u="none" strike="noStrike" cap="none" dirty="0" smtClean="0"/>
                        <a:t> 폼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아이디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비밀번호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이메일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닉네임을 </a:t>
                      </a:r>
                      <a:r>
                        <a:rPr lang="ko-KR" altLang="en-US" sz="1100" b="0" u="none" strike="noStrike" cap="none" baseline="0" dirty="0" err="1" smtClean="0"/>
                        <a:t>입력받고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셀렉트</a:t>
                      </a:r>
                      <a:r>
                        <a:rPr lang="ko-KR" altLang="en-US" sz="11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100" b="0" u="none" strike="noStrike" cap="none" dirty="0" smtClean="0"/>
                        <a:t>아이디를 입력하기 위해서 해당 창을 클릭할 시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중복된 아이디를 확인하기 위한 </a:t>
                      </a:r>
                      <a:r>
                        <a:rPr lang="ko-KR" altLang="en-US" sz="1100" b="0" u="none" strike="noStrike" cap="none" baseline="0" dirty="0" err="1" smtClean="0"/>
                        <a:t>팝업창이</a:t>
                      </a:r>
                      <a:r>
                        <a:rPr lang="ko-KR" altLang="en-US" sz="1100" b="0" u="none" strike="noStrike" cap="none" baseline="0" dirty="0" smtClean="0"/>
                        <a:t> 생성되며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해당 </a:t>
                      </a:r>
                      <a:r>
                        <a:rPr lang="ko-KR" altLang="en-US" sz="1100" b="0" u="none" strike="noStrike" cap="none" baseline="0" dirty="0" err="1" smtClean="0"/>
                        <a:t>팝업창에서</a:t>
                      </a:r>
                      <a:r>
                        <a:rPr lang="ko-KR" altLang="en-US" sz="1100" b="0" u="none" strike="noStrike" cap="none" baseline="0" dirty="0" smtClean="0"/>
                        <a:t> 중복확인 및 아이디 사용 버튼을 통해 해당 폼을 채울 수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r>
                        <a:rPr lang="ko-KR" altLang="en-US" sz="1100" b="0" u="none" strike="noStrike" cap="none" baseline="0" dirty="0" smtClean="0"/>
                        <a:t> </a:t>
                      </a: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481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비밀번호는 서로 같은 값을 입력하도록 검증 과정을 둔다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이메일의</a:t>
                      </a:r>
                      <a:r>
                        <a:rPr lang="ko-KR" altLang="en-US" sz="1100" b="0" u="none" strike="noStrike" cap="none" dirty="0" smtClean="0"/>
                        <a:t> 경우도 </a:t>
                      </a:r>
                      <a:r>
                        <a:rPr lang="ko-KR" altLang="en-US" sz="1100" b="0" u="none" strike="noStrike" cap="none" dirty="0" err="1" smtClean="0"/>
                        <a:t>정규표현식을</a:t>
                      </a:r>
                      <a:r>
                        <a:rPr lang="ko-KR" altLang="en-US" sz="1100" b="0" u="none" strike="noStrike" cap="none" dirty="0" smtClean="0"/>
                        <a:t> 사용하여 </a:t>
                      </a:r>
                      <a:r>
                        <a:rPr lang="en-US" altLang="ko-KR" sz="11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smtClean="0"/>
                        <a:t>형태의 </a:t>
                      </a:r>
                      <a:r>
                        <a:rPr lang="ko-KR" altLang="en-US" sz="1100" b="0" u="none" strike="noStrike" cap="none" dirty="0" err="1" smtClean="0"/>
                        <a:t>이메일을</a:t>
                      </a:r>
                      <a:r>
                        <a:rPr lang="ko-KR" altLang="en-US" sz="1100" b="0" u="none" strike="noStrike" cap="none" dirty="0" smtClean="0"/>
                        <a:t> </a:t>
                      </a:r>
                      <a:r>
                        <a:rPr lang="ko-KR" altLang="en-US" sz="1100" b="0" u="none" strike="noStrike" cap="none" dirty="0" err="1" smtClean="0"/>
                        <a:t>입력받도록</a:t>
                      </a:r>
                      <a:r>
                        <a:rPr lang="ko-KR" altLang="en-US" sz="1100" b="0" u="none" strike="noStrike" cap="none" dirty="0" smtClean="0"/>
                        <a:t> 한다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91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이미지를 </a:t>
                      </a:r>
                      <a:r>
                        <a:rPr lang="ko-KR" altLang="en-US" sz="1100" b="0" u="none" strike="noStrike" cap="none" dirty="0" err="1" smtClean="0"/>
                        <a:t>업로드하는</a:t>
                      </a:r>
                      <a:r>
                        <a:rPr lang="ko-KR" altLang="en-US" sz="1100" b="0" u="none" strike="noStrike" cap="none" dirty="0" smtClean="0"/>
                        <a:t> 경우 내가 </a:t>
                      </a:r>
                      <a:r>
                        <a:rPr lang="ko-KR" altLang="en-US" sz="1100" b="0" u="none" strike="noStrike" cap="none" dirty="0" err="1" smtClean="0"/>
                        <a:t>업로드한</a:t>
                      </a:r>
                      <a:r>
                        <a:rPr lang="ko-KR" altLang="en-US" sz="1100" b="0" u="none" strike="noStrike" cap="none" dirty="0" smtClean="0"/>
                        <a:t> 이미지를 </a:t>
                      </a:r>
                      <a:r>
                        <a:rPr lang="ko-KR" altLang="en-US" sz="1100" b="0" u="none" strike="noStrike" cap="none" dirty="0" err="1" smtClean="0"/>
                        <a:t>미리볼</a:t>
                      </a:r>
                      <a:r>
                        <a:rPr lang="ko-KR" altLang="en-US" sz="1100" b="0" u="none" strike="noStrike" cap="none" dirty="0" smtClean="0"/>
                        <a:t>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519953" y="1165412"/>
            <a:ext cx="7745506" cy="5459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775001"/>
            <a:ext cx="4146175" cy="286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191870" y="2143549"/>
            <a:ext cx="4159623" cy="32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191870" y="2536997"/>
            <a:ext cx="4159623" cy="316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87387" y="2924481"/>
            <a:ext cx="4182035" cy="335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87388" y="3320922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</a:t>
            </a:r>
            <a:r>
              <a:rPr lang="ko-KR" altLang="en-US" dirty="0">
                <a:solidFill>
                  <a:schemeClr val="tx1"/>
                </a:solidFill>
              </a:rPr>
              <a:t>름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81000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2205317" y="5111884"/>
            <a:ext cx="4146177" cy="385211"/>
            <a:chOff x="2205317" y="5190553"/>
            <a:chExt cx="4249766" cy="484069"/>
          </a:xfrm>
        </p:grpSpPr>
        <p:sp>
          <p:nvSpPr>
            <p:cNvPr id="21" name="직사각형 20"/>
            <p:cNvSpPr/>
            <p:nvPr/>
          </p:nvSpPr>
          <p:spPr>
            <a:xfrm>
              <a:off x="2205317" y="519055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이등변 삼각형 23"/>
            <p:cNvSpPr/>
            <p:nvPr/>
          </p:nvSpPr>
          <p:spPr>
            <a:xfrm rot="10800000">
              <a:off x="3016623" y="531631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778623" y="5195023"/>
              <a:ext cx="1174377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이등변 삼각형 30"/>
            <p:cNvSpPr/>
            <p:nvPr/>
          </p:nvSpPr>
          <p:spPr>
            <a:xfrm rot="10800000">
              <a:off x="4589929" y="532078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280210" y="5199493"/>
              <a:ext cx="1174873" cy="4751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관심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6091516" y="5325257"/>
              <a:ext cx="259977" cy="25050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455083" y="2990726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187388" y="3731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87388" y="4171326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mtClean="0">
                <a:solidFill>
                  <a:schemeClr val="tx1"/>
                </a:solidFill>
              </a:rPr>
              <a:t>주</a:t>
            </a:r>
            <a:r>
              <a:rPr lang="ko-KR" altLang="en-US">
                <a:solidFill>
                  <a:schemeClr val="tx1"/>
                </a:solidFill>
              </a:rPr>
              <a:t>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87388" y="4620059"/>
            <a:ext cx="4164106" cy="3282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이미</a:t>
            </a:r>
            <a:r>
              <a:rPr lang="ko-KR" altLang="en-US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455083" y="4636993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917130"/>
              </p:ext>
            </p:extLst>
          </p:nvPr>
        </p:nvGraphicFramePr>
        <p:xfrm>
          <a:off x="9407655" y="1503449"/>
          <a:ext cx="1944216" cy="640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</a:t>
                      </a:r>
                      <a:endParaRPr lang="en-US" altLang="ko-KR" sz="15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회원가입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회원가입 폼</a:t>
            </a:r>
          </a:p>
        </p:txBody>
      </p:sp>
    </p:spTree>
    <p:extLst>
      <p:ext uri="{BB962C8B-B14F-4D97-AF65-F5344CB8AC3E}">
        <p14:creationId xmlns:p14="http://schemas.microsoft.com/office/powerpoint/2010/main" val="304312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5443" y="1374813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47301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119833" y="1836640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119833" y="2198586"/>
            <a:ext cx="1541928" cy="95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QnA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649503" y="3164533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58473" y="3164533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 제목               날짜                  문의한 사람</a:t>
            </a:r>
            <a:r>
              <a:rPr lang="en-US" altLang="ko-KR" sz="1200" dirty="0" smtClean="0">
                <a:solidFill>
                  <a:schemeClr val="tx1"/>
                </a:solidFill>
              </a:rPr>
              <a:t>ID 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         답변상태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661762" y="1850069"/>
            <a:ext cx="1406469" cy="367553"/>
            <a:chOff x="5585012" y="2095495"/>
            <a:chExt cx="1812078" cy="367553"/>
          </a:xfrm>
        </p:grpSpPr>
        <p:sp>
          <p:nvSpPr>
            <p:cNvPr id="19" name="직사각형 18"/>
            <p:cNvSpPr/>
            <p:nvPr/>
          </p:nvSpPr>
          <p:spPr>
            <a:xfrm>
              <a:off x="5585012" y="2095495"/>
              <a:ext cx="1812078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smtClean="0">
                  <a:solidFill>
                    <a:schemeClr val="tx1"/>
                  </a:solidFill>
                </a:rPr>
                <a:t>문의 받은 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이등변 삼각형 19"/>
            <p:cNvSpPr/>
            <p:nvPr/>
          </p:nvSpPr>
          <p:spPr>
            <a:xfrm flipV="1">
              <a:off x="7126937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6661759" y="2225462"/>
            <a:ext cx="1406472" cy="549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문의 한 것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문의 받은 것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828800" y="2095495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제</a:t>
            </a:r>
            <a:r>
              <a:rPr lang="ko-KR" altLang="en-US" sz="1200" dirty="0"/>
              <a:t>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866897" y="2498230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날</a:t>
            </a:r>
            <a:r>
              <a:rPr lang="ko-KR" altLang="en-US" sz="1200" dirty="0"/>
              <a:t>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1875867" y="283618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시</a:t>
            </a:r>
            <a:r>
              <a:rPr lang="ko-KR" altLang="en-US" sz="1200" dirty="0"/>
              <a:t>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875867" y="3164533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문의 대상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875867" y="3602889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1828800" y="4164557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답변내</a:t>
            </a:r>
            <a:r>
              <a:rPr lang="ko-KR" altLang="en-US" sz="1200" dirty="0"/>
              <a:t>용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답변하</a:t>
            </a:r>
            <a:r>
              <a:rPr lang="ko-KR" altLang="en-US" sz="1100" dirty="0"/>
              <a:t>기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42846" y="1926512"/>
            <a:ext cx="28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68490196"/>
              </p:ext>
            </p:extLst>
          </p:nvPr>
        </p:nvGraphicFramePr>
        <p:xfrm>
          <a:off x="8885716" y="3073425"/>
          <a:ext cx="2952330" cy="14671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답변 내용을 입력한 후 업데이트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1727944" y="193414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2700867" y="4224867"/>
            <a:ext cx="3763671" cy="8379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854362"/>
              </p:ext>
            </p:extLst>
          </p:nvPr>
        </p:nvGraphicFramePr>
        <p:xfrm>
          <a:off x="9079558" y="1991960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 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4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573692979"/>
              </p:ext>
            </p:extLst>
          </p:nvPr>
        </p:nvGraphicFramePr>
        <p:xfrm>
          <a:off x="8767182" y="306592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호출된 </a:t>
                      </a:r>
                      <a:r>
                        <a:rPr lang="ko-KR" altLang="en-US" sz="1300" b="0" u="none" strike="noStrike" cap="none" dirty="0" err="1" smtClean="0"/>
                        <a:t>모달창에서</a:t>
                      </a:r>
                      <a:r>
                        <a:rPr lang="ko-KR" altLang="en-US" sz="1300" b="0" u="none" strike="noStrike" cap="none" dirty="0" smtClean="0"/>
                        <a:t>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2975" y="3572453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4003"/>
              </p:ext>
            </p:extLst>
          </p:nvPr>
        </p:nvGraphicFramePr>
        <p:xfrm>
          <a:off x="8961025" y="1627687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9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783570920"/>
              </p:ext>
            </p:extLst>
          </p:nvPr>
        </p:nvGraphicFramePr>
        <p:xfrm>
          <a:off x="8919582" y="3201506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내용을 입력한 후 등록하기 버튼으로 후기내용을 업데이트할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914400" y="1353670"/>
            <a:ext cx="7234517" cy="4966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이용후기 관리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5585012" y="2095495"/>
            <a:ext cx="1541929" cy="367553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5585012" y="2463049"/>
            <a:ext cx="1541929" cy="5132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tx1"/>
                </a:solidFill>
              </a:rPr>
              <a:t>세미나</a:t>
            </a:r>
            <a:r>
              <a:rPr lang="ko-KR" altLang="en-US" sz="1400" dirty="0" err="1">
                <a:solidFill>
                  <a:schemeClr val="tx1"/>
                </a:solidFill>
              </a:rPr>
              <a:t>존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밋업</a:t>
            </a:r>
            <a:endParaRPr lang="en-US" altLang="ko-KR" sz="1400" dirty="0" smtClean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541929" y="3065929"/>
            <a:ext cx="5495365" cy="3101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1928" y="3074894"/>
            <a:ext cx="5495365" cy="430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smtClean="0">
                <a:solidFill>
                  <a:schemeClr val="tx1"/>
                </a:solidFill>
              </a:rPr>
              <a:t>  세미나</a:t>
            </a:r>
            <a:r>
              <a:rPr lang="en-US" altLang="ko-KR" sz="1200" dirty="0" smtClean="0">
                <a:solidFill>
                  <a:schemeClr val="tx1"/>
                </a:solidFill>
              </a:rPr>
              <a:t>/</a:t>
            </a:r>
            <a:r>
              <a:rPr lang="ko-KR" altLang="en-US" sz="1200" dirty="0" err="1" smtClean="0">
                <a:solidFill>
                  <a:schemeClr val="tx1"/>
                </a:solidFill>
              </a:rPr>
              <a:t>밋업명</a:t>
            </a:r>
            <a:r>
              <a:rPr lang="ko-KR" altLang="en-US" sz="1200" dirty="0" smtClean="0">
                <a:solidFill>
                  <a:schemeClr val="tx1"/>
                </a:solidFill>
              </a:rPr>
              <a:t>         장소        날짜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 </a:t>
            </a:r>
            <a:r>
              <a:rPr lang="ko-KR" altLang="en-US" sz="1200" dirty="0" smtClean="0">
                <a:solidFill>
                  <a:schemeClr val="tx1"/>
                </a:solidFill>
              </a:rPr>
              <a:t>시간              후기등록여부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446058" y="1969986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680882" y="1818037"/>
            <a:ext cx="5356412" cy="403771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00518" y="2174814"/>
            <a:ext cx="2530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후기 내용 </a:t>
            </a:r>
            <a:r>
              <a:rPr lang="en-US" altLang="ko-KR" sz="1200" dirty="0" smtClean="0"/>
              <a:t>:  ----------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3928782" y="5414682"/>
            <a:ext cx="89423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</a:t>
            </a:r>
            <a:r>
              <a:rPr lang="ko-KR" altLang="en-US" sz="1100" dirty="0"/>
              <a:t>록</a:t>
            </a:r>
            <a:r>
              <a:rPr lang="ko-KR" altLang="en-US" sz="1100" dirty="0" smtClean="0"/>
              <a:t>하기</a:t>
            </a:r>
            <a:endParaRPr lang="ko-KR" altLang="en-US" sz="1100" dirty="0"/>
          </a:p>
        </p:txBody>
      </p:sp>
      <p:sp>
        <p:nvSpPr>
          <p:cNvPr id="3" name="직사각형 2"/>
          <p:cNvSpPr/>
          <p:nvPr/>
        </p:nvSpPr>
        <p:spPr>
          <a:xfrm>
            <a:off x="2802467" y="2279271"/>
            <a:ext cx="3937000" cy="19963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789829" y="4995060"/>
            <a:ext cx="277906" cy="2644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599"/>
              </p:ext>
            </p:extLst>
          </p:nvPr>
        </p:nvGraphicFramePr>
        <p:xfrm>
          <a:off x="9062625" y="220658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3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934537148"/>
              </p:ext>
            </p:extLst>
          </p:nvPr>
        </p:nvGraphicFramePr>
        <p:xfrm>
          <a:off x="8826450" y="2476065"/>
          <a:ext cx="2952330" cy="413357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100" b="0" u="none" strike="noStrike" cap="none" dirty="0" smtClean="0"/>
                        <a:t>프로필 관리를 위한 메뉴로 클릭 시 </a:t>
                      </a:r>
                      <a:r>
                        <a:rPr lang="ko-KR" altLang="en-US" sz="1100" b="0" u="none" strike="noStrike" cap="none" dirty="0" err="1" smtClean="0"/>
                        <a:t>팝업창</a:t>
                      </a:r>
                      <a:r>
                        <a:rPr lang="ko-KR" altLang="en-US" sz="1100" b="0" u="none" strike="noStrike" cap="none" dirty="0" smtClean="0"/>
                        <a:t> 생성</a:t>
                      </a:r>
                      <a:endParaRPr lang="en-US" altLang="ko-KR" sz="11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세미나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호스트를 위한 장소선택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세미나 이름을 확인할 수 있다</a:t>
                      </a:r>
                      <a:r>
                        <a:rPr lang="en-US" altLang="ko-KR" sz="1100" b="0" u="none" strike="noStrike" cap="none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err="1" smtClean="0"/>
                        <a:t>밋업</a:t>
                      </a:r>
                      <a:r>
                        <a:rPr lang="ko-KR" altLang="en-US" sz="1100" b="0" u="none" strike="noStrike" cap="none" dirty="0" smtClean="0"/>
                        <a:t> 예약 리스트를 확인할 수 있는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err="1" smtClean="0"/>
                        <a:t>밋업에</a:t>
                      </a:r>
                      <a:r>
                        <a:rPr lang="ko-KR" altLang="en-US" sz="1100" b="0" u="none" strike="noStrike" cap="none" dirty="0" smtClean="0"/>
                        <a:t> 대한 장소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시간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이름 등을 확인할 </a:t>
                      </a:r>
                      <a:r>
                        <a:rPr lang="ko-KR" altLang="en-US" sz="1100" b="0" u="none" strike="noStrike" cap="none" baseline="0" dirty="0" err="1" smtClean="0"/>
                        <a:t>수있다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문의</a:t>
                      </a:r>
                      <a:r>
                        <a:rPr lang="ko-KR" altLang="en-US" sz="1100" b="0" u="none" strike="noStrike" cap="none" baseline="0" dirty="0" smtClean="0"/>
                        <a:t> 사항 리스트를 확인할 수 있는 페이지로 이동하며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문의 사항은 서비스에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장소에 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smtClean="0"/>
                        <a:t>세미나에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</a:t>
                      </a:r>
                      <a:r>
                        <a:rPr lang="en-US" altLang="ko-KR" sz="1100" b="0" u="none" strike="noStrike" cap="none" baseline="0" dirty="0" err="1" smtClean="0"/>
                        <a:t>QnA</a:t>
                      </a:r>
                      <a:r>
                        <a:rPr lang="ko-KR" altLang="en-US" sz="1100" b="0" u="none" strike="noStrike" cap="none" baseline="0" dirty="0" smtClean="0"/>
                        <a:t>로 이루어져 있다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100" b="0" u="none" strike="noStrike" cap="none" dirty="0" smtClean="0"/>
                        <a:t>이용후기를 관리하는 페이지로 이동하며</a:t>
                      </a:r>
                      <a:r>
                        <a:rPr lang="en-US" altLang="ko-KR" sz="1100" b="0" u="none" strike="noStrike" cap="none" dirty="0" smtClean="0"/>
                        <a:t>, </a:t>
                      </a:r>
                      <a:r>
                        <a:rPr lang="ko-KR" altLang="en-US" sz="1100" b="0" u="none" strike="noStrike" cap="none" dirty="0" smtClean="0"/>
                        <a:t>이용후기는 </a:t>
                      </a:r>
                      <a:r>
                        <a:rPr lang="ko-KR" altLang="en-US" sz="1100" b="0" u="none" strike="noStrike" cap="none" dirty="0" err="1" smtClean="0"/>
                        <a:t>세미나존</a:t>
                      </a:r>
                      <a:r>
                        <a:rPr lang="en-US" altLang="ko-KR" sz="1100" b="0" u="none" strike="noStrike" cap="none" dirty="0" smtClean="0"/>
                        <a:t>,</a:t>
                      </a:r>
                      <a:r>
                        <a:rPr lang="en-US" altLang="ko-KR" sz="1100" b="0" u="none" strike="noStrike" cap="none" baseline="0" dirty="0" smtClean="0"/>
                        <a:t> </a:t>
                      </a:r>
                      <a:r>
                        <a:rPr lang="ko-KR" altLang="en-US" sz="1100" b="0" u="none" strike="noStrike" cap="none" baseline="0" dirty="0" smtClean="0"/>
                        <a:t>세미나</a:t>
                      </a:r>
                      <a:r>
                        <a:rPr lang="en-US" altLang="ko-KR" sz="1100" b="0" u="none" strike="noStrike" cap="none" baseline="0" dirty="0" smtClean="0"/>
                        <a:t>, </a:t>
                      </a:r>
                      <a:r>
                        <a:rPr lang="ko-KR" altLang="en-US" sz="1100" b="0" u="none" strike="noStrike" cap="none" baseline="0" dirty="0" err="1" smtClean="0"/>
                        <a:t>밋업에</a:t>
                      </a:r>
                      <a:r>
                        <a:rPr lang="ko-KR" altLang="en-US" sz="1100" b="0" u="none" strike="noStrike" cap="none" baseline="0" dirty="0" smtClean="0"/>
                        <a:t> 관한 후기로 총 </a:t>
                      </a:r>
                      <a:r>
                        <a:rPr lang="en-US" altLang="ko-KR" sz="1100" b="0" u="none" strike="noStrike" cap="none" baseline="0" dirty="0" smtClean="0"/>
                        <a:t>3</a:t>
                      </a:r>
                      <a:r>
                        <a:rPr lang="ko-KR" altLang="en-US" sz="1100" b="0" u="none" strike="noStrike" cap="none" baseline="0" dirty="0" smtClean="0"/>
                        <a:t>가지 종류가 </a:t>
                      </a:r>
                      <a:r>
                        <a:rPr lang="ko-KR" altLang="en-US" sz="1100" b="0" u="none" strike="noStrike" cap="none" baseline="0" dirty="0" err="1" smtClean="0"/>
                        <a:t>존재하낟</a:t>
                      </a:r>
                      <a:r>
                        <a:rPr lang="en-US" altLang="ko-KR" sz="1100" b="0" u="none" strike="noStrike" cap="none" baseline="0" dirty="0" smtClean="0"/>
                        <a:t>.</a:t>
                      </a:r>
                      <a:endParaRPr lang="en-US" altLang="ko-KR" sz="11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635623" y="1224578"/>
            <a:ext cx="3560781" cy="55348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3065930" y="1889773"/>
            <a:ext cx="1032734" cy="10112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프로필이미</a:t>
            </a:r>
            <a:r>
              <a:rPr lang="ko-KR" altLang="en-US" sz="1200" dirty="0">
                <a:solidFill>
                  <a:schemeClr val="tx1"/>
                </a:solidFill>
              </a:rPr>
              <a:t>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2301" y="2026050"/>
            <a:ext cx="14200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아이디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u="sng" dirty="0" smtClean="0"/>
              <a:t>프로필 관리</a:t>
            </a:r>
            <a:endParaRPr lang="en-US" altLang="ko-KR" sz="1400" u="sng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6714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세미나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smtClean="0">
                <a:solidFill>
                  <a:schemeClr val="tx1"/>
                </a:solidFill>
              </a:rPr>
              <a:t>예약 리스트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4272" y="3738281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밋업</a:t>
            </a:r>
            <a:r>
              <a:rPr lang="ko-KR" altLang="en-US" sz="1200" dirty="0" smtClean="0">
                <a:solidFill>
                  <a:schemeClr val="tx1"/>
                </a:solidFill>
              </a:rPr>
              <a:t> 예약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리스트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67141" y="5113465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문의 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관</a:t>
            </a:r>
            <a:r>
              <a:rPr lang="ko-KR" altLang="en-US" sz="1200" dirty="0">
                <a:solidFill>
                  <a:schemeClr val="tx1"/>
                </a:solidFill>
              </a:rPr>
              <a:t>리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4727983" y="5113466"/>
            <a:ext cx="957431" cy="763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이용후기 관리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11096" y="2309322"/>
            <a:ext cx="301214" cy="333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81412"/>
              </p:ext>
            </p:extLst>
          </p:nvPr>
        </p:nvGraphicFramePr>
        <p:xfrm>
          <a:off x="9088025" y="1402546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메인 화면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8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225577582"/>
              </p:ext>
            </p:extLst>
          </p:nvPr>
        </p:nvGraphicFramePr>
        <p:xfrm>
          <a:off x="8699449" y="3385561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127158" y="1336257"/>
            <a:ext cx="4354323" cy="50023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51503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세미나 예약 리스트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78306" y="2082613"/>
            <a:ext cx="1541929" cy="886378"/>
            <a:chOff x="5585012" y="2095495"/>
            <a:chExt cx="1541929" cy="886378"/>
          </a:xfrm>
        </p:grpSpPr>
        <p:grpSp>
          <p:nvGrpSpPr>
            <p:cNvPr id="13" name="그룹 12"/>
            <p:cNvGrpSpPr/>
            <p:nvPr/>
          </p:nvGrpSpPr>
          <p:grpSpPr>
            <a:xfrm>
              <a:off x="5585012" y="2095495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주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최</a:t>
                </a: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585012" y="2468639"/>
              <a:ext cx="1541929" cy="51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주최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참</a:t>
              </a:r>
              <a:r>
                <a:rPr lang="ko-KR" altLang="en-US" sz="1400" dirty="0">
                  <a:solidFill>
                    <a:schemeClr val="tx1"/>
                  </a:solidFill>
                </a:rPr>
                <a:t>여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127159" y="3155575"/>
            <a:ext cx="4354322" cy="3182988"/>
            <a:chOff x="1541928" y="3065929"/>
            <a:chExt cx="5495366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5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장소   날짜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신청자 수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680881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65751"/>
              </p:ext>
            </p:extLst>
          </p:nvPr>
        </p:nvGraphicFramePr>
        <p:xfrm>
          <a:off x="8935624" y="2114202"/>
          <a:ext cx="2739907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39907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166156965"/>
              </p:ext>
            </p:extLst>
          </p:nvPr>
        </p:nvGraphicFramePr>
        <p:xfrm>
          <a:off x="8741782" y="3505079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호스트의 경우 예약한 세미나의 정보를 수정하거나 세미나를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81148" y="1368867"/>
            <a:ext cx="4289611" cy="5077620"/>
            <a:chOff x="1680881" y="1807274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1" y="1807274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038891" y="5414682"/>
              <a:ext cx="73062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수</a:t>
              </a:r>
              <a:r>
                <a:rPr lang="ko-KR" altLang="en-US" sz="1100" dirty="0"/>
                <a:t>정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186518" y="5432312"/>
              <a:ext cx="758530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980096"/>
              </p:ext>
            </p:extLst>
          </p:nvPr>
        </p:nvGraphicFramePr>
        <p:xfrm>
          <a:off x="8630824" y="231995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호스트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43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4069439"/>
              </p:ext>
            </p:extLst>
          </p:nvPr>
        </p:nvGraphicFramePr>
        <p:xfrm>
          <a:off x="8817981" y="3352196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게스트는 참여를 취소할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515045" y="1246094"/>
            <a:ext cx="4259870" cy="5280212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619452" y="5414682"/>
              <a:ext cx="1134132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취소</a:t>
              </a:r>
              <a:endParaRPr lang="ko-KR" altLang="en-US" sz="11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71365" y="5141690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799311"/>
              </p:ext>
            </p:extLst>
          </p:nvPr>
        </p:nvGraphicFramePr>
        <p:xfrm>
          <a:off x="8723957" y="1985449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hj_user_m_myPage_semi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세미나 예약 리스트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게스트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조회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2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18066323"/>
              </p:ext>
            </p:extLst>
          </p:nvPr>
        </p:nvGraphicFramePr>
        <p:xfrm>
          <a:off x="8775649" y="3467132"/>
          <a:ext cx="2952330" cy="20230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 예약</a:t>
                      </a:r>
                      <a:r>
                        <a:rPr lang="ko-KR" altLang="en-US" sz="1300" b="0" u="none" strike="noStrike" cap="none" baseline="0" dirty="0" smtClean="0"/>
                        <a:t> 리스트를 확인할 수 있음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카테고리를 설정하여 주최하는 세미나인지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참여하는 세미나인지 볼 수 있음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상세정보 확인을 위한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01904" y="1228149"/>
            <a:ext cx="5316076" cy="53071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0387" y="1192295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밋</a:t>
            </a:r>
            <a:r>
              <a:rPr lang="ko-KR" altLang="en-US" dirty="0" err="1"/>
              <a:t>업</a:t>
            </a:r>
            <a:r>
              <a:rPr lang="ko-KR" altLang="en-US" dirty="0" smtClean="0"/>
              <a:t> 예약 리스트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3408220" y="1632845"/>
            <a:ext cx="1967913" cy="366081"/>
            <a:chOff x="5585012" y="2095495"/>
            <a:chExt cx="1541929" cy="367553"/>
          </a:xfrm>
        </p:grpSpPr>
        <p:sp>
          <p:nvSpPr>
            <p:cNvPr id="9" name="직사각형 8"/>
            <p:cNvSpPr/>
            <p:nvPr/>
          </p:nvSpPr>
          <p:spPr>
            <a:xfrm>
              <a:off x="5585012" y="2095495"/>
              <a:ext cx="1541929" cy="3675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주</a:t>
              </a:r>
              <a:r>
                <a:rPr lang="ko-KR" altLang="en-US" sz="1400" dirty="0">
                  <a:solidFill>
                    <a:schemeClr val="tx1"/>
                  </a:solidFill>
                </a:rPr>
                <a:t>최</a:t>
              </a:r>
            </a:p>
          </p:txBody>
        </p:sp>
        <p:sp>
          <p:nvSpPr>
            <p:cNvPr id="12" name="이등변 삼각형 11"/>
            <p:cNvSpPr/>
            <p:nvPr/>
          </p:nvSpPr>
          <p:spPr>
            <a:xfrm flipV="1">
              <a:off x="6822140" y="2227711"/>
              <a:ext cx="215154" cy="174816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3408220" y="1998928"/>
            <a:ext cx="1967913" cy="511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smtClean="0">
                <a:solidFill>
                  <a:schemeClr val="tx1"/>
                </a:solidFill>
              </a:rPr>
              <a:t>주최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참</a:t>
            </a:r>
            <a:r>
              <a:rPr lang="ko-KR" altLang="en-US" sz="1400" dirty="0">
                <a:solidFill>
                  <a:schemeClr val="tx1"/>
                </a:solidFill>
              </a:rPr>
              <a:t>여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1676400" y="2671471"/>
            <a:ext cx="5441579" cy="3863789"/>
            <a:chOff x="1402975" y="3065929"/>
            <a:chExt cx="5634319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541929" y="3065929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41928" y="3074894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err="1" smtClean="0">
                  <a:solidFill>
                    <a:schemeClr val="tx1"/>
                  </a:solidFill>
                </a:rPr>
                <a:t>세미나명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장소        날짜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시간          신청자 수          결제상태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02975" y="357245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31752"/>
              </p:ext>
            </p:extLst>
          </p:nvPr>
        </p:nvGraphicFramePr>
        <p:xfrm>
          <a:off x="8723957" y="2125906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8994252"/>
              </p:ext>
            </p:extLst>
          </p:nvPr>
        </p:nvGraphicFramePr>
        <p:xfrm>
          <a:off x="8868781" y="3473828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예약한 세미나의 상세정보를 확인할 수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밋업</a:t>
                      </a:r>
                      <a:r>
                        <a:rPr lang="ko-KR" altLang="en-US" sz="1300" b="0" u="none" strike="noStrike" cap="none" dirty="0" smtClean="0"/>
                        <a:t> 참여를 취소할 수도 있음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723480" y="1613734"/>
            <a:ext cx="3915854" cy="4663445"/>
            <a:chOff x="1680882" y="1818037"/>
            <a:chExt cx="5356412" cy="4037711"/>
          </a:xfrm>
        </p:grpSpPr>
        <p:sp>
          <p:nvSpPr>
            <p:cNvPr id="3" name="직사각형 2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 smtClean="0"/>
                <a:t>세미나명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2581166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smtClean="0"/>
                <a:t>장</a:t>
              </a:r>
              <a:r>
                <a:rPr lang="ko-KR" altLang="en-US" sz="1200"/>
                <a:t>소</a:t>
              </a:r>
              <a:r>
                <a:rPr lang="ko-KR" altLang="en-US" sz="120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828800" y="329004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28800" y="293639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369839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신청자 수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결제상태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3809871" y="5414682"/>
              <a:ext cx="896658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취</a:t>
              </a:r>
              <a:r>
                <a:rPr lang="ko-KR" altLang="en-US" sz="1100" dirty="0"/>
                <a:t>소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28800" y="1884367"/>
              <a:ext cx="215153" cy="22681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9499"/>
              </p:ext>
            </p:extLst>
          </p:nvPr>
        </p:nvGraphicFramePr>
        <p:xfrm>
          <a:off x="8774757" y="19945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hj_user_m_myPage_meetup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err="1" smtClean="0">
                <a:solidFill>
                  <a:schemeClr val="bg1"/>
                </a:solidFill>
              </a:rPr>
              <a:t>밋업</a:t>
            </a:r>
            <a:r>
              <a:rPr lang="ko-KR" altLang="en-US" dirty="0" smtClean="0">
                <a:solidFill>
                  <a:schemeClr val="bg1"/>
                </a:solidFill>
              </a:rPr>
              <a:t> 예약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89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81866119"/>
              </p:ext>
            </p:extLst>
          </p:nvPr>
        </p:nvGraphicFramePr>
        <p:xfrm>
          <a:off x="8741781" y="3197678"/>
          <a:ext cx="2952330" cy="26173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문의사항을 관리하는 페이지로 크게 문의한 것과 문의 받은 내용을 분류하여 확인할 수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문의한 것을 확인하는 경우 어떤 대상에 대해 확인하는 것인지 확인하고 답변상태를 확인할</a:t>
                      </a:r>
                      <a:r>
                        <a:rPr lang="ko-KR" altLang="en-US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err="1" smtClean="0"/>
                        <a:t>수있다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문의를 클릭하면 상세정보를 확인할 수 있는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1881691" y="1165405"/>
            <a:ext cx="4986005" cy="56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5903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27331" y="1784624"/>
            <a:ext cx="1541929" cy="1314450"/>
            <a:chOff x="5272238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73539" y="3197678"/>
            <a:ext cx="5002309" cy="3579640"/>
            <a:chOff x="1649503" y="3164533"/>
            <a:chExt cx="5504335" cy="310178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 날짜                문의 대상   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316502" y="3810000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326023" y="1809736"/>
            <a:ext cx="1196791" cy="920026"/>
            <a:chOff x="6814164" y="1850069"/>
            <a:chExt cx="1196791" cy="920026"/>
          </a:xfrm>
        </p:grpSpPr>
        <p:grpSp>
          <p:nvGrpSpPr>
            <p:cNvPr id="18" name="그룹 17"/>
            <p:cNvGrpSpPr/>
            <p:nvPr/>
          </p:nvGrpSpPr>
          <p:grpSpPr>
            <a:xfrm>
              <a:off x="6814166" y="1850069"/>
              <a:ext cx="1196789" cy="367553"/>
              <a:chOff x="5585012" y="2095495"/>
              <a:chExt cx="1541929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문의 한 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814164" y="2225463"/>
              <a:ext cx="1196789" cy="5446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34509"/>
              </p:ext>
            </p:extLst>
          </p:nvPr>
        </p:nvGraphicFramePr>
        <p:xfrm>
          <a:off x="8690090" y="1635260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89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05778605"/>
              </p:ext>
            </p:extLst>
          </p:nvPr>
        </p:nvGraphicFramePr>
        <p:xfrm>
          <a:off x="8894182" y="3427803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입력한 아이디에 대한 중복을 조회하는 버튼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 아이디가 사용 중인지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아이디인지 알려준다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사용 중인 아이디인 경우는 사용하기 버튼이 비활성화 되며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사용할 수 있는 경우는 활성화 된다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  <a:r>
                        <a:rPr lang="ko-KR" altLang="en-US" sz="1300" b="0" u="none" strike="noStrike" cap="none" dirty="0" smtClean="0"/>
                        <a:t>사용하기를 누르면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기존 회원가입 폼에 아이디가 채워진다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748118" y="1945341"/>
            <a:ext cx="5029200" cy="3370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124636" y="2796988"/>
            <a:ext cx="3263153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47765" y="2796988"/>
            <a:ext cx="923364" cy="5827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중복확인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929" y="3630706"/>
            <a:ext cx="363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FF0000"/>
                </a:solidFill>
              </a:rPr>
              <a:t>해당아이디는 사용할 수 있습니다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또는 이미 사용 중인 아이디입니다</a:t>
            </a:r>
            <a:r>
              <a:rPr lang="en-US" altLang="ko-KR" sz="1400" dirty="0" smtClean="0">
                <a:solidFill>
                  <a:srgbClr val="FF0000"/>
                </a:solidFill>
              </a:rPr>
              <a:t>.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42982" y="4769223"/>
            <a:ext cx="1752600" cy="3944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사용하기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27094" y="1833282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526741" y="2684929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121958" y="4657164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7386"/>
              </p:ext>
            </p:extLst>
          </p:nvPr>
        </p:nvGraphicFramePr>
        <p:xfrm>
          <a:off x="9215393" y="2057400"/>
          <a:ext cx="1944216" cy="868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4421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hj_user_w_signUp_popUp</a:t>
                      </a:r>
                      <a:endParaRPr lang="en-US" altLang="ko-KR"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0648" y="195307"/>
            <a:ext cx="6571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>
                <a:solidFill>
                  <a:schemeClr val="bg1"/>
                </a:solidFill>
              </a:rPr>
              <a:t>회원가입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중복 확인 팝업</a:t>
            </a:r>
          </a:p>
        </p:txBody>
      </p:sp>
    </p:spTree>
    <p:extLst>
      <p:ext uri="{BB962C8B-B14F-4D97-AF65-F5344CB8AC3E}">
        <p14:creationId xmlns:p14="http://schemas.microsoft.com/office/powerpoint/2010/main" val="140255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71660308"/>
              </p:ext>
            </p:extLst>
          </p:nvPr>
        </p:nvGraphicFramePr>
        <p:xfrm>
          <a:off x="8902648" y="3220935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6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내가 문의한 내용의 상세를 확인 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474260" y="1210450"/>
            <a:ext cx="4493234" cy="5414467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272238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272238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28782" y="5414682"/>
              <a:ext cx="765799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확</a:t>
              </a:r>
              <a:r>
                <a:rPr lang="ko-KR" altLang="en-US" sz="1100" dirty="0"/>
                <a:t>인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828800" y="1850069"/>
              <a:ext cx="286871" cy="293603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060"/>
              </p:ext>
            </p:extLst>
          </p:nvPr>
        </p:nvGraphicFramePr>
        <p:xfrm>
          <a:off x="8766290" y="173981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문의한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670571644"/>
              </p:ext>
            </p:extLst>
          </p:nvPr>
        </p:nvGraphicFramePr>
        <p:xfrm>
          <a:off x="8894182" y="3280785"/>
          <a:ext cx="2952330" cy="18249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문의 받은 것을 확인하는 페이지로 어떤 대상에 대해 문의했는지 보여준다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해당하는 세미나의 리스트가 불러와지고 클릭 시 확인 가능한 페이지로 이동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2081120" y="1183335"/>
            <a:ext cx="4965866" cy="5567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339352" y="1376966"/>
            <a:ext cx="2384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문의사항 관리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2385598" y="1692068"/>
            <a:ext cx="1541929" cy="1314450"/>
            <a:chOff x="5119833" y="1836640"/>
            <a:chExt cx="1541929" cy="1314450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838493" y="2953892"/>
            <a:ext cx="5208492" cy="3796532"/>
            <a:chOff x="1380567" y="3032313"/>
            <a:chExt cx="5773271" cy="3234009"/>
          </a:xfrm>
        </p:grpSpPr>
        <p:sp>
          <p:nvSpPr>
            <p:cNvPr id="15" name="직사각형 14"/>
            <p:cNvSpPr/>
            <p:nvPr/>
          </p:nvSpPr>
          <p:spPr>
            <a:xfrm>
              <a:off x="1649503" y="3164533"/>
              <a:ext cx="5495365" cy="31017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658473" y="3164533"/>
              <a:ext cx="5495365" cy="430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 smtClean="0">
                  <a:solidFill>
                    <a:schemeClr val="tx1"/>
                  </a:solidFill>
                </a:rPr>
                <a:t>   제목              날짜                 문의대상    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        답변상태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380567" y="3032313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850888" y="1715586"/>
            <a:ext cx="1406472" cy="853898"/>
            <a:chOff x="6661759" y="1850069"/>
            <a:chExt cx="1406472" cy="853898"/>
          </a:xfrm>
        </p:grpSpPr>
        <p:grpSp>
          <p:nvGrpSpPr>
            <p:cNvPr id="18" name="그룹 17"/>
            <p:cNvGrpSpPr/>
            <p:nvPr/>
          </p:nvGrpSpPr>
          <p:grpSpPr>
            <a:xfrm>
              <a:off x="6661762" y="1850069"/>
              <a:ext cx="1406469" cy="367553"/>
              <a:chOff x="5585012" y="2095495"/>
              <a:chExt cx="1812078" cy="367553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5585012" y="2095495"/>
                <a:ext cx="1812078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smtClean="0">
                    <a:solidFill>
                      <a:schemeClr val="tx1"/>
                    </a:solidFill>
                  </a:rPr>
                  <a:t>문의 받은 </a:t>
                </a:r>
                <a:r>
                  <a:rPr lang="ko-KR" altLang="en-US" sz="1400" dirty="0" smtClean="0">
                    <a:solidFill>
                      <a:schemeClr val="tx1"/>
                    </a:solidFill>
                  </a:rPr>
                  <a:t>것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이등변 삼각형 19"/>
              <p:cNvSpPr/>
              <p:nvPr/>
            </p:nvSpPr>
            <p:spPr>
              <a:xfrm flipV="1">
                <a:off x="7126937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6661759" y="2225462"/>
              <a:ext cx="1406472" cy="4785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한 것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문의 받은 것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490717"/>
              </p:ext>
            </p:extLst>
          </p:nvPr>
        </p:nvGraphicFramePr>
        <p:xfrm>
          <a:off x="8757824" y="2086278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380466" y="160866"/>
            <a:ext cx="6951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6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1820634314"/>
              </p:ext>
            </p:extLst>
          </p:nvPr>
        </p:nvGraphicFramePr>
        <p:xfrm>
          <a:off x="8834915" y="3311317"/>
          <a:ext cx="2952330" cy="16916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7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상세 문의 내용을 보여주는 페이지이다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문의를 받은 경우 답변하기 버튼이 있고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버튼을 클릭하여 이동한 페이지에서 답변내용 입력 가능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2603763" y="1225797"/>
            <a:ext cx="4209915" cy="5186790"/>
            <a:chOff x="1680882" y="1818037"/>
            <a:chExt cx="5356412" cy="4037711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9833" y="1836640"/>
              <a:ext cx="1541929" cy="367553"/>
              <a:chOff x="5585012" y="2095495"/>
              <a:chExt cx="1541929" cy="367553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5585012" y="2095495"/>
                <a:ext cx="1541929" cy="3675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이등변 삼각형 11"/>
              <p:cNvSpPr/>
              <p:nvPr/>
            </p:nvSpPr>
            <p:spPr>
              <a:xfrm flipV="1">
                <a:off x="6822140" y="2227711"/>
                <a:ext cx="215154" cy="174816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5119833" y="2198586"/>
              <a:ext cx="1541928" cy="9525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err="1" smtClean="0">
                  <a:solidFill>
                    <a:schemeClr val="tx1"/>
                  </a:solidFill>
                </a:rPr>
                <a:t>QnA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세미나존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smtClean="0">
                  <a:solidFill>
                    <a:schemeClr val="tx1"/>
                  </a:solidFill>
                </a:rPr>
                <a:t>세미나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r>
                <a:rPr lang="ko-KR" altLang="en-US" sz="1400" dirty="0" err="1" smtClean="0">
                  <a:solidFill>
                    <a:schemeClr val="tx1"/>
                  </a:solidFill>
                </a:rPr>
                <a:t>밋업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28800" y="2095495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제</a:t>
              </a:r>
              <a:r>
                <a:rPr lang="ko-KR" altLang="en-US" sz="1200" dirty="0"/>
                <a:t>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866897" y="2498230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날</a:t>
              </a:r>
              <a:r>
                <a:rPr lang="ko-KR" altLang="en-US" sz="1200" dirty="0"/>
                <a:t>짜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75867" y="283618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시</a:t>
              </a:r>
              <a:r>
                <a:rPr lang="ko-KR" altLang="en-US" sz="1200" dirty="0"/>
                <a:t>간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75867" y="3164533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문의 대상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75867" y="3602889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28800" y="4164557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답변내</a:t>
              </a:r>
              <a:r>
                <a:rPr lang="ko-KR" altLang="en-US" sz="1200" dirty="0"/>
                <a:t>용</a:t>
              </a:r>
              <a:r>
                <a:rPr lang="ko-KR" altLang="en-US" sz="1200" dirty="0" smtClean="0"/>
                <a:t>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660606" y="5414682"/>
              <a:ext cx="1396961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답변하</a:t>
              </a:r>
              <a:r>
                <a:rPr lang="ko-KR" altLang="en-US" sz="1100" dirty="0"/>
                <a:t>기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46" y="1926512"/>
              <a:ext cx="286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X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727944" y="193414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7</a:t>
              </a:r>
              <a:endParaRPr lang="ko-KR" altLang="en-US" dirty="0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72085"/>
              </p:ext>
            </p:extLst>
          </p:nvPr>
        </p:nvGraphicFramePr>
        <p:xfrm>
          <a:off x="8774757" y="201997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hj_user_m_myPage_qna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0466" y="160866"/>
            <a:ext cx="6867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문의사항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문의 받은 것</a:t>
            </a:r>
            <a:r>
              <a:rPr lang="en-US" altLang="ko-KR" dirty="0" smtClean="0">
                <a:solidFill>
                  <a:schemeClr val="bg1"/>
                </a:solidFill>
              </a:rPr>
              <a:t>-</a:t>
            </a:r>
            <a:r>
              <a:rPr lang="ko-KR" altLang="en-US" dirty="0" smtClean="0">
                <a:solidFill>
                  <a:schemeClr val="bg1"/>
                </a:solidFill>
              </a:rPr>
              <a:t>상세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478728434"/>
              </p:ext>
            </p:extLst>
          </p:nvPr>
        </p:nvGraphicFramePr>
        <p:xfrm>
          <a:off x="8860315" y="3480009"/>
          <a:ext cx="2952330" cy="20879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 err="1">
                          <a:solidFill>
                            <a:schemeClr val="dk1"/>
                          </a:solidFill>
                        </a:rPr>
                        <a:t>기능명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err="1" smtClean="0"/>
                        <a:t>세미나존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세미나</a:t>
                      </a:r>
                      <a:r>
                        <a:rPr lang="en-US" altLang="ko-KR" sz="1300" b="0" u="none" strike="noStrike" cap="none" dirty="0" smtClean="0"/>
                        <a:t>/</a:t>
                      </a:r>
                      <a:r>
                        <a:rPr lang="ko-KR" altLang="en-US" sz="1300" b="0" u="none" strike="noStrike" cap="none" dirty="0" err="1" smtClean="0"/>
                        <a:t>밋업에</a:t>
                      </a:r>
                      <a:r>
                        <a:rPr lang="ko-KR" altLang="en-US" sz="1300" b="0" u="none" strike="noStrike" cap="none" dirty="0" smtClean="0"/>
                        <a:t> 대한 후기를 등록할 수 있는 페이지로 각각에 대해 이용후기를 등록할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baseline="0" dirty="0" smtClean="0"/>
                        <a:t>수 있다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후기등록여부가 표시되며 해당 리스트를 클릭하여 이동한 페이지에서 등록한 후기를 확인할 수 있다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2277035" y="1201265"/>
            <a:ext cx="4312023" cy="5369864"/>
            <a:chOff x="1775011" y="1201265"/>
            <a:chExt cx="4814048" cy="5369864"/>
          </a:xfrm>
        </p:grpSpPr>
        <p:sp>
          <p:nvSpPr>
            <p:cNvPr id="4" name="직사각형 3"/>
            <p:cNvSpPr/>
            <p:nvPr/>
          </p:nvSpPr>
          <p:spPr>
            <a:xfrm>
              <a:off x="1891553" y="1201265"/>
              <a:ext cx="4697506" cy="53698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39352" y="1362630"/>
              <a:ext cx="2384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이용후기 관리</a:t>
              </a:r>
              <a:endParaRPr lang="ko-KR" altLang="en-US" dirty="0"/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4580965" y="1801874"/>
              <a:ext cx="1541929" cy="880788"/>
              <a:chOff x="5585012" y="2095495"/>
              <a:chExt cx="1541929" cy="880788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5585012" y="2095495"/>
                <a:ext cx="1541929" cy="367553"/>
                <a:chOff x="5585012" y="2095495"/>
                <a:chExt cx="1541929" cy="367553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5585012" y="2095495"/>
                  <a:ext cx="1541929" cy="3675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ko-KR" altLang="en-US" sz="1400" dirty="0" err="1" smtClean="0">
                      <a:solidFill>
                        <a:schemeClr val="tx1"/>
                      </a:solidFill>
                    </a:rPr>
                    <a:t>세미나존</a:t>
                  </a:r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이등변 삼각형 11"/>
                <p:cNvSpPr/>
                <p:nvPr/>
              </p:nvSpPr>
              <p:spPr>
                <a:xfrm flipV="1">
                  <a:off x="6822140" y="2227711"/>
                  <a:ext cx="215154" cy="174816"/>
                </a:xfrm>
                <a:prstGeom prst="triangl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" name="직사각형 13"/>
              <p:cNvSpPr/>
              <p:nvPr/>
            </p:nvSpPr>
            <p:spPr>
              <a:xfrm>
                <a:off x="5585012" y="2463049"/>
                <a:ext cx="1541929" cy="51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세미나</a:t>
                </a:r>
                <a:r>
                  <a:rPr lang="ko-KR" altLang="en-US" sz="1400" dirty="0" err="1">
                    <a:solidFill>
                      <a:schemeClr val="tx1"/>
                    </a:solidFill>
                  </a:rPr>
                  <a:t>존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  <a:p>
                <a:r>
                  <a:rPr lang="ko-KR" altLang="en-US" sz="1400" dirty="0" smtClean="0">
                    <a:solidFill>
                      <a:schemeClr val="tx1"/>
                    </a:solidFill>
                  </a:rPr>
                  <a:t>세미나</a:t>
                </a:r>
                <a:r>
                  <a:rPr lang="en-US" altLang="ko-KR" sz="14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400" dirty="0" err="1" smtClean="0">
                    <a:solidFill>
                      <a:schemeClr val="tx1"/>
                    </a:solidFill>
                  </a:rPr>
                  <a:t>밋업</a:t>
                </a:r>
                <a:endParaRPr lang="en-US" altLang="ko-KR" sz="1400" dirty="0" smtClean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1775011" y="2779052"/>
              <a:ext cx="4814047" cy="3792077"/>
              <a:chOff x="1402975" y="3065929"/>
              <a:chExt cx="5634319" cy="3101789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1541929" y="3065929"/>
                <a:ext cx="5495365" cy="31017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1541928" y="3074894"/>
                <a:ext cx="5495365" cy="4303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세미나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/</a:t>
                </a:r>
                <a:r>
                  <a:rPr lang="ko-KR" altLang="en-US" sz="1200" dirty="0" err="1" smtClean="0">
                    <a:solidFill>
                      <a:schemeClr val="tx1"/>
                    </a:solidFill>
                  </a:rPr>
                  <a:t>밋업명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      장소     날짜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</a:t>
                </a:r>
                <a:r>
                  <a:rPr lang="ko-KR" altLang="en-US" sz="1200" dirty="0" smtClean="0">
                    <a:solidFill>
                      <a:schemeClr val="tx1"/>
                    </a:solidFill>
                  </a:rPr>
                  <a:t>시간    후기등록여부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1402975" y="3572453"/>
                <a:ext cx="277906" cy="2644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8</a:t>
                </a:r>
                <a:endParaRPr lang="ko-KR" altLang="en-US" dirty="0"/>
              </a:p>
            </p:txBody>
          </p:sp>
        </p:grpSp>
      </p:grp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418964"/>
              </p:ext>
            </p:extLst>
          </p:nvPr>
        </p:nvGraphicFramePr>
        <p:xfrm>
          <a:off x="8808624" y="215725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2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979542022"/>
              </p:ext>
            </p:extLst>
          </p:nvPr>
        </p:nvGraphicFramePr>
        <p:xfrm>
          <a:off x="8792581" y="3709128"/>
          <a:ext cx="2952330" cy="18897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등록하기 버튼을 눌러서 이동한 페이지에서</a:t>
                      </a:r>
                      <a:r>
                        <a:rPr lang="en-US" altLang="ko-KR" sz="1300" b="0" u="none" strike="noStrike" cap="none" dirty="0" smtClean="0"/>
                        <a:t>,</a:t>
                      </a:r>
                      <a:r>
                        <a:rPr lang="en-US" altLang="ko-KR" sz="1300" b="0" u="none" strike="noStrike" cap="none" baseline="0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내용만 입력하여 등록할 수 있다</a:t>
                      </a:r>
                      <a:r>
                        <a:rPr lang="en-US" altLang="ko-KR" sz="1300" b="0" u="none" strike="noStrike" cap="none" dirty="0" smtClean="0"/>
                        <a:t>. 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이미 후기가 등록된 경우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등록하기 버튼</a:t>
                      </a:r>
                      <a:r>
                        <a:rPr lang="ko-KR" altLang="en-US" sz="1300" b="0" u="none" strike="noStrike" cap="none" baseline="0" dirty="0" smtClean="0"/>
                        <a:t> 위치에 </a:t>
                      </a:r>
                      <a:r>
                        <a:rPr lang="en-US" altLang="ko-KR" sz="1300" b="0" u="none" strike="noStrike" cap="none" baseline="0" dirty="0" smtClean="0"/>
                        <a:t>‘</a:t>
                      </a:r>
                      <a:r>
                        <a:rPr lang="ko-KR" altLang="en-US" sz="1300" b="0" u="none" strike="noStrike" cap="none" baseline="0" dirty="0" smtClean="0"/>
                        <a:t>이미 후기를 등록하였습니다</a:t>
                      </a:r>
                      <a:r>
                        <a:rPr lang="en-US" altLang="ko-KR" sz="1300" b="0" u="none" strike="noStrike" cap="none" baseline="0" dirty="0" smtClean="0"/>
                        <a:t>.’ </a:t>
                      </a:r>
                      <a:r>
                        <a:rPr lang="ko-KR" altLang="en-US" sz="1300" b="0" u="none" strike="noStrike" cap="none" baseline="0" dirty="0" smtClean="0"/>
                        <a:t>문구가 표시된다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2400105" y="1376969"/>
            <a:ext cx="4368063" cy="4790747"/>
            <a:chOff x="1680882" y="1818037"/>
            <a:chExt cx="5356412" cy="4037711"/>
          </a:xfrm>
        </p:grpSpPr>
        <p:sp>
          <p:nvSpPr>
            <p:cNvPr id="2" name="직사각형 1"/>
            <p:cNvSpPr/>
            <p:nvPr/>
          </p:nvSpPr>
          <p:spPr>
            <a:xfrm>
              <a:off x="5446058" y="1969986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</a:t>
              </a:r>
              <a:endParaRPr lang="ko-KR" altLang="en-US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680882" y="1818037"/>
              <a:ext cx="5356412" cy="40377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0518" y="2174814"/>
              <a:ext cx="2530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/>
                <a:t>후기 내용 </a:t>
              </a:r>
              <a:r>
                <a:rPr lang="en-US" altLang="ko-KR" sz="1200" dirty="0" smtClean="0"/>
                <a:t>:  ----------</a:t>
              </a:r>
              <a:endParaRPr lang="ko-KR" altLang="en-US" sz="1200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30899" y="5414682"/>
              <a:ext cx="1195935" cy="304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/>
                <a:t>등</a:t>
              </a:r>
              <a:r>
                <a:rPr lang="ko-KR" altLang="en-US" sz="1100" dirty="0"/>
                <a:t>록</a:t>
              </a:r>
              <a:r>
                <a:rPr lang="ko-KR" altLang="en-US" sz="1100" dirty="0" smtClean="0"/>
                <a:t>하기</a:t>
              </a:r>
              <a:endParaRPr lang="ko-KR" altLang="en-US" sz="11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066364" y="2474228"/>
              <a:ext cx="277906" cy="2644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8</a:t>
              </a:r>
              <a:endParaRPr lang="ko-KR" altLang="en-US" dirty="0"/>
            </a:p>
          </p:txBody>
        </p:sp>
      </p:grp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59094"/>
              </p:ext>
            </p:extLst>
          </p:nvPr>
        </p:nvGraphicFramePr>
        <p:xfrm>
          <a:off x="8749357" y="1976893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hj_user_m_myPage_comm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err="1" smtClean="0">
                <a:solidFill>
                  <a:schemeClr val="bg1"/>
                </a:solidFill>
              </a:rPr>
              <a:t>마이페이지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이용후기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후기등록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7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357667652"/>
              </p:ext>
            </p:extLst>
          </p:nvPr>
        </p:nvGraphicFramePr>
        <p:xfrm>
          <a:off x="8572093" y="3746330"/>
          <a:ext cx="3532000" cy="16521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등록된 관리자 목록을 테이블 형식으로 표시</a:t>
                      </a:r>
                      <a:endParaRPr lang="en-US" altLang="ko-KR" sz="1500" b="0" i="0" u="none" strike="noStrike" cap="none" noProof="0" dirty="0" smtClean="0">
                        <a:latin typeface="맑은 고딕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500" b="0" i="0" u="none" strike="noStrike" cap="none" noProof="0" dirty="0" smtClean="0">
                          <a:latin typeface="맑은 고딕"/>
                        </a:rPr>
                        <a:t>TR</a:t>
                      </a:r>
                      <a:r>
                        <a:rPr lang="en-US" altLang="en-US" sz="1500" b="0" i="0" u="none" strike="noStrike" cap="none" baseline="0" noProof="0" dirty="0" smtClean="0">
                          <a:latin typeface="맑은 고딕"/>
                        </a:rPr>
                        <a:t>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맑은 고딕"/>
                        </a:rPr>
                        <a:t>클릭시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상세 정보 호출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등록버튼 </a:t>
                      </a:r>
                      <a:r>
                        <a:rPr lang="ko-KR" altLang="en-US" sz="1500" b="0" i="0" u="none" strike="noStrike" cap="none" noProof="0" dirty="0" err="1" smtClean="0">
                          <a:latin typeface="Malgun Gothic"/>
                          <a:ea typeface="Malgun Gothic"/>
                        </a:rPr>
                        <a:t>클릭시</a:t>
                      </a: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 관리자 등록 창 호출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385693"/>
              </p:ext>
            </p:extLst>
          </p:nvPr>
        </p:nvGraphicFramePr>
        <p:xfrm>
          <a:off x="1861127" y="2691866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91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09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0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사원번호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비밀번호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유서희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ezoneysh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권기범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ezonekkb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이형준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ezonelhj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김현태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 smtClean="0"/>
                        <a:t>ezonekht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Ez2023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********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관리자 계정 관리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65999" y="5526703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3812822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573867"/>
            <a:ext cx="6687129" cy="28025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586132" y="303750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586132" y="3369734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586132" y="374633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</a:t>
            </a:r>
            <a:r>
              <a:rPr lang="ko-KR" altLang="en-US" sz="1000" dirty="0">
                <a:solidFill>
                  <a:schemeClr val="tx1"/>
                </a:solidFill>
              </a:rPr>
              <a:t>제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586132" y="4078560"/>
            <a:ext cx="474135" cy="2052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삭제</a:t>
            </a:r>
            <a:endParaRPr lang="en-US" altLang="ko-KR" sz="1000" dirty="0" smtClean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938024" y="5475901"/>
            <a:ext cx="1540936" cy="388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45415"/>
              </p:ext>
            </p:extLst>
          </p:nvPr>
        </p:nvGraphicFramePr>
        <p:xfrm>
          <a:off x="8850957" y="2475531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204445162"/>
              </p:ext>
            </p:extLst>
          </p:nvPr>
        </p:nvGraphicFramePr>
        <p:xfrm>
          <a:off x="8492753" y="3131446"/>
          <a:ext cx="3532000" cy="1325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2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이름 등록하여 관리자 계정 등록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등록하기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329824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6959598" y="5531490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21" y="2018871"/>
            <a:ext cx="6025299" cy="3891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6320375" y="5061036"/>
            <a:ext cx="516467" cy="2733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등록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87006" y="5061036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956390"/>
              </p:ext>
            </p:extLst>
          </p:nvPr>
        </p:nvGraphicFramePr>
        <p:xfrm>
          <a:off x="8740891" y="2258634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918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2009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계정등록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996727398"/>
              </p:ext>
            </p:extLst>
          </p:nvPr>
        </p:nvGraphicFramePr>
        <p:xfrm>
          <a:off x="8509686" y="3474390"/>
          <a:ext cx="3532000" cy="13320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dirty="0" smtClean="0"/>
                        <a:t>3</a:t>
                      </a:r>
                      <a:endParaRPr sz="1500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등록 된 아이디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비밀번호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,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사번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이름 표시 및 수정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수정 완료</a:t>
                      </a:r>
                      <a:endParaRPr lang="en-US" altLang="ko-KR" sz="1500" b="0" i="0" u="none" strike="noStrike" cap="none" baseline="0" noProof="0" dirty="0" smtClean="0">
                        <a:latin typeface="+mn-lt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닫기 </a:t>
                      </a:r>
                      <a:r>
                        <a:rPr lang="en-US" altLang="ko-KR" sz="1500" b="0" i="0" u="none" strike="noStrike" cap="none" baseline="0" noProof="0" dirty="0" smtClean="0">
                          <a:latin typeface="+mn-lt"/>
                        </a:rPr>
                        <a:t>– 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호출 된 </a:t>
                      </a:r>
                      <a:r>
                        <a:rPr lang="ko-KR" altLang="en-US" sz="1500" b="0" i="0" u="none" strike="noStrike" cap="none" baseline="0" noProof="0" dirty="0" err="1" smtClean="0">
                          <a:latin typeface="+mn-lt"/>
                        </a:rPr>
                        <a:t>모달창</a:t>
                      </a:r>
                      <a:r>
                        <a:rPr lang="ko-KR" altLang="en-US" sz="1500" b="0" i="0" u="none" strike="noStrike" cap="none" baseline="0" noProof="0" dirty="0" smtClean="0">
                          <a:latin typeface="+mn-lt"/>
                        </a:rPr>
                        <a:t> 닫기</a:t>
                      </a:r>
                      <a:endParaRPr lang="ko-KR" altLang="en-US" sz="1500" b="0" i="0" u="none" strike="noStrike" cap="none" noProof="0" dirty="0" smtClean="0">
                        <a:latin typeface="+mn-lt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58906"/>
              </p:ext>
            </p:extLst>
          </p:nvPr>
        </p:nvGraphicFramePr>
        <p:xfrm>
          <a:off x="1843294" y="2573867"/>
          <a:ext cx="6376940" cy="264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4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371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087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40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코드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제목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작성일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작성자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1000005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4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목요일 고객센터 휴무 안내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773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안녕하세요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이용자님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운영팀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원활한 서비스 제공을 위해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점검이 진행됩니다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21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</a:t>
                      </a:r>
                      <a:endParaRPr lang="ko-KR" altLang="en-US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</a:t>
                      </a:r>
                      <a:r>
                        <a:rPr lang="ko-KR" altLang="en-US" sz="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시간동안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서비스 이용이 원활하지 않을 수 있습니다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더욱 나은 서비스 제공을 위해 최선을 다하는 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e-Zone</a:t>
                      </a: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되겠습니다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감사합니다</a:t>
                      </a:r>
                      <a:r>
                        <a:rPr lang="en-US" altLang="ko-KR" sz="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ctr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1000004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공지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800" b="0" i="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네이버톡톡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1:1</a:t>
                      </a:r>
                      <a:r>
                        <a:rPr lang="ko-KR" altLang="en-US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문의가 종료되고 사용에 더욱 편리한 방식으로 변경됩니다</a:t>
                      </a:r>
                      <a:r>
                        <a:rPr lang="en-US" altLang="ko-KR" sz="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2020-03-30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admin02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291" y="5502508"/>
            <a:ext cx="1838325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386676" y="2150533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smtClean="0">
                <a:solidFill>
                  <a:schemeClr val="tx1"/>
                </a:solidFill>
              </a:rPr>
              <a:t>공지사항 관리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217831" y="4554873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수</a:t>
            </a:r>
            <a:r>
              <a:rPr lang="ko-KR" altLang="en-US" sz="800" dirty="0">
                <a:solidFill>
                  <a:schemeClr val="tx1"/>
                </a:solidFill>
              </a:rPr>
              <a:t>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684143" y="4554872"/>
            <a:ext cx="415513" cy="2205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삭제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Google Shape;173;g7c553259d1_0_81"/>
          <p:cNvSpPr/>
          <p:nvPr/>
        </p:nvSpPr>
        <p:spPr>
          <a:xfrm>
            <a:off x="1130666" y="3794396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74800" y="1921932"/>
            <a:ext cx="6797193" cy="4085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43" y="2011383"/>
            <a:ext cx="6079706" cy="3906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3630741" y="2607735"/>
            <a:ext cx="1075253" cy="355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smtClean="0">
                <a:solidFill>
                  <a:schemeClr val="tx1"/>
                </a:solidFill>
              </a:rPr>
              <a:t>수정</a:t>
            </a:r>
            <a:r>
              <a:rPr lang="en-US" altLang="ko-KR" sz="1300" dirty="0" smtClean="0">
                <a:solidFill>
                  <a:schemeClr val="tx1"/>
                </a:solidFill>
              </a:rPr>
              <a:t>/</a:t>
            </a:r>
            <a:r>
              <a:rPr lang="ko-KR" altLang="en-US" sz="1300" dirty="0" smtClean="0">
                <a:solidFill>
                  <a:schemeClr val="tx1"/>
                </a:solidFill>
              </a:rPr>
              <a:t>삭제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27900"/>
              </p:ext>
            </p:extLst>
          </p:nvPr>
        </p:nvGraphicFramePr>
        <p:xfrm>
          <a:off x="8757824" y="2607735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hj_admin_adminAccount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계정수정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9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g7c553259d1_0_81"/>
          <p:cNvGraphicFramePr/>
          <p:nvPr>
            <p:extLst>
              <p:ext uri="{D42A27DB-BD31-4B8C-83A1-F6EECF244321}">
                <p14:modId xmlns:p14="http://schemas.microsoft.com/office/powerpoint/2010/main" val="1504252886"/>
              </p:ext>
            </p:extLst>
          </p:nvPr>
        </p:nvGraphicFramePr>
        <p:xfrm>
          <a:off x="8535086" y="2810582"/>
          <a:ext cx="3532000" cy="13213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82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49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620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5007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500" dirty="0" smtClean="0"/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err="1" smtClean="0">
                          <a:latin typeface="맑은 고딕"/>
                        </a:rPr>
                        <a:t>세미나존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날짜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, </a:t>
                      </a:r>
                      <a:r>
                        <a:rPr lang="ko-KR" altLang="en-US" sz="1500" b="0" i="0" u="none" strike="noStrike" cap="none" noProof="0" dirty="0" smtClean="0">
                          <a:latin typeface="맑은 고딕"/>
                        </a:rPr>
                        <a:t>호스트</a:t>
                      </a:r>
                      <a:r>
                        <a:rPr lang="en-US" altLang="ko-KR" sz="1500" b="0" i="0" u="none" strike="noStrike" cap="none" noProof="0" dirty="0" smtClean="0">
                          <a:latin typeface="맑은 고딕"/>
                        </a:rPr>
                        <a:t>ID</a:t>
                      </a:r>
                      <a:r>
                        <a:rPr lang="ko-KR" altLang="en-US" sz="1500" b="0" i="0" u="none" strike="noStrike" cap="none" baseline="0" noProof="0" dirty="0" smtClean="0">
                          <a:latin typeface="맑은 고딕"/>
                        </a:rPr>
                        <a:t> 조건 입력하여 검색</a:t>
                      </a:r>
                      <a:endParaRPr altLang="en-US" sz="1500" b="0" i="0" u="none" strike="noStrike" cap="none" noProof="0" dirty="0">
                        <a:latin typeface="맑은 고딕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6498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i="0" u="none" strike="noStrike" cap="none" noProof="0" dirty="0" smtClean="0">
                          <a:latin typeface="Malgun Gothic"/>
                          <a:ea typeface="Malgun Gothic"/>
                        </a:rPr>
                        <a:t>조건 검색 결과 출력</a:t>
                      </a:r>
                      <a:endParaRPr lang="ko-KR" altLang="en-US" sz="1500" b="0" i="0" u="none" strike="noStrike" cap="none" noProof="0" dirty="0">
                        <a:latin typeface="Malgun Gothic"/>
                        <a:ea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90" y="1535502"/>
            <a:ext cx="8277103" cy="464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332166"/>
              </p:ext>
            </p:extLst>
          </p:nvPr>
        </p:nvGraphicFramePr>
        <p:xfrm>
          <a:off x="1861127" y="3504698"/>
          <a:ext cx="6376941" cy="2592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345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313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날짜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시간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호스트 </a:t>
                      </a:r>
                      <a:r>
                        <a:rPr lang="en-US" altLang="ko-KR" sz="800" dirty="0" smtClean="0"/>
                        <a:t>ID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세미나 타이틀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결제 상태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</a:t>
                      </a:r>
                      <a:r>
                        <a:rPr lang="en-US" altLang="ko-KR" sz="800" baseline="0" dirty="0" smtClean="0"/>
                        <a:t> – 13:00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genius01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날씬한 몸매를 원하십니까</a:t>
                      </a:r>
                      <a:r>
                        <a:rPr lang="en-US" altLang="ko-KR" sz="800" dirty="0" smtClean="0"/>
                        <a:t>?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18:00 - 22:00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유튜브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/>
                        <a:t>100</a:t>
                      </a:r>
                      <a:r>
                        <a:rPr lang="ko-KR" altLang="en-US" sz="800" dirty="0" smtClean="0"/>
                        <a:t>만 구독자 채널 만드는 법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3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09:00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ezenrmfoT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웹 개발에 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6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2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2020-04-27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14:00 - 16:00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 smtClean="0"/>
                        <a:t>whgrpTSp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오홍홍홍홍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1</a:t>
                      </a:r>
                      <a:endParaRPr lang="ko-KR" altLang="en-US" sz="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2020-04-03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10:00</a:t>
                      </a:r>
                      <a:r>
                        <a:rPr lang="en-US" altLang="ko-KR" sz="800" baseline="0" dirty="0" smtClean="0"/>
                        <a:t> – 12:00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romeo1111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우헬헬헬헬헬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결제 대기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세미나존</a:t>
                      </a:r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2020-03-31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20:00</a:t>
                      </a:r>
                      <a:r>
                        <a:rPr lang="en-US" altLang="ko-KR" sz="800" baseline="0" dirty="0" smtClean="0"/>
                        <a:t> – 22:00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kht8888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특이점에</a:t>
                      </a:r>
                      <a:r>
                        <a:rPr lang="ko-KR" altLang="en-US" sz="800" baseline="0" dirty="0" smtClean="0"/>
                        <a:t> 관하여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세미나 완료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61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3386676" y="2116665"/>
            <a:ext cx="3191933" cy="423334"/>
          </a:xfrm>
          <a:prstGeom prst="rect">
            <a:avLst/>
          </a:prstGeom>
          <a:solidFill>
            <a:srgbClr val="FBF9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세미나존</a:t>
            </a:r>
            <a:r>
              <a:rPr lang="ko-KR" altLang="en-US" sz="1500" dirty="0" smtClean="0">
                <a:solidFill>
                  <a:schemeClr val="tx1"/>
                </a:solidFill>
              </a:rPr>
              <a:t> 예약 </a:t>
            </a:r>
            <a:r>
              <a:rPr lang="ko-KR" altLang="en-US" sz="1500" dirty="0">
                <a:solidFill>
                  <a:schemeClr val="tx1"/>
                </a:solidFill>
              </a:rPr>
              <a:t>및 결제 관리</a:t>
            </a:r>
          </a:p>
        </p:txBody>
      </p:sp>
      <p:sp>
        <p:nvSpPr>
          <p:cNvPr id="13" name="Google Shape;173;g7c553259d1_0_81"/>
          <p:cNvSpPr/>
          <p:nvPr/>
        </p:nvSpPr>
        <p:spPr>
          <a:xfrm>
            <a:off x="1324351" y="2773514"/>
            <a:ext cx="302700" cy="324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84864" y="2463796"/>
            <a:ext cx="6687129" cy="9440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96533" y="2539999"/>
            <a:ext cx="6282267" cy="812800"/>
          </a:xfrm>
          <a:prstGeom prst="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50533" y="2599267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세미나존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50533" y="2855386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날짜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150533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호스트 </a:t>
            </a:r>
            <a:r>
              <a:rPr lang="en-US" altLang="ko-KR" sz="700" dirty="0" smtClean="0">
                <a:solidFill>
                  <a:schemeClr val="tx1"/>
                </a:solidFill>
              </a:rPr>
              <a:t>ID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29467" y="2599267"/>
            <a:ext cx="720989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>
                <a:solidFill>
                  <a:schemeClr val="tx1"/>
                </a:solidFill>
              </a:rPr>
              <a:t>세미나존</a:t>
            </a:r>
            <a:r>
              <a:rPr lang="en-US" altLang="ko-KR" sz="700" dirty="0" smtClean="0">
                <a:solidFill>
                  <a:schemeClr val="tx1"/>
                </a:solidFill>
              </a:rPr>
              <a:t>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929466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4191008" y="2857499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0000-00-00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29465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559040" y="3115743"/>
            <a:ext cx="429269" cy="177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검</a:t>
            </a:r>
            <a:r>
              <a:rPr lang="ko-KR" altLang="en-US" sz="800" dirty="0">
                <a:solidFill>
                  <a:schemeClr val="tx1"/>
                </a:solidFill>
              </a:rPr>
              <a:t>색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1684863" y="3462862"/>
            <a:ext cx="6687129" cy="2696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859120" y="3115743"/>
            <a:ext cx="618067" cy="177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>
                <a:solidFill>
                  <a:schemeClr val="tx1"/>
                </a:solidFill>
              </a:rPr>
              <a:t>결제 상태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638052" y="3115743"/>
            <a:ext cx="1100667" cy="177800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smtClean="0">
                <a:solidFill>
                  <a:schemeClr val="tx1"/>
                </a:solidFill>
              </a:rPr>
              <a:t>결제 대기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2" name="이등변 삼각형 41"/>
          <p:cNvSpPr/>
          <p:nvPr/>
        </p:nvSpPr>
        <p:spPr>
          <a:xfrm rot="10800000">
            <a:off x="6577859" y="3164275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3525097" y="2656420"/>
            <a:ext cx="92559" cy="6773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02316"/>
              </p:ext>
            </p:extLst>
          </p:nvPr>
        </p:nvGraphicFramePr>
        <p:xfrm>
          <a:off x="8783224" y="1943927"/>
          <a:ext cx="3120909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20909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hj_admin_semi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관리자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관리자계정 관리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계정수정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02343026"/>
              </p:ext>
            </p:extLst>
          </p:nvPr>
        </p:nvGraphicFramePr>
        <p:xfrm>
          <a:off x="8699450" y="2791689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8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362138" y="1489138"/>
            <a:ext cx="6938682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388010"/>
              </p:ext>
            </p:extLst>
          </p:nvPr>
        </p:nvGraphicFramePr>
        <p:xfrm>
          <a:off x="9072458" y="1551269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hj_user_w_signUpDone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617258" y="4773706"/>
            <a:ext cx="242047" cy="22411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회원가입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2055763442"/>
              </p:ext>
            </p:extLst>
          </p:nvPr>
        </p:nvGraphicFramePr>
        <p:xfrm>
          <a:off x="8682515" y="2641264"/>
          <a:ext cx="2952330" cy="38975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회원가입에 필요한 정보를 </a:t>
                      </a:r>
                      <a:r>
                        <a:rPr lang="ko-KR" altLang="en-US" sz="1300" b="0" u="none" strike="noStrike" cap="none" dirty="0" err="1" smtClean="0"/>
                        <a:t>입력받는</a:t>
                      </a:r>
                      <a:r>
                        <a:rPr lang="ko-KR" altLang="en-US" sz="1300" b="0" u="none" strike="noStrike" cap="none" dirty="0" smtClean="0"/>
                        <a:t> 폼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아이디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비밀번호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이메일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smtClean="0"/>
                        <a:t>닉네임을 </a:t>
                      </a:r>
                      <a:r>
                        <a:rPr lang="ko-KR" altLang="en-US" sz="1300" b="0" u="none" strike="noStrike" cap="none" baseline="0" dirty="0" err="1" smtClean="0"/>
                        <a:t>입력받고</a:t>
                      </a:r>
                      <a:r>
                        <a:rPr lang="en-US" altLang="ko-KR" sz="1300" b="0" u="none" strike="noStrike" cap="none" baseline="0" dirty="0" smtClean="0"/>
                        <a:t>, </a:t>
                      </a:r>
                      <a:r>
                        <a:rPr lang="ko-KR" altLang="en-US" sz="1300" b="0" u="none" strike="noStrike" cap="none" baseline="0" dirty="0" err="1" smtClean="0"/>
                        <a:t>셀렉트</a:t>
                      </a:r>
                      <a:r>
                        <a:rPr lang="ko-KR" altLang="en-US" sz="1300" b="0" u="none" strike="noStrike" cap="none" baseline="0" dirty="0" smtClean="0"/>
                        <a:t> 메뉴를 통해 관심카테고리를 선택한다</a:t>
                      </a:r>
                      <a:r>
                        <a:rPr lang="en-US" altLang="ko-KR" sz="1300" b="0" u="none" strike="noStrike" cap="none" baseline="0" dirty="0" smtClean="0"/>
                        <a:t>.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아이디중복 확인은 해당화면에서 처리한다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이용하여 특수문자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영문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숫자를 최소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개씩 </a:t>
                      </a:r>
                      <a:r>
                        <a:rPr lang="ko-KR" altLang="en-US" sz="1300" b="0" u="none" strike="noStrike" cap="none" dirty="0" err="1" smtClean="0"/>
                        <a:t>입력받아</a:t>
                      </a:r>
                      <a:r>
                        <a:rPr lang="ko-KR" altLang="en-US" sz="1300" b="0" u="none" strike="noStrike" cap="none" dirty="0" smtClean="0"/>
                        <a:t> 최소 </a:t>
                      </a:r>
                      <a:r>
                        <a:rPr lang="en-US" altLang="ko-KR" sz="1300" b="0" u="none" strike="noStrike" cap="none" dirty="0" smtClean="0"/>
                        <a:t>10</a:t>
                      </a:r>
                      <a:r>
                        <a:rPr lang="ko-KR" altLang="en-US" sz="1300" b="0" u="none" strike="noStrike" cap="none" dirty="0" smtClean="0"/>
                        <a:t>자의 비밀번호를 입력 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lang="en-US" altLang="ko-KR" sz="1300" b="0" u="none" strike="noStrike" cap="none" dirty="0" smtClean="0"/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err="1" smtClean="0"/>
                        <a:t>이메일의</a:t>
                      </a:r>
                      <a:r>
                        <a:rPr lang="ko-KR" altLang="en-US" sz="1300" b="0" u="none" strike="noStrike" cap="none" dirty="0" smtClean="0"/>
                        <a:t> 경우도 </a:t>
                      </a:r>
                      <a:r>
                        <a:rPr lang="ko-KR" altLang="en-US" sz="1300" b="0" u="none" strike="noStrike" cap="none" dirty="0" err="1" smtClean="0"/>
                        <a:t>정규표현식을</a:t>
                      </a:r>
                      <a:r>
                        <a:rPr lang="ko-KR" altLang="en-US" sz="1300" b="0" u="none" strike="noStrike" cap="none" dirty="0" smtClean="0"/>
                        <a:t> 사용하여 </a:t>
                      </a:r>
                      <a:r>
                        <a:rPr lang="en-US" altLang="ko-KR" sz="1300" b="0" u="none" strike="noStrike" cap="none" dirty="0" err="1" smtClean="0">
                          <a:hlinkClick r:id="rId3"/>
                        </a:rPr>
                        <a:t>abcd@abcd.abc</a:t>
                      </a:r>
                      <a:r>
                        <a:rPr lang="en-US" altLang="ko-KR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smtClean="0"/>
                        <a:t>형태의 </a:t>
                      </a:r>
                      <a:r>
                        <a:rPr lang="ko-KR" altLang="en-US" sz="1300" b="0" u="none" strike="noStrike" cap="none" dirty="0" err="1" smtClean="0"/>
                        <a:t>이메일을</a:t>
                      </a:r>
                      <a:r>
                        <a:rPr lang="ko-KR" altLang="en-US" sz="1300" b="0" u="none" strike="noStrike" cap="none" dirty="0" smtClean="0"/>
                        <a:t> </a:t>
                      </a:r>
                      <a:r>
                        <a:rPr lang="ko-KR" altLang="en-US" sz="1300" b="0" u="none" strike="noStrike" cap="none" dirty="0" err="1" smtClean="0"/>
                        <a:t>입력받도록</a:t>
                      </a:r>
                      <a:r>
                        <a:rPr lang="ko-KR" altLang="en-US" sz="1300" b="0" u="none" strike="noStrike" cap="none" dirty="0" smtClean="0"/>
                        <a:t> 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827930" y="1337514"/>
            <a:ext cx="1192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회원가입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963271" y="1237124"/>
            <a:ext cx="4876800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05318" y="1927406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아이</a:t>
            </a:r>
            <a:r>
              <a:rPr lang="ko-KR" altLang="en-US" dirty="0">
                <a:solidFill>
                  <a:schemeClr val="tx1"/>
                </a:solidFill>
              </a:rPr>
              <a:t>디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205317" y="2590794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</a:t>
            </a:r>
            <a:r>
              <a:rPr lang="ko-KR" altLang="en-US" dirty="0">
                <a:solidFill>
                  <a:schemeClr val="tx1"/>
                </a:solidFill>
              </a:rPr>
              <a:t>호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214282" y="3213841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비밀번호확인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214282" y="3948947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이메</a:t>
            </a:r>
            <a:r>
              <a:rPr lang="ko-KR" altLang="en-US" dirty="0" err="1">
                <a:solidFill>
                  <a:schemeClr val="tx1"/>
                </a:solidFill>
              </a:rPr>
              <a:t>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214282" y="4531653"/>
            <a:ext cx="4285129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05317" y="519055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이등변 삼각형 23"/>
          <p:cNvSpPr/>
          <p:nvPr/>
        </p:nvSpPr>
        <p:spPr>
          <a:xfrm rot="10800000">
            <a:off x="3016623" y="531631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88024" y="6042212"/>
            <a:ext cx="3092823" cy="46616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824318" y="1165412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351493" y="1792935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3778623" y="519502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이등변 삼각형 30"/>
          <p:cNvSpPr/>
          <p:nvPr/>
        </p:nvSpPr>
        <p:spPr>
          <a:xfrm rot="10800000">
            <a:off x="4589929" y="532078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0210" y="5199493"/>
            <a:ext cx="1174377" cy="475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관심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6091516" y="5325257"/>
            <a:ext cx="259977" cy="250506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78387" y="2465288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6378387" y="3796550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05498"/>
              </p:ext>
            </p:extLst>
          </p:nvPr>
        </p:nvGraphicFramePr>
        <p:xfrm>
          <a:off x="9080924" y="1509630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회원가입 폼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93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19490561"/>
              </p:ext>
            </p:extLst>
          </p:nvPr>
        </p:nvGraphicFramePr>
        <p:xfrm>
          <a:off x="8707915" y="3395524"/>
          <a:ext cx="2952330" cy="10058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회원가입 완료 페이지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로그인 버튼을 눌러서 로그인 페이지로 이동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2738717" y="1326777"/>
            <a:ext cx="3558989" cy="4616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487706" y="2779058"/>
            <a:ext cx="4061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회원가입이 완료되었습니다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738282" y="4885765"/>
            <a:ext cx="1559859" cy="591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로그인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670051" y="4751294"/>
            <a:ext cx="277905" cy="26894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76725"/>
              </p:ext>
            </p:extLst>
          </p:nvPr>
        </p:nvGraphicFramePr>
        <p:xfrm>
          <a:off x="9089391" y="2062022"/>
          <a:ext cx="2272876" cy="8991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hj_user_m_signUpDone</a:t>
                      </a:r>
                      <a:endParaRPr lang="en-US" altLang="ko-KR" sz="1600" b="0" u="none" strike="noStrike" cap="none" dirty="0" smtClean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회원가입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3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919484271"/>
              </p:ext>
            </p:extLst>
          </p:nvPr>
        </p:nvGraphicFramePr>
        <p:xfrm>
          <a:off x="8851848" y="2792794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51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925" y="1972353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392325" y="1972352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679943" y="2387023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392325" y="2397086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3111" y="275716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14128" y="1355604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39232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6419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3606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007935" y="1355602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71308" y="2757167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88106" y="2757167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7112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3658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5338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7655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99728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16526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397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65002" y="2757167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81800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504974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28148" y="2757167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18694" y="377540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074390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136582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198774" y="369934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074390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136582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4198774" y="4100284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074390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136582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198774" y="4494186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93111" y="4966743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1881961" y="4928182"/>
            <a:ext cx="5469361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670467" y="6382823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64510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1988288" y="5840504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240810" y="1216647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236798" y="5822667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4497571" y="5840504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700320" y="257794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3561483" y="6255371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47211"/>
              </p:ext>
            </p:extLst>
          </p:nvPr>
        </p:nvGraphicFramePr>
        <p:xfrm>
          <a:off x="9181159" y="1655424"/>
          <a:ext cx="2272876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72876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93110" y="32342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1" name="직사각형 60"/>
          <p:cNvSpPr/>
          <p:nvPr/>
        </p:nvSpPr>
        <p:spPr>
          <a:xfrm>
            <a:off x="2240810" y="3234277"/>
            <a:ext cx="278730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8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764259420"/>
              </p:ext>
            </p:extLst>
          </p:nvPr>
        </p:nvGraphicFramePr>
        <p:xfrm>
          <a:off x="8911115" y="3224312"/>
          <a:ext cx="2952330" cy="8077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등록완료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예약을 위한 계좌번호 발급 확인</a:t>
                      </a:r>
                      <a:endParaRPr lang="en-US" altLang="ko-KR" sz="1300" b="0" u="none" strike="noStrike" cap="none" dirty="0" smtClean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67832" y="1237124"/>
            <a:ext cx="8059479" cy="5387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1497880" y="2375789"/>
            <a:ext cx="5999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/>
              <a:t>세미나 등록이 완료되었습니다</a:t>
            </a:r>
            <a:r>
              <a:rPr lang="en-US" altLang="ko-KR" sz="2000" dirty="0" smtClean="0"/>
              <a:t>!</a:t>
            </a:r>
          </a:p>
          <a:p>
            <a:pPr algn="ctr"/>
            <a:r>
              <a:rPr lang="ko-KR" altLang="en-US" sz="2000" dirty="0" smtClean="0"/>
              <a:t>등록된 내용으로 예약을 진행하기 위해서 아래의 계좌번호로 입금이 필요합니다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4601000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마이페이지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2199582" y="5142156"/>
            <a:ext cx="2022437" cy="623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메인화</a:t>
            </a:r>
            <a:r>
              <a:rPr lang="ko-KR" altLang="en-US"/>
              <a:t>면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344706" y="3539266"/>
            <a:ext cx="1866094" cy="84985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우리은행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207527" y="3539266"/>
            <a:ext cx="4451918" cy="8498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123456789-1235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264762"/>
              </p:ext>
            </p:extLst>
          </p:nvPr>
        </p:nvGraphicFramePr>
        <p:xfrm>
          <a:off x="9138826" y="1761039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hj_user_w_semiReg_Done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3561483" y="6145300"/>
            <a:ext cx="217967" cy="2549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 등록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완료 페이지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7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780664" y="1138518"/>
            <a:ext cx="5633148" cy="5617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80664" y="1681010"/>
            <a:ext cx="102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세미나명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695064" y="1681009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82682" y="2095680"/>
            <a:ext cx="616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부제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695064" y="2105743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829624" y="2409533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시</a:t>
            </a:r>
            <a:r>
              <a:rPr lang="ko-KR" altLang="en-US" sz="1400" dirty="0"/>
              <a:t>간</a:t>
            </a:r>
            <a:r>
              <a:rPr lang="ko-KR" altLang="en-US" sz="1400" dirty="0" smtClean="0"/>
              <a:t>선택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785726" y="1238936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공간선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277207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394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51581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87684" y="1201438"/>
            <a:ext cx="871870" cy="382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zone4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854866" y="2813961"/>
            <a:ext cx="414670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71664" y="2813961"/>
            <a:ext cx="423174" cy="30777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26948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12014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53693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13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96011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383286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800084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52232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648560" y="2813961"/>
            <a:ext cx="4146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6065358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88532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911706" y="2813961"/>
            <a:ext cx="42317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21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916803" y="3664488"/>
            <a:ext cx="935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카테고리선</a:t>
            </a:r>
            <a:r>
              <a:rPr lang="ko-KR" altLang="en-US" sz="1400"/>
              <a:t>택</a:t>
            </a:r>
            <a:endParaRPr lang="ko-KR" altLang="en-US" sz="1400" dirty="0"/>
          </a:p>
        </p:txBody>
      </p:sp>
      <p:sp>
        <p:nvSpPr>
          <p:cNvPr id="60" name="직사각형 59"/>
          <p:cNvSpPr/>
          <p:nvPr/>
        </p:nvSpPr>
        <p:spPr>
          <a:xfrm>
            <a:off x="2988314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IT</a:t>
            </a:r>
            <a:r>
              <a:rPr lang="ko-KR" altLang="en-US" sz="1400" dirty="0" smtClean="0">
                <a:solidFill>
                  <a:schemeClr val="tx1"/>
                </a:solidFill>
              </a:rPr>
              <a:t>기술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050506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스포츠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112698" y="360399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건강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988314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050506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음</a:t>
            </a:r>
            <a:r>
              <a:rPr lang="ko-KR" altLang="en-US" sz="1400" dirty="0">
                <a:solidFill>
                  <a:schemeClr val="tx1"/>
                </a:solidFill>
              </a:rPr>
              <a:t>악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5112698" y="4004937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가</a:t>
            </a:r>
            <a:r>
              <a:rPr lang="ko-KR" altLang="en-US" sz="1400" dirty="0">
                <a:solidFill>
                  <a:schemeClr val="tx1"/>
                </a:solidFill>
              </a:rPr>
              <a:t>족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2988314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언어문화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050506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영상제작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112698" y="4398839"/>
            <a:ext cx="1062191" cy="393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기</a:t>
            </a:r>
            <a:r>
              <a:rPr lang="ko-KR" altLang="en-US" sz="1400" dirty="0">
                <a:solidFill>
                  <a:schemeClr val="tx1"/>
                </a:solidFill>
              </a:rPr>
              <a:t>타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879843" y="4893336"/>
            <a:ext cx="786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세미나 소개</a:t>
            </a:r>
            <a:endParaRPr lang="ko-KR" altLang="en-US" sz="1400" dirty="0"/>
          </a:p>
        </p:txBody>
      </p:sp>
      <p:sp>
        <p:nvSpPr>
          <p:cNvPr id="79" name="직사각형 78"/>
          <p:cNvSpPr/>
          <p:nvPr/>
        </p:nvSpPr>
        <p:spPr>
          <a:xfrm>
            <a:off x="2852469" y="4893336"/>
            <a:ext cx="3989557" cy="795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3920880" y="6261245"/>
            <a:ext cx="1233376" cy="3934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등록하기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054895" y="5863334"/>
            <a:ext cx="139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최대 인원수</a:t>
            </a:r>
            <a:endParaRPr lang="ko-KR" altLang="en-US" sz="1400" dirty="0"/>
          </a:p>
        </p:txBody>
      </p:sp>
      <p:sp>
        <p:nvSpPr>
          <p:cNvPr id="82" name="직사각형 81"/>
          <p:cNvSpPr/>
          <p:nvPr/>
        </p:nvSpPr>
        <p:spPr>
          <a:xfrm>
            <a:off x="3378673" y="5881171"/>
            <a:ext cx="5305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612408" y="1118214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937725" y="5875711"/>
            <a:ext cx="1156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참가비 설정</a:t>
            </a:r>
            <a:endParaRPr lang="ko-KR" altLang="en-US" sz="1400" dirty="0"/>
          </a:p>
        </p:txBody>
      </p:sp>
      <p:sp>
        <p:nvSpPr>
          <p:cNvPr id="85" name="직사각형 84"/>
          <p:cNvSpPr/>
          <p:nvPr/>
        </p:nvSpPr>
        <p:spPr>
          <a:xfrm>
            <a:off x="5215837" y="5874875"/>
            <a:ext cx="16773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Google Shape;96;g7c553259d1_0_3"/>
          <p:cNvGraphicFramePr/>
          <p:nvPr>
            <p:extLst>
              <p:ext uri="{D42A27DB-BD31-4B8C-83A1-F6EECF244321}">
                <p14:modId xmlns:p14="http://schemas.microsoft.com/office/powerpoint/2010/main" val="3093380367"/>
              </p:ext>
            </p:extLst>
          </p:nvPr>
        </p:nvGraphicFramePr>
        <p:xfrm>
          <a:off x="8834915" y="2818210"/>
          <a:ext cx="2952330" cy="290695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897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2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66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#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80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  <a:tabLst/>
                      </a:pPr>
                      <a:r>
                        <a:rPr lang="ko-KR" altLang="en-US" sz="1300" b="0" u="none" strike="noStrike" cap="none" dirty="0" smtClean="0"/>
                        <a:t>세미나를 등록하기 위한 정보를 입력하는 페이지로 먼저 공간을 선택하여 공간에 대한 시간정보를 불러온다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시간은 최소 </a:t>
                      </a:r>
                      <a:r>
                        <a:rPr lang="en-US" altLang="ko-KR" sz="1300" b="0" u="none" strike="noStrike" cap="none" dirty="0" smtClean="0"/>
                        <a:t>2</a:t>
                      </a:r>
                      <a:r>
                        <a:rPr lang="ko-KR" altLang="en-US" sz="1300" b="0" u="none" strike="noStrike" cap="none" dirty="0" smtClean="0"/>
                        <a:t>시간으로 </a:t>
                      </a:r>
                      <a:r>
                        <a:rPr lang="en-US" altLang="ko-KR" sz="1300" b="0" u="none" strike="noStrike" cap="none" dirty="0" smtClean="0"/>
                        <a:t>1</a:t>
                      </a:r>
                      <a:r>
                        <a:rPr lang="ko-KR" altLang="en-US" sz="1300" b="0" u="none" strike="noStrike" cap="none" dirty="0" smtClean="0"/>
                        <a:t>시간 단위로 선택한다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</a:p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가능시간범위</a:t>
                      </a:r>
                      <a:r>
                        <a:rPr lang="en-US" altLang="ko-KR" sz="1300" b="0" u="none" strike="noStrike" cap="none" dirty="0" smtClean="0"/>
                        <a:t>(09~22</a:t>
                      </a:r>
                      <a:r>
                        <a:rPr lang="ko-KR" altLang="en-US" sz="1300" b="0" u="none" strike="noStrike" cap="none" dirty="0" smtClean="0"/>
                        <a:t>시</a:t>
                      </a:r>
                      <a:r>
                        <a:rPr lang="en-US" altLang="ko-KR" sz="1300" b="0" u="none" strike="noStrike" cap="none" dirty="0" smtClean="0"/>
                        <a:t>)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0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strike="noStrike" cap="none" dirty="0" smtClean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5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1" marR="91451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1333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300" b="0" u="none" strike="noStrike" cap="none" dirty="0" smtClean="0"/>
                        <a:t>등록하기 버튼을 눌러서 등록 확인 페이지로 이동하고</a:t>
                      </a:r>
                      <a:r>
                        <a:rPr lang="en-US" altLang="ko-KR" sz="1300" b="0" u="none" strike="noStrike" cap="none" dirty="0" smtClean="0"/>
                        <a:t>, </a:t>
                      </a:r>
                      <a:r>
                        <a:rPr lang="ko-KR" altLang="en-US" sz="1300" b="0" u="none" strike="noStrike" cap="none" dirty="0" smtClean="0"/>
                        <a:t>해당 페이지에서 예약 완료를 위한 계좌 번호를 발급받는다</a:t>
                      </a:r>
                      <a:r>
                        <a:rPr lang="en-US" altLang="ko-KR" sz="1300" b="0" u="none" strike="noStrike" cap="none" dirty="0" smtClean="0"/>
                        <a:t>.</a:t>
                      </a:r>
                      <a:endParaRPr lang="en-US" altLang="ko-KR" sz="1300" b="0" u="none" strike="noStrike" cap="none" dirty="0"/>
                    </a:p>
                  </a:txBody>
                  <a:tcPr marL="91451" marR="91451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608345" y="2596138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3752806" y="6117152"/>
            <a:ext cx="217967" cy="28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056411"/>
              </p:ext>
            </p:extLst>
          </p:nvPr>
        </p:nvGraphicFramePr>
        <p:xfrm>
          <a:off x="9062626" y="1801853"/>
          <a:ext cx="2536708" cy="6553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536708"/>
              </a:tblGrid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0" u="none" strike="noStrike" cap="none" dirty="0" smtClean="0">
                          <a:solidFill>
                            <a:schemeClr val="dk1"/>
                          </a:solidFill>
                        </a:rPr>
                        <a:t>화면코드</a:t>
                      </a:r>
                      <a:endParaRPr sz="15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</a:tr>
              <a:tr h="16816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altLang="ko-KR" sz="1600" b="0" u="none" strike="noStrike" cap="none" dirty="0" err="1" smtClean="0">
                          <a:solidFill>
                            <a:schemeClr val="dk1"/>
                          </a:solidFill>
                        </a:rPr>
                        <a:t>hj_user_m_semiReg</a:t>
                      </a:r>
                      <a:endParaRPr lang="en-US" altLang="ko-KR" sz="16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74304" marR="74304" marT="45725" marB="45725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380466" y="160866"/>
            <a:ext cx="6455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500"/>
              <a:defRPr/>
            </a:pPr>
            <a:r>
              <a:rPr lang="ko-KR" altLang="en-US" sz="3200" dirty="0" smtClean="0">
                <a:solidFill>
                  <a:schemeClr val="bg1"/>
                </a:solidFill>
              </a:rPr>
              <a:t>세미나등록</a:t>
            </a:r>
            <a:r>
              <a:rPr lang="en-US" altLang="ko-KR" sz="3200" dirty="0" smtClean="0">
                <a:solidFill>
                  <a:schemeClr val="bg1"/>
                </a:solidFill>
              </a:rPr>
              <a:t>(</a:t>
            </a:r>
            <a:r>
              <a:rPr lang="ko-KR" altLang="en-US" sz="3200" dirty="0" err="1" smtClean="0">
                <a:solidFill>
                  <a:schemeClr val="bg1"/>
                </a:solidFill>
              </a:rPr>
              <a:t>앱</a:t>
            </a:r>
            <a:r>
              <a:rPr lang="en-US" altLang="ko-KR" sz="3200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– </a:t>
            </a:r>
            <a:r>
              <a:rPr lang="ko-KR" altLang="en-US" dirty="0" smtClean="0">
                <a:solidFill>
                  <a:schemeClr val="bg1"/>
                </a:solidFill>
              </a:rPr>
              <a:t>등록 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829624" y="3213377"/>
            <a:ext cx="93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날</a:t>
            </a:r>
            <a:r>
              <a:rPr lang="ko-KR" altLang="en-US" sz="1400"/>
              <a:t>짜</a:t>
            </a:r>
            <a:r>
              <a:rPr lang="ko-KR" altLang="en-US" sz="1400" smtClean="0"/>
              <a:t>선택</a:t>
            </a:r>
            <a:endParaRPr lang="ko-KR" altLang="en-US" sz="1400" dirty="0"/>
          </a:p>
        </p:txBody>
      </p:sp>
      <p:sp>
        <p:nvSpPr>
          <p:cNvPr id="62" name="직사각형 61"/>
          <p:cNvSpPr/>
          <p:nvPr/>
        </p:nvSpPr>
        <p:spPr>
          <a:xfrm>
            <a:off x="2695064" y="3205430"/>
            <a:ext cx="397657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2497</Words>
  <Application>Microsoft Office PowerPoint</Application>
  <PresentationFormat>사용자 지정</PresentationFormat>
  <Paragraphs>825</Paragraphs>
  <Slides>38</Slides>
  <Notes>38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e – Zone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– Zone</dc:title>
  <dc:creator>507-07</dc:creator>
  <cp:lastModifiedBy>ezen-033</cp:lastModifiedBy>
  <cp:revision>85</cp:revision>
  <dcterms:created xsi:type="dcterms:W3CDTF">2020-04-02T06:13:26Z</dcterms:created>
  <dcterms:modified xsi:type="dcterms:W3CDTF">2020-04-03T02:21:55Z</dcterms:modified>
</cp:coreProperties>
</file>