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58" r:id="rId4"/>
    <p:sldId id="260" r:id="rId5"/>
    <p:sldId id="272" r:id="rId6"/>
    <p:sldId id="266" r:id="rId7"/>
    <p:sldId id="265" r:id="rId8"/>
    <p:sldId id="273" r:id="rId9"/>
    <p:sldId id="267" r:id="rId10"/>
    <p:sldId id="275" r:id="rId11"/>
    <p:sldId id="276" r:id="rId12"/>
    <p:sldId id="277" r:id="rId13"/>
    <p:sldId id="278" r:id="rId14"/>
    <p:sldId id="279" r:id="rId15"/>
    <p:sldId id="281" r:id="rId16"/>
    <p:sldId id="286" r:id="rId17"/>
    <p:sldId id="287" r:id="rId18"/>
    <p:sldId id="280" r:id="rId19"/>
    <p:sldId id="261" r:id="rId20"/>
    <p:sldId id="262" r:id="rId21"/>
    <p:sldId id="263" r:id="rId22"/>
    <p:sldId id="264" r:id="rId23"/>
    <p:sldId id="271" r:id="rId24"/>
    <p:sldId id="282" r:id="rId25"/>
    <p:sldId id="283" r:id="rId26"/>
    <p:sldId id="284" r:id="rId27"/>
    <p:sldId id="285" r:id="rId28"/>
    <p:sldId id="268" r:id="rId29"/>
    <p:sldId id="274" r:id="rId30"/>
    <p:sldId id="269" r:id="rId31"/>
    <p:sldId id="270" r:id="rId3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F6F6"/>
    <a:srgbClr val="808080"/>
    <a:srgbClr val="704DE4"/>
    <a:srgbClr val="FAB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7F2A0-C7D9-4DBD-AE3B-C1A712DCE501}" type="datetimeFigureOut">
              <a:rPr lang="ko-KR" altLang="en-US" smtClean="0"/>
              <a:pPr/>
              <a:t>2020-04-02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DCD2E-416C-42CA-95A4-05EC3697B7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553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061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016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425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482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779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530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341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105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280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402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80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C3D53-FEDF-49EC-8F65-FFFC138B637E}" type="datetimeFigureOut">
              <a:rPr lang="ko-KR" altLang="en-US" smtClean="0"/>
              <a:pPr/>
              <a:t>2020-04-02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785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36.png"/><Relationship Id="rId7" Type="http://schemas.openxmlformats.org/officeDocument/2006/relationships/image" Target="../media/image4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png"/><Relationship Id="rId5" Type="http://schemas.openxmlformats.org/officeDocument/2006/relationships/image" Target="../media/image36.png"/><Relationship Id="rId4" Type="http://schemas.openxmlformats.org/officeDocument/2006/relationships/image" Target="../media/image47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8.png"/><Relationship Id="rId7" Type="http://schemas.openxmlformats.org/officeDocument/2006/relationships/image" Target="../media/image5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png"/><Relationship Id="rId5" Type="http://schemas.openxmlformats.org/officeDocument/2006/relationships/image" Target="../media/image36.png"/><Relationship Id="rId4" Type="http://schemas.openxmlformats.org/officeDocument/2006/relationships/image" Target="../media/image4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5.png"/><Relationship Id="rId7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화면 설계서</a:t>
            </a:r>
            <a:r>
              <a:rPr lang="en-US" altLang="ko-KR" dirty="0" smtClean="0"/>
              <a:t>!!!!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프로젝트</a:t>
            </a:r>
            <a:r>
              <a:rPr lang="en-US" altLang="ko-KR" dirty="0" smtClean="0"/>
              <a:t>5</a:t>
            </a:r>
          </a:p>
          <a:p>
            <a:r>
              <a:rPr lang="ko-KR" altLang="en-US" dirty="0" err="1" smtClean="0"/>
              <a:t>이조오오오오오오온</a:t>
            </a:r>
            <a:endParaRPr lang="en-US" altLang="ko-KR" dirty="0" smtClean="0"/>
          </a:p>
          <a:p>
            <a:r>
              <a:rPr lang="en-US" altLang="ko-KR" dirty="0"/>
              <a:t>2</a:t>
            </a:r>
            <a:r>
              <a:rPr lang="ko-KR" altLang="en-US" dirty="0" err="1" smtClean="0"/>
              <a:t>조오오오오오으아아으아으아으아ㅡ아으ㅏ으아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517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0411384"/>
              </p:ext>
            </p:extLst>
          </p:nvPr>
        </p:nvGraphicFramePr>
        <p:xfrm>
          <a:off x="131601" y="1283516"/>
          <a:ext cx="8032096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534794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" name="표 13"/>
          <p:cNvGraphicFramePr/>
          <p:nvPr>
            <p:extLst>
              <p:ext uri="{D42A27DB-BD31-4B8C-83A1-F6EECF244321}">
                <p14:modId xmlns:p14="http://schemas.microsoft.com/office/powerpoint/2010/main" val="2399679729"/>
              </p:ext>
            </p:extLst>
          </p:nvPr>
        </p:nvGraphicFramePr>
        <p:xfrm>
          <a:off x="8509686" y="1289960"/>
          <a:ext cx="3491813" cy="1326453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 smtClean="0"/>
                        <a:t>세미나 상세 페이지</a:t>
                      </a:r>
                      <a:endParaRPr lang="en-US" altLang="ko-KR" dirty="0" smtClean="0"/>
                    </a:p>
                    <a:p>
                      <a:pPr algn="l">
                        <a:defRPr sz="1500"/>
                      </a:pPr>
                      <a:r>
                        <a:rPr lang="en-US" altLang="ko-KR" sz="1200" dirty="0" smtClean="0"/>
                        <a:t>- </a:t>
                      </a:r>
                      <a:r>
                        <a:rPr lang="ko-KR" altLang="en-US" sz="1200" dirty="0" smtClean="0"/>
                        <a:t>제목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참여인원 선택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이미지</a:t>
                      </a:r>
                      <a:endParaRPr lang="en-US" altLang="ko-KR" sz="1200" dirty="0" smtClean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3242" y="1492338"/>
            <a:ext cx="2413687" cy="47643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8930" y="4293191"/>
            <a:ext cx="142895" cy="133369"/>
          </a:xfrm>
          <a:prstGeom prst="rect">
            <a:avLst/>
          </a:prstGeom>
        </p:spPr>
      </p:pic>
      <p:graphicFrame>
        <p:nvGraphicFramePr>
          <p:cNvPr id="1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353308044"/>
              </p:ext>
            </p:extLst>
          </p:nvPr>
        </p:nvGraphicFramePr>
        <p:xfrm>
          <a:off x="1525399" y="179305"/>
          <a:ext cx="6048672" cy="86409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5212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8965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86409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2500" b="0" u="none" strike="noStrike" cap="none" dirty="0" err="1" smtClean="0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2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500" b="0" u="none" strike="noStrike" cap="none" dirty="0" smtClean="0">
                          <a:solidFill>
                            <a:schemeClr val="dk1"/>
                          </a:solidFill>
                        </a:rPr>
                        <a:t>세미나 상세 페이지 </a:t>
                      </a:r>
                      <a:r>
                        <a:rPr lang="en-US" altLang="ko-KR" sz="2000" b="0" u="none" strike="noStrike" cap="none" dirty="0" smtClean="0">
                          <a:solidFill>
                            <a:schemeClr val="dk1"/>
                          </a:solidFill>
                        </a:rPr>
                        <a:t>- 1</a:t>
                      </a:r>
                      <a:endParaRPr lang="ko-KR" altLang="en-US" sz="20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2491102"/>
              </p:ext>
            </p:extLst>
          </p:nvPr>
        </p:nvGraphicFramePr>
        <p:xfrm>
          <a:off x="8509686" y="168110"/>
          <a:ext cx="2441795" cy="84824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441795"/>
              </a:tblGrid>
              <a:tr h="413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7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4347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700" b="0" u="none" strike="noStrike" cap="none" dirty="0" err="1" smtClean="0">
                          <a:solidFill>
                            <a:schemeClr val="dk1"/>
                          </a:solidFill>
                        </a:rPr>
                        <a:t>sh_user_m_semiDetail</a:t>
                      </a:r>
                      <a:endParaRPr lang="en-US" altLang="ko-KR"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2413686" y="1608388"/>
            <a:ext cx="296562" cy="34479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0302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131601" y="1283516"/>
          <a:ext cx="8032096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534794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" name="표 13"/>
          <p:cNvGraphicFramePr/>
          <p:nvPr>
            <p:extLst>
              <p:ext uri="{D42A27DB-BD31-4B8C-83A1-F6EECF244321}">
                <p14:modId xmlns:p14="http://schemas.microsoft.com/office/powerpoint/2010/main" val="758325463"/>
              </p:ext>
            </p:extLst>
          </p:nvPr>
        </p:nvGraphicFramePr>
        <p:xfrm>
          <a:off x="8509686" y="1289960"/>
          <a:ext cx="3491813" cy="1326453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500" dirty="0" smtClean="0"/>
                        <a:t>2</a:t>
                      </a:r>
                      <a:endParaRPr sz="15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 smtClean="0"/>
                        <a:t>세미나 소개</a:t>
                      </a:r>
                      <a:endParaRPr lang="en-US" altLang="ko-KR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500"/>
                      </a:pPr>
                      <a:r>
                        <a:rPr lang="en-US" sz="1200" dirty="0" smtClean="0"/>
                        <a:t>- </a:t>
                      </a:r>
                      <a:r>
                        <a:rPr lang="ko-KR" altLang="en-US" sz="1200" dirty="0" smtClean="0"/>
                        <a:t>세미나에 대한 자세한 소개로 주최자가 입력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6702" y="1479639"/>
            <a:ext cx="2633432" cy="4955695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8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1398794050"/>
              </p:ext>
            </p:extLst>
          </p:nvPr>
        </p:nvGraphicFramePr>
        <p:xfrm>
          <a:off x="1525399" y="179305"/>
          <a:ext cx="6048672" cy="86409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5212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8965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86409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2500" b="0" u="none" strike="noStrike" cap="none" dirty="0" err="1" smtClean="0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2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500" b="0" u="none" strike="noStrike" cap="none" dirty="0" smtClean="0">
                          <a:solidFill>
                            <a:schemeClr val="dk1"/>
                          </a:solidFill>
                        </a:rPr>
                        <a:t>세미나 상세 페이지 </a:t>
                      </a:r>
                      <a:r>
                        <a:rPr lang="en-US" altLang="ko-KR" sz="2000" b="0" u="none" strike="noStrike" cap="none" dirty="0" smtClean="0">
                          <a:solidFill>
                            <a:schemeClr val="dk1"/>
                          </a:solidFill>
                        </a:rPr>
                        <a:t>- 2</a:t>
                      </a:r>
                      <a:endParaRPr lang="ko-KR" altLang="en-US" sz="20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7747921"/>
              </p:ext>
            </p:extLst>
          </p:nvPr>
        </p:nvGraphicFramePr>
        <p:xfrm>
          <a:off x="8509686" y="168110"/>
          <a:ext cx="2441795" cy="84824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441795"/>
              </a:tblGrid>
              <a:tr h="413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7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4347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700" b="0" u="none" strike="noStrike" cap="none" dirty="0" err="1" smtClean="0">
                          <a:solidFill>
                            <a:schemeClr val="dk1"/>
                          </a:solidFill>
                        </a:rPr>
                        <a:t>sh_user_m_semiDetail</a:t>
                      </a:r>
                      <a:endParaRPr lang="en-US" altLang="ko-KR"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2450713" y="4590485"/>
            <a:ext cx="296562" cy="34479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2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9010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131601" y="1283516"/>
          <a:ext cx="8032096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534794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" name="표 13"/>
          <p:cNvGraphicFramePr/>
          <p:nvPr>
            <p:extLst>
              <p:ext uri="{D42A27DB-BD31-4B8C-83A1-F6EECF244321}">
                <p14:modId xmlns:p14="http://schemas.microsoft.com/office/powerpoint/2010/main" val="1100999727"/>
              </p:ext>
            </p:extLst>
          </p:nvPr>
        </p:nvGraphicFramePr>
        <p:xfrm>
          <a:off x="8509686" y="1289960"/>
          <a:ext cx="3491813" cy="1326453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500" dirty="0" smtClean="0"/>
                        <a:t>3</a:t>
                      </a:r>
                      <a:endParaRPr sz="15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 smtClean="0"/>
                        <a:t>주의사항</a:t>
                      </a:r>
                      <a:r>
                        <a:rPr lang="en-US" altLang="ko-KR" dirty="0" smtClean="0"/>
                        <a:t>/</a:t>
                      </a:r>
                      <a:r>
                        <a:rPr lang="ko-KR" altLang="en-US" dirty="0" smtClean="0"/>
                        <a:t>안내</a:t>
                      </a:r>
                      <a:endParaRPr lang="en-US" altLang="ko-KR" dirty="0" smtClean="0"/>
                    </a:p>
                    <a:p>
                      <a:pPr marL="171450" indent="-171450" algn="l">
                        <a:buFontTx/>
                        <a:buChar char="-"/>
                        <a:defRPr sz="1500"/>
                      </a:pPr>
                      <a:r>
                        <a:rPr lang="ko-KR" altLang="en-US" sz="1200" dirty="0" smtClean="0"/>
                        <a:t>정보</a:t>
                      </a:r>
                      <a:r>
                        <a:rPr lang="ko-KR" altLang="en-US" sz="1200" baseline="0" dirty="0" smtClean="0"/>
                        <a:t> 제공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4243" y="1392195"/>
            <a:ext cx="2648016" cy="5119148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7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185896830"/>
              </p:ext>
            </p:extLst>
          </p:nvPr>
        </p:nvGraphicFramePr>
        <p:xfrm>
          <a:off x="1525399" y="179305"/>
          <a:ext cx="6048672" cy="86409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5212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8965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86409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2500" b="0" u="none" strike="noStrike" cap="none" dirty="0" err="1" smtClean="0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2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500" b="0" u="none" strike="noStrike" cap="none" dirty="0" smtClean="0">
                          <a:solidFill>
                            <a:schemeClr val="dk1"/>
                          </a:solidFill>
                        </a:rPr>
                        <a:t>세미나 상세 페이지 </a:t>
                      </a:r>
                      <a:r>
                        <a:rPr lang="en-US" altLang="ko-KR" sz="2000" b="0" u="none" strike="noStrike" cap="none" dirty="0" smtClean="0">
                          <a:solidFill>
                            <a:schemeClr val="dk1"/>
                          </a:solidFill>
                        </a:rPr>
                        <a:t>- 3</a:t>
                      </a:r>
                      <a:endParaRPr lang="ko-KR" altLang="en-US" sz="20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7747921"/>
              </p:ext>
            </p:extLst>
          </p:nvPr>
        </p:nvGraphicFramePr>
        <p:xfrm>
          <a:off x="8509686" y="168110"/>
          <a:ext cx="2441795" cy="84824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441795"/>
              </a:tblGrid>
              <a:tr h="413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7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4347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700" b="0" u="none" strike="noStrike" cap="none" dirty="0" err="1" smtClean="0">
                          <a:solidFill>
                            <a:schemeClr val="dk1"/>
                          </a:solidFill>
                        </a:rPr>
                        <a:t>sh_user_m_semiDetail</a:t>
                      </a:r>
                      <a:endParaRPr lang="en-US" altLang="ko-KR"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2356021" y="3503091"/>
            <a:ext cx="296562" cy="34479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3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453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131601" y="1283516"/>
          <a:ext cx="8032096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534794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2573" y="1479957"/>
            <a:ext cx="2455266" cy="4955059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8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2351605534"/>
              </p:ext>
            </p:extLst>
          </p:nvPr>
        </p:nvGraphicFramePr>
        <p:xfrm>
          <a:off x="1525399" y="179305"/>
          <a:ext cx="6048672" cy="86409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5212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8965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86409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2500" b="0" u="none" strike="noStrike" cap="none" dirty="0" err="1" smtClean="0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2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500" b="0" u="none" strike="noStrike" cap="none" dirty="0" smtClean="0">
                          <a:solidFill>
                            <a:schemeClr val="dk1"/>
                          </a:solidFill>
                        </a:rPr>
                        <a:t>세미나 상세 페이지 </a:t>
                      </a:r>
                      <a:r>
                        <a:rPr lang="en-US" altLang="ko-KR" sz="2000" b="0" u="none" strike="noStrike" cap="none" dirty="0" smtClean="0">
                          <a:solidFill>
                            <a:schemeClr val="dk1"/>
                          </a:solidFill>
                        </a:rPr>
                        <a:t>- 4</a:t>
                      </a:r>
                      <a:endParaRPr lang="ko-KR" altLang="en-US" sz="20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7747921"/>
              </p:ext>
            </p:extLst>
          </p:nvPr>
        </p:nvGraphicFramePr>
        <p:xfrm>
          <a:off x="8509686" y="168110"/>
          <a:ext cx="2441795" cy="84824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441795"/>
              </a:tblGrid>
              <a:tr h="413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7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4347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700" b="0" u="none" strike="noStrike" cap="none" dirty="0" err="1" smtClean="0">
                          <a:solidFill>
                            <a:schemeClr val="dk1"/>
                          </a:solidFill>
                        </a:rPr>
                        <a:t>sh_user_m_semiDetail</a:t>
                      </a:r>
                      <a:endParaRPr lang="en-US" altLang="ko-KR"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2456584" y="2616413"/>
            <a:ext cx="296562" cy="34479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3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11" name="표 13"/>
          <p:cNvGraphicFramePr/>
          <p:nvPr>
            <p:extLst>
              <p:ext uri="{D42A27DB-BD31-4B8C-83A1-F6EECF244321}">
                <p14:modId xmlns:p14="http://schemas.microsoft.com/office/powerpoint/2010/main" val="1746671315"/>
              </p:ext>
            </p:extLst>
          </p:nvPr>
        </p:nvGraphicFramePr>
        <p:xfrm>
          <a:off x="8509686" y="1289960"/>
          <a:ext cx="3491813" cy="1326453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500" dirty="0" smtClean="0"/>
                        <a:t>3</a:t>
                      </a:r>
                      <a:endParaRPr sz="15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 smtClean="0"/>
                        <a:t>주의사항</a:t>
                      </a:r>
                      <a:r>
                        <a:rPr lang="en-US" altLang="ko-KR" dirty="0" smtClean="0"/>
                        <a:t>/</a:t>
                      </a:r>
                      <a:r>
                        <a:rPr lang="ko-KR" altLang="en-US" dirty="0" smtClean="0"/>
                        <a:t>안내</a:t>
                      </a:r>
                      <a:endParaRPr lang="en-US" altLang="ko-KR" dirty="0" smtClean="0"/>
                    </a:p>
                    <a:p>
                      <a:pPr marL="171450" indent="-171450" algn="l">
                        <a:buFontTx/>
                        <a:buChar char="-"/>
                        <a:defRPr sz="1500"/>
                      </a:pPr>
                      <a:r>
                        <a:rPr lang="ko-KR" altLang="en-US" sz="1200" dirty="0" smtClean="0"/>
                        <a:t>정보</a:t>
                      </a:r>
                      <a:r>
                        <a:rPr lang="ko-KR" altLang="en-US" sz="1200" baseline="0" dirty="0" smtClean="0"/>
                        <a:t> 제공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2809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131601" y="1283516"/>
          <a:ext cx="8032096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534794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" name="표 13"/>
          <p:cNvGraphicFramePr/>
          <p:nvPr>
            <p:extLst>
              <p:ext uri="{D42A27DB-BD31-4B8C-83A1-F6EECF244321}">
                <p14:modId xmlns:p14="http://schemas.microsoft.com/office/powerpoint/2010/main" val="2425954066"/>
              </p:ext>
            </p:extLst>
          </p:nvPr>
        </p:nvGraphicFramePr>
        <p:xfrm>
          <a:off x="8509686" y="1289960"/>
          <a:ext cx="3491813" cy="1326453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en-US" sz="1500" dirty="0" smtClean="0"/>
                        <a:t>Q&amp;A</a:t>
                      </a:r>
                      <a:r>
                        <a:rPr lang="en-US" sz="1500" baseline="0" dirty="0" smtClean="0"/>
                        <a:t> </a:t>
                      </a:r>
                      <a:r>
                        <a:rPr lang="ko-KR" altLang="en-US" sz="1500" baseline="0" dirty="0" smtClean="0"/>
                        <a:t>목록</a:t>
                      </a:r>
                      <a:endParaRPr lang="en-US" altLang="ko-KR" sz="1500" baseline="0" dirty="0" smtClean="0"/>
                    </a:p>
                    <a:p>
                      <a:pPr algn="l">
                        <a:defRPr sz="1500"/>
                      </a:pPr>
                      <a:r>
                        <a:rPr lang="en-US" sz="1500" baseline="0" dirty="0" smtClean="0"/>
                        <a:t>-</a:t>
                      </a:r>
                      <a:r>
                        <a:rPr lang="ko-KR" altLang="en-US" sz="1500" baseline="0" dirty="0" smtClean="0"/>
                        <a:t>기본 </a:t>
                      </a:r>
                      <a:r>
                        <a:rPr lang="en-US" altLang="ko-KR" sz="1500" baseline="0" dirty="0" smtClean="0"/>
                        <a:t>3</a:t>
                      </a:r>
                      <a:r>
                        <a:rPr lang="ko-KR" altLang="en-US" sz="1500" baseline="0" dirty="0" smtClean="0"/>
                        <a:t>개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2095" y="1519087"/>
            <a:ext cx="2531107" cy="48768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직사각형 1"/>
          <p:cNvSpPr/>
          <p:nvPr/>
        </p:nvSpPr>
        <p:spPr>
          <a:xfrm>
            <a:off x="2882095" y="1874927"/>
            <a:ext cx="1013254" cy="156518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b="1" dirty="0" smtClean="0">
                <a:solidFill>
                  <a:schemeClr val="tx1"/>
                </a:solidFill>
              </a:rPr>
              <a:t>세미나문의</a:t>
            </a:r>
            <a:endParaRPr lang="ko-KR" altLang="en-US" sz="600" b="1" dirty="0">
              <a:solidFill>
                <a:schemeClr val="tx1"/>
              </a:solidFill>
            </a:endParaRPr>
          </a:p>
        </p:txBody>
      </p:sp>
      <p:graphicFrame>
        <p:nvGraphicFramePr>
          <p:cNvPr id="13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4178215323"/>
              </p:ext>
            </p:extLst>
          </p:nvPr>
        </p:nvGraphicFramePr>
        <p:xfrm>
          <a:off x="1525399" y="179305"/>
          <a:ext cx="6048672" cy="86409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5212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8965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86409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2500" b="0" u="none" strike="noStrike" cap="none" dirty="0" err="1" smtClean="0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2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500" b="0" u="none" strike="noStrike" cap="none" dirty="0" smtClean="0">
                          <a:solidFill>
                            <a:schemeClr val="dk1"/>
                          </a:solidFill>
                        </a:rPr>
                        <a:t>세미나 상세 페이지 </a:t>
                      </a:r>
                      <a:r>
                        <a:rPr lang="en-US" altLang="ko-KR" sz="2000" b="0" u="none" strike="noStrike" cap="none" dirty="0" smtClean="0">
                          <a:solidFill>
                            <a:schemeClr val="dk1"/>
                          </a:solidFill>
                        </a:rPr>
                        <a:t>- 5</a:t>
                      </a:r>
                      <a:endParaRPr lang="ko-KR" altLang="en-US" sz="20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7747921"/>
              </p:ext>
            </p:extLst>
          </p:nvPr>
        </p:nvGraphicFramePr>
        <p:xfrm>
          <a:off x="8509686" y="168110"/>
          <a:ext cx="2441795" cy="84824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441795"/>
              </a:tblGrid>
              <a:tr h="413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7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4347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700" b="0" u="none" strike="noStrike" cap="none" dirty="0" err="1" smtClean="0">
                          <a:solidFill>
                            <a:schemeClr val="dk1"/>
                          </a:solidFill>
                        </a:rPr>
                        <a:t>sh_user_m_semiDetail</a:t>
                      </a:r>
                      <a:endParaRPr lang="en-US" altLang="ko-KR"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2536106" y="1859046"/>
            <a:ext cx="296562" cy="34479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3162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131601" y="1283516"/>
          <a:ext cx="8032096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534794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" name="표 13"/>
          <p:cNvGraphicFramePr/>
          <p:nvPr>
            <p:extLst>
              <p:ext uri="{D42A27DB-BD31-4B8C-83A1-F6EECF244321}">
                <p14:modId xmlns:p14="http://schemas.microsoft.com/office/powerpoint/2010/main" val="1828383818"/>
              </p:ext>
            </p:extLst>
          </p:nvPr>
        </p:nvGraphicFramePr>
        <p:xfrm>
          <a:off x="8509686" y="1289960"/>
          <a:ext cx="3491813" cy="1326453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500" dirty="0" smtClean="0"/>
                        <a:t>2</a:t>
                      </a:r>
                      <a:endParaRPr sz="15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 smtClean="0"/>
                        <a:t>질문작성하기 </a:t>
                      </a:r>
                      <a:r>
                        <a:rPr lang="ko-KR" altLang="en-US" dirty="0" err="1" smtClean="0"/>
                        <a:t>모달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0026" y="1656029"/>
            <a:ext cx="2193734" cy="4592595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8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3594568072"/>
              </p:ext>
            </p:extLst>
          </p:nvPr>
        </p:nvGraphicFramePr>
        <p:xfrm>
          <a:off x="1525399" y="179305"/>
          <a:ext cx="6048672" cy="86409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5212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8965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86409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2500" b="0" u="none" strike="noStrike" cap="none" dirty="0" err="1" smtClean="0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2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500" b="0" u="none" strike="noStrike" cap="none" dirty="0" smtClean="0">
                          <a:solidFill>
                            <a:schemeClr val="dk1"/>
                          </a:solidFill>
                        </a:rPr>
                        <a:t>세미나 상세 페이지 </a:t>
                      </a:r>
                      <a:r>
                        <a:rPr lang="en-US" altLang="ko-KR" sz="2000" b="0" u="none" strike="noStrike" cap="none" dirty="0" smtClean="0">
                          <a:solidFill>
                            <a:schemeClr val="dk1"/>
                          </a:solidFill>
                        </a:rPr>
                        <a:t>- 6</a:t>
                      </a:r>
                      <a:endParaRPr lang="ko-KR" altLang="en-US" sz="20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7747921"/>
              </p:ext>
            </p:extLst>
          </p:nvPr>
        </p:nvGraphicFramePr>
        <p:xfrm>
          <a:off x="8509686" y="168110"/>
          <a:ext cx="2441795" cy="84824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441795"/>
              </a:tblGrid>
              <a:tr h="413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7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4347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700" b="0" u="none" strike="noStrike" cap="none" dirty="0" err="1" smtClean="0">
                          <a:solidFill>
                            <a:schemeClr val="dk1"/>
                          </a:solidFill>
                        </a:rPr>
                        <a:t>sh_user_m_semiDetail</a:t>
                      </a:r>
                      <a:endParaRPr lang="en-US" altLang="ko-KR"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2615756" y="3231242"/>
            <a:ext cx="296562" cy="34479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2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1830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131601" y="1283516"/>
          <a:ext cx="8032096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534794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" name="표 13"/>
          <p:cNvGraphicFramePr/>
          <p:nvPr>
            <p:extLst>
              <p:ext uri="{D42A27DB-BD31-4B8C-83A1-F6EECF244321}">
                <p14:modId xmlns:p14="http://schemas.microsoft.com/office/powerpoint/2010/main" val="458926359"/>
              </p:ext>
            </p:extLst>
          </p:nvPr>
        </p:nvGraphicFramePr>
        <p:xfrm>
          <a:off x="8509686" y="1289960"/>
          <a:ext cx="3491813" cy="1326453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sz="1500" dirty="0" smtClean="0"/>
                        <a:t>이용후기 </a:t>
                      </a:r>
                      <a:r>
                        <a:rPr lang="ko-KR" altLang="en-US" sz="1500" baseline="0" dirty="0" smtClean="0"/>
                        <a:t>목록</a:t>
                      </a:r>
                      <a:endParaRPr lang="en-US" altLang="ko-KR" sz="1500" baseline="0" dirty="0" smtClean="0"/>
                    </a:p>
                    <a:p>
                      <a:pPr algn="l">
                        <a:defRPr sz="1500"/>
                      </a:pPr>
                      <a:r>
                        <a:rPr lang="en-US" sz="1500" baseline="0" dirty="0" smtClean="0"/>
                        <a:t>-</a:t>
                      </a:r>
                      <a:r>
                        <a:rPr lang="ko-KR" altLang="en-US" sz="1500" baseline="0" dirty="0" smtClean="0"/>
                        <a:t>기본 </a:t>
                      </a:r>
                      <a:r>
                        <a:rPr lang="en-US" altLang="ko-KR" sz="1500" baseline="0" dirty="0" smtClean="0"/>
                        <a:t>3</a:t>
                      </a:r>
                      <a:r>
                        <a:rPr lang="ko-KR" altLang="en-US" sz="1500" baseline="0" dirty="0" smtClean="0"/>
                        <a:t>개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2095" y="1519087"/>
            <a:ext cx="2531107" cy="48768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직사각형 7"/>
          <p:cNvSpPr/>
          <p:nvPr/>
        </p:nvSpPr>
        <p:spPr>
          <a:xfrm>
            <a:off x="2882095" y="1874927"/>
            <a:ext cx="1013254" cy="156518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b="1" dirty="0" smtClean="0">
                <a:solidFill>
                  <a:schemeClr val="tx1"/>
                </a:solidFill>
              </a:rPr>
              <a:t>세미나문의</a:t>
            </a:r>
            <a:endParaRPr lang="ko-KR" altLang="en-US" sz="600" b="1" dirty="0">
              <a:solidFill>
                <a:schemeClr val="tx1"/>
              </a:solidFill>
            </a:endParaRPr>
          </a:p>
        </p:txBody>
      </p:sp>
      <p:graphicFrame>
        <p:nvGraphicFramePr>
          <p:cNvPr id="10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971357472"/>
              </p:ext>
            </p:extLst>
          </p:nvPr>
        </p:nvGraphicFramePr>
        <p:xfrm>
          <a:off x="1525399" y="179305"/>
          <a:ext cx="6048672" cy="86409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5212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8965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86409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2500" b="0" u="none" strike="noStrike" cap="none" dirty="0" err="1" smtClean="0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2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500" b="0" u="none" strike="noStrike" cap="none" dirty="0" smtClean="0">
                          <a:solidFill>
                            <a:schemeClr val="dk1"/>
                          </a:solidFill>
                        </a:rPr>
                        <a:t>세미나 상세 페이지 </a:t>
                      </a:r>
                      <a:r>
                        <a:rPr lang="en-US" altLang="ko-KR" sz="2000" b="0" u="none" strike="noStrike" cap="none" dirty="0" smtClean="0">
                          <a:solidFill>
                            <a:schemeClr val="dk1"/>
                          </a:solidFill>
                        </a:rPr>
                        <a:t>- 7</a:t>
                      </a:r>
                      <a:endParaRPr lang="ko-KR" altLang="en-US" sz="20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7747921"/>
              </p:ext>
            </p:extLst>
          </p:nvPr>
        </p:nvGraphicFramePr>
        <p:xfrm>
          <a:off x="8509686" y="168110"/>
          <a:ext cx="2441795" cy="84824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441795"/>
              </a:tblGrid>
              <a:tr h="413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7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4347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700" b="0" u="none" strike="noStrike" cap="none" dirty="0" err="1" smtClean="0">
                          <a:solidFill>
                            <a:schemeClr val="dk1"/>
                          </a:solidFill>
                        </a:rPr>
                        <a:t>sh_user_m_semiDetail</a:t>
                      </a:r>
                      <a:endParaRPr lang="en-US" altLang="ko-KR"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2536106" y="1892221"/>
            <a:ext cx="296562" cy="34479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2281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131601" y="1283516"/>
          <a:ext cx="8032096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534794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" name="표 13"/>
          <p:cNvGraphicFramePr/>
          <p:nvPr>
            <p:extLst>
              <p:ext uri="{D42A27DB-BD31-4B8C-83A1-F6EECF244321}">
                <p14:modId xmlns:p14="http://schemas.microsoft.com/office/powerpoint/2010/main" val="1718922913"/>
              </p:ext>
            </p:extLst>
          </p:nvPr>
        </p:nvGraphicFramePr>
        <p:xfrm>
          <a:off x="8509686" y="1289960"/>
          <a:ext cx="3491813" cy="1326453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500" dirty="0" smtClean="0"/>
                        <a:t>2</a:t>
                      </a:r>
                      <a:endParaRPr sz="15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 smtClean="0"/>
                        <a:t>후기작성하기 </a:t>
                      </a:r>
                      <a:r>
                        <a:rPr lang="ko-KR" altLang="en-US" dirty="0" err="1" smtClean="0"/>
                        <a:t>모달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0026" y="1656029"/>
            <a:ext cx="2193734" cy="4592595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8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3137181640"/>
              </p:ext>
            </p:extLst>
          </p:nvPr>
        </p:nvGraphicFramePr>
        <p:xfrm>
          <a:off x="1525399" y="179305"/>
          <a:ext cx="6048672" cy="86409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5212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8965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86409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2500" b="0" u="none" strike="noStrike" cap="none" dirty="0" err="1" smtClean="0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2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500" b="0" u="none" strike="noStrike" cap="none" dirty="0" smtClean="0">
                          <a:solidFill>
                            <a:schemeClr val="dk1"/>
                          </a:solidFill>
                        </a:rPr>
                        <a:t>세미나 상세 페이지 </a:t>
                      </a:r>
                      <a:r>
                        <a:rPr lang="en-US" altLang="ko-KR" sz="2000" b="0" u="none" strike="noStrike" cap="none" dirty="0" smtClean="0">
                          <a:solidFill>
                            <a:schemeClr val="dk1"/>
                          </a:solidFill>
                        </a:rPr>
                        <a:t>- 8</a:t>
                      </a:r>
                      <a:endParaRPr lang="ko-KR" altLang="en-US" sz="20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7747921"/>
              </p:ext>
            </p:extLst>
          </p:nvPr>
        </p:nvGraphicFramePr>
        <p:xfrm>
          <a:off x="8509686" y="168110"/>
          <a:ext cx="2441795" cy="84824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441795"/>
              </a:tblGrid>
              <a:tr h="413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7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4347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700" b="0" u="none" strike="noStrike" cap="none" dirty="0" err="1" smtClean="0">
                          <a:solidFill>
                            <a:schemeClr val="dk1"/>
                          </a:solidFill>
                        </a:rPr>
                        <a:t>sh_user_m_semiDetail</a:t>
                      </a:r>
                      <a:endParaRPr lang="en-US" altLang="ko-KR"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2640470" y="1953186"/>
            <a:ext cx="296562" cy="34479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2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5826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131601" y="1283516"/>
          <a:ext cx="8032096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534794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" name="표 13"/>
          <p:cNvGraphicFramePr/>
          <p:nvPr>
            <p:extLst>
              <p:ext uri="{D42A27DB-BD31-4B8C-83A1-F6EECF244321}">
                <p14:modId xmlns:p14="http://schemas.microsoft.com/office/powerpoint/2010/main" val="2019257945"/>
              </p:ext>
            </p:extLst>
          </p:nvPr>
        </p:nvGraphicFramePr>
        <p:xfrm>
          <a:off x="8509686" y="1289960"/>
          <a:ext cx="3491813" cy="1326453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sz="1500" dirty="0" smtClean="0"/>
                        <a:t>이용 후기 목록</a:t>
                      </a:r>
                      <a:endParaRPr lang="en-US" altLang="ko-KR" sz="1500" dirty="0" smtClean="0"/>
                    </a:p>
                    <a:p>
                      <a:pPr algn="l">
                        <a:defRPr sz="1500"/>
                      </a:pPr>
                      <a:r>
                        <a:rPr lang="en-US" altLang="ko-KR" sz="1200" dirty="0" smtClean="0"/>
                        <a:t>-</a:t>
                      </a:r>
                      <a:r>
                        <a:rPr lang="en-US" altLang="ko-KR" sz="1200" baseline="0" dirty="0" smtClean="0"/>
                        <a:t> 3</a:t>
                      </a:r>
                      <a:r>
                        <a:rPr lang="ko-KR" altLang="en-US" sz="1200" baseline="0" dirty="0" smtClean="0"/>
                        <a:t>개 이상은 다음 페이지</a:t>
                      </a:r>
                      <a:endParaRPr lang="en-US" altLang="ko-KR" sz="1200" dirty="0" smtClean="0"/>
                    </a:p>
                    <a:p>
                      <a:pPr algn="l">
                        <a:defRPr sz="1500"/>
                      </a:pP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6" name="그룹 5"/>
          <p:cNvGrpSpPr/>
          <p:nvPr/>
        </p:nvGrpSpPr>
        <p:grpSpPr>
          <a:xfrm>
            <a:off x="2849243" y="1577027"/>
            <a:ext cx="2795073" cy="4760920"/>
            <a:chOff x="2808054" y="1804087"/>
            <a:chExt cx="2795073" cy="4760920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08055" y="1886464"/>
              <a:ext cx="2622079" cy="3623849"/>
            </a:xfrm>
            <a:prstGeom prst="rect">
              <a:avLst/>
            </a:prstGeom>
          </p:spPr>
        </p:pic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08054" y="5310953"/>
              <a:ext cx="2622079" cy="1254053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93548" y="1804087"/>
              <a:ext cx="209579" cy="4760920"/>
            </a:xfrm>
            <a:prstGeom prst="rect">
              <a:avLst/>
            </a:prstGeom>
          </p:spPr>
        </p:pic>
      </p:grpSp>
      <p:graphicFrame>
        <p:nvGraphicFramePr>
          <p:cNvPr id="12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2558783542"/>
              </p:ext>
            </p:extLst>
          </p:nvPr>
        </p:nvGraphicFramePr>
        <p:xfrm>
          <a:off x="1525399" y="179305"/>
          <a:ext cx="6048672" cy="86409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5212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8965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86409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2500" b="0" u="none" strike="noStrike" cap="none" dirty="0" err="1" smtClean="0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2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500" b="0" u="none" strike="noStrike" cap="none" dirty="0" smtClean="0">
                          <a:solidFill>
                            <a:schemeClr val="dk1"/>
                          </a:solidFill>
                        </a:rPr>
                        <a:t>세미나 상세 페이지 </a:t>
                      </a:r>
                      <a:r>
                        <a:rPr lang="en-US" altLang="ko-KR" sz="2000" b="0" u="none" strike="noStrike" cap="none" dirty="0" smtClean="0">
                          <a:solidFill>
                            <a:schemeClr val="dk1"/>
                          </a:solidFill>
                        </a:rPr>
                        <a:t>- 9</a:t>
                      </a:r>
                      <a:endParaRPr lang="ko-KR" altLang="en-US" sz="20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7747921"/>
              </p:ext>
            </p:extLst>
          </p:nvPr>
        </p:nvGraphicFramePr>
        <p:xfrm>
          <a:off x="8509686" y="168110"/>
          <a:ext cx="2441795" cy="84824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441795"/>
              </a:tblGrid>
              <a:tr h="413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7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4347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700" b="0" u="none" strike="noStrike" cap="none" dirty="0" err="1" smtClean="0">
                          <a:solidFill>
                            <a:schemeClr val="dk1"/>
                          </a:solidFill>
                        </a:rPr>
                        <a:t>sh_user_m_semiDetail</a:t>
                      </a:r>
                      <a:endParaRPr lang="en-US" altLang="ko-KR"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0562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9289685"/>
              </p:ext>
            </p:extLst>
          </p:nvPr>
        </p:nvGraphicFramePr>
        <p:xfrm>
          <a:off x="131601" y="1283516"/>
          <a:ext cx="8032096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56999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777945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0" name="그룹 9"/>
          <p:cNvGrpSpPr/>
          <p:nvPr/>
        </p:nvGrpSpPr>
        <p:grpSpPr>
          <a:xfrm>
            <a:off x="318350" y="1349364"/>
            <a:ext cx="5111784" cy="355428"/>
            <a:chOff x="356082" y="1397293"/>
            <a:chExt cx="5111784" cy="355428"/>
          </a:xfrm>
        </p:grpSpPr>
        <p:sp>
          <p:nvSpPr>
            <p:cNvPr id="22" name="직사각형 39"/>
            <p:cNvSpPr/>
            <p:nvPr/>
          </p:nvSpPr>
          <p:spPr>
            <a:xfrm>
              <a:off x="356082" y="1423945"/>
              <a:ext cx="1207049" cy="328776"/>
            </a:xfrm>
            <a:prstGeom prst="rect">
              <a:avLst/>
            </a:prstGeom>
            <a:solidFill>
              <a:srgbClr val="FFFFFF"/>
            </a:solidFill>
            <a:ln w="12700">
              <a:noFill/>
              <a:miter/>
            </a:ln>
          </p:spPr>
          <p:txBody>
            <a:bodyPr lIns="45719" rIns="45719" anchor="ctr"/>
            <a:lstStyle/>
            <a:p>
              <a:pPr>
                <a:defRPr sz="1500"/>
              </a:pPr>
              <a:r>
                <a:rPr lang="en-US" sz="1900" dirty="0"/>
                <a:t>e</a:t>
              </a:r>
              <a:r>
                <a:rPr lang="en-US" sz="1900" dirty="0" smtClean="0"/>
                <a:t>-Zone</a:t>
              </a:r>
              <a:endParaRPr sz="1900" dirty="0"/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1909120" y="1397293"/>
              <a:ext cx="3558746" cy="319907"/>
              <a:chOff x="1351005" y="1391330"/>
              <a:chExt cx="3558746" cy="319907"/>
            </a:xfrm>
          </p:grpSpPr>
          <p:pic>
            <p:nvPicPr>
              <p:cNvPr id="2" name="그림 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594815" y="1391330"/>
                <a:ext cx="299939" cy="279013"/>
              </a:xfrm>
              <a:prstGeom prst="rect">
                <a:avLst/>
              </a:prstGeom>
            </p:spPr>
          </p:pic>
          <p:cxnSp>
            <p:nvCxnSpPr>
              <p:cNvPr id="5" name="직선 연결선 4"/>
              <p:cNvCxnSpPr/>
              <p:nvPr/>
            </p:nvCxnSpPr>
            <p:spPr>
              <a:xfrm>
                <a:off x="1351005" y="1711237"/>
                <a:ext cx="3558746" cy="0"/>
              </a:xfrm>
              <a:prstGeom prst="line">
                <a:avLst/>
              </a:prstGeom>
              <a:ln w="28575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943" y="2435346"/>
            <a:ext cx="4333416" cy="357522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7348" y="2435346"/>
            <a:ext cx="2599362" cy="2374905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288322" y="2022804"/>
            <a:ext cx="296562" cy="34479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16" name="표 13"/>
          <p:cNvGraphicFramePr/>
          <p:nvPr>
            <p:extLst>
              <p:ext uri="{D42A27DB-BD31-4B8C-83A1-F6EECF244321}">
                <p14:modId xmlns:p14="http://schemas.microsoft.com/office/powerpoint/2010/main" val="1710451781"/>
              </p:ext>
            </p:extLst>
          </p:nvPr>
        </p:nvGraphicFramePr>
        <p:xfrm>
          <a:off x="8509686" y="1264252"/>
          <a:ext cx="3491813" cy="2212116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83316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 err="1"/>
                        <a:t>기능명</a:t>
                      </a:r>
                      <a:endParaRPr sz="1500" b="1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 smtClean="0"/>
                        <a:t>세미나</a:t>
                      </a:r>
                      <a:endParaRPr lang="en-US" altLang="ko-KR" dirty="0" smtClean="0"/>
                    </a:p>
                    <a:p>
                      <a:pPr marL="171450" indent="-171450" algn="l">
                        <a:buFontTx/>
                        <a:buChar char="-"/>
                        <a:defRPr sz="1500"/>
                      </a:pPr>
                      <a:r>
                        <a:rPr lang="ko-KR" altLang="en-US" sz="1200" baseline="0" dirty="0" smtClean="0"/>
                        <a:t>세미나에 대한 정보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500" dirty="0" smtClean="0"/>
                        <a:t>2</a:t>
                      </a:r>
                      <a:endParaRPr sz="1500" dirty="0"/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sz="1500" dirty="0" smtClean="0"/>
                        <a:t>결제 예정 금액</a:t>
                      </a:r>
                      <a:endParaRPr lang="en-US" altLang="ko-KR" sz="1500" dirty="0" smtClean="0"/>
                    </a:p>
                    <a:p>
                      <a:pPr algn="l">
                        <a:defRPr sz="1500"/>
                      </a:pPr>
                      <a:r>
                        <a:rPr lang="en-US" altLang="ko-KR" sz="1200" dirty="0" smtClean="0"/>
                        <a:t>- </a:t>
                      </a:r>
                      <a:r>
                        <a:rPr lang="ko-KR" altLang="en-US" sz="1200" dirty="0" smtClean="0"/>
                        <a:t>최종 결제 금액 표시</a:t>
                      </a:r>
                    </a:p>
                    <a:p>
                      <a:pPr algn="l">
                        <a:defRPr sz="1500"/>
                      </a:pPr>
                      <a:endParaRPr sz="1200" dirty="0"/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5219369" y="2062679"/>
            <a:ext cx="296562" cy="34479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2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729946" y="2792627"/>
            <a:ext cx="2842054" cy="2363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b="1" dirty="0" smtClean="0">
                <a:solidFill>
                  <a:schemeClr val="tx1"/>
                </a:solidFill>
              </a:rPr>
              <a:t>IT </a:t>
            </a:r>
            <a:r>
              <a:rPr lang="ko-KR" altLang="en-US" sz="1100" b="1" dirty="0" smtClean="0">
                <a:solidFill>
                  <a:schemeClr val="tx1"/>
                </a:solidFill>
              </a:rPr>
              <a:t>최신 </a:t>
            </a:r>
            <a:r>
              <a:rPr lang="ko-KR" altLang="en-US" sz="1100" b="1" dirty="0" err="1" smtClean="0">
                <a:solidFill>
                  <a:schemeClr val="tx1"/>
                </a:solidFill>
              </a:rPr>
              <a:t>트렌드</a:t>
            </a:r>
            <a:r>
              <a:rPr lang="ko-KR" altLang="en-US" sz="1100" b="1" dirty="0" smtClean="0">
                <a:solidFill>
                  <a:schemeClr val="tx1"/>
                </a:solidFill>
              </a:rPr>
              <a:t> 공유 세미나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729946" y="3169805"/>
            <a:ext cx="3079552" cy="4329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IT </a:t>
            </a:r>
            <a:r>
              <a:rPr lang="ko-KR" altLang="en-US" sz="800" dirty="0" smtClean="0">
                <a:solidFill>
                  <a:schemeClr val="tx1"/>
                </a:solidFill>
              </a:rPr>
              <a:t>최신 </a:t>
            </a:r>
            <a:r>
              <a:rPr lang="ko-KR" altLang="en-US" sz="800" dirty="0" err="1" smtClean="0">
                <a:solidFill>
                  <a:schemeClr val="tx1"/>
                </a:solidFill>
              </a:rPr>
              <a:t>트렌드</a:t>
            </a:r>
            <a:r>
              <a:rPr lang="ko-KR" altLang="en-US" sz="800" dirty="0" smtClean="0">
                <a:solidFill>
                  <a:schemeClr val="tx1"/>
                </a:solidFill>
              </a:rPr>
              <a:t> 공유 세미나는 </a:t>
            </a:r>
            <a:r>
              <a:rPr lang="en-US" altLang="ko-KR" sz="800" dirty="0" smtClean="0">
                <a:solidFill>
                  <a:schemeClr val="tx1"/>
                </a:solidFill>
              </a:rPr>
              <a:t>IT </a:t>
            </a:r>
            <a:r>
              <a:rPr lang="ko-KR" altLang="en-US" sz="800" dirty="0" smtClean="0">
                <a:solidFill>
                  <a:schemeClr val="tx1"/>
                </a:solidFill>
              </a:rPr>
              <a:t>정보를 공유합니다</a:t>
            </a:r>
            <a:r>
              <a:rPr lang="en-US" altLang="ko-KR" sz="800" dirty="0" smtClean="0">
                <a:solidFill>
                  <a:schemeClr val="tx1"/>
                </a:solidFill>
              </a:rPr>
              <a:t>. </a:t>
            </a:r>
            <a:r>
              <a:rPr lang="ko-KR" altLang="en-US" sz="800" dirty="0" smtClean="0">
                <a:solidFill>
                  <a:schemeClr val="tx1"/>
                </a:solidFill>
              </a:rPr>
              <a:t>주로 노트북</a:t>
            </a:r>
            <a:r>
              <a:rPr lang="en-US" altLang="ko-KR" sz="800" dirty="0" smtClean="0">
                <a:solidFill>
                  <a:schemeClr val="tx1"/>
                </a:solidFill>
              </a:rPr>
              <a:t>, </a:t>
            </a:r>
            <a:r>
              <a:rPr lang="ko-KR" altLang="en-US" sz="800" dirty="0" smtClean="0">
                <a:solidFill>
                  <a:schemeClr val="tx1"/>
                </a:solidFill>
              </a:rPr>
              <a:t>데스크톱</a:t>
            </a:r>
            <a:r>
              <a:rPr lang="en-US" altLang="ko-KR" sz="800" dirty="0" smtClean="0">
                <a:solidFill>
                  <a:schemeClr val="tx1"/>
                </a:solidFill>
              </a:rPr>
              <a:t>, </a:t>
            </a:r>
            <a:r>
              <a:rPr lang="ko-KR" altLang="en-US" sz="800" dirty="0" smtClean="0">
                <a:solidFill>
                  <a:schemeClr val="tx1"/>
                </a:solidFill>
              </a:rPr>
              <a:t>휴대폰에 대해 토론하고 친목을 도모합니다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3446" y="4434801"/>
            <a:ext cx="3885591" cy="1064103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862739" y="4333353"/>
            <a:ext cx="3883823" cy="16143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n-US" altLang="ko-KR" sz="700" dirty="0" smtClean="0">
                <a:solidFill>
                  <a:schemeClr val="tx1"/>
                </a:solidFill>
              </a:rPr>
              <a:t>IT </a:t>
            </a:r>
            <a:r>
              <a:rPr lang="ko-KR" altLang="en-US" sz="700" dirty="0" smtClean="0">
                <a:solidFill>
                  <a:schemeClr val="tx1"/>
                </a:solidFill>
              </a:rPr>
              <a:t>최신 </a:t>
            </a:r>
            <a:r>
              <a:rPr lang="ko-KR" altLang="en-US" sz="700" dirty="0" err="1" smtClean="0">
                <a:solidFill>
                  <a:schemeClr val="tx1"/>
                </a:solidFill>
              </a:rPr>
              <a:t>트렌드</a:t>
            </a:r>
            <a:r>
              <a:rPr lang="ko-KR" altLang="en-US" sz="700" dirty="0" smtClean="0">
                <a:solidFill>
                  <a:schemeClr val="tx1"/>
                </a:solidFill>
              </a:rPr>
              <a:t> 공유 세미나는 </a:t>
            </a:r>
            <a:r>
              <a:rPr lang="en-US" altLang="ko-KR" sz="700" dirty="0" smtClean="0">
                <a:solidFill>
                  <a:schemeClr val="tx1"/>
                </a:solidFill>
              </a:rPr>
              <a:t>IT </a:t>
            </a:r>
            <a:r>
              <a:rPr lang="ko-KR" altLang="en-US" sz="700" dirty="0" smtClean="0">
                <a:solidFill>
                  <a:schemeClr val="tx1"/>
                </a:solidFill>
              </a:rPr>
              <a:t>정보를 공유합니다</a:t>
            </a:r>
            <a:r>
              <a:rPr lang="en-US" altLang="ko-KR" sz="700" dirty="0" smtClean="0">
                <a:solidFill>
                  <a:schemeClr val="tx1"/>
                </a:solidFill>
              </a:rPr>
              <a:t>. </a:t>
            </a:r>
            <a:r>
              <a:rPr lang="ko-KR" altLang="en-US" sz="700" dirty="0" smtClean="0">
                <a:solidFill>
                  <a:schemeClr val="tx1"/>
                </a:solidFill>
              </a:rPr>
              <a:t>주로 노트북</a:t>
            </a:r>
            <a:r>
              <a:rPr lang="en-US" altLang="ko-KR" sz="700" dirty="0" smtClean="0">
                <a:solidFill>
                  <a:schemeClr val="tx1"/>
                </a:solidFill>
              </a:rPr>
              <a:t>, </a:t>
            </a:r>
            <a:r>
              <a:rPr lang="ko-KR" altLang="en-US" sz="700" dirty="0" smtClean="0">
                <a:solidFill>
                  <a:schemeClr val="tx1"/>
                </a:solidFill>
              </a:rPr>
              <a:t>데스크톱</a:t>
            </a:r>
            <a:r>
              <a:rPr lang="en-US" altLang="ko-KR" sz="700" dirty="0" smtClean="0">
                <a:solidFill>
                  <a:schemeClr val="tx1"/>
                </a:solidFill>
              </a:rPr>
              <a:t>, </a:t>
            </a:r>
            <a:r>
              <a:rPr lang="ko-KR" altLang="en-US" sz="700" dirty="0" smtClean="0">
                <a:solidFill>
                  <a:schemeClr val="tx1"/>
                </a:solidFill>
              </a:rPr>
              <a:t>휴대폰에 대해 토론하고 친목을 도모합니다 </a:t>
            </a:r>
            <a:r>
              <a:rPr lang="en-US" altLang="ko-KR" sz="700" dirty="0">
                <a:solidFill>
                  <a:schemeClr val="tx1"/>
                </a:solidFill>
              </a:rPr>
              <a:t>IT </a:t>
            </a:r>
            <a:r>
              <a:rPr lang="ko-KR" altLang="en-US" sz="700" dirty="0">
                <a:solidFill>
                  <a:schemeClr val="tx1"/>
                </a:solidFill>
              </a:rPr>
              <a:t>최신 </a:t>
            </a:r>
            <a:r>
              <a:rPr lang="ko-KR" altLang="en-US" sz="700" dirty="0" err="1">
                <a:solidFill>
                  <a:schemeClr val="tx1"/>
                </a:solidFill>
              </a:rPr>
              <a:t>트렌드</a:t>
            </a:r>
            <a:r>
              <a:rPr lang="ko-KR" altLang="en-US" sz="700" dirty="0">
                <a:solidFill>
                  <a:schemeClr val="tx1"/>
                </a:solidFill>
              </a:rPr>
              <a:t> 공유 세미나는 </a:t>
            </a:r>
            <a:r>
              <a:rPr lang="en-US" altLang="ko-KR" sz="700" dirty="0">
                <a:solidFill>
                  <a:schemeClr val="tx1"/>
                </a:solidFill>
              </a:rPr>
              <a:t>IT </a:t>
            </a:r>
            <a:r>
              <a:rPr lang="ko-KR" altLang="en-US" sz="700" dirty="0">
                <a:solidFill>
                  <a:schemeClr val="tx1"/>
                </a:solidFill>
              </a:rPr>
              <a:t>정보를 공유합니다</a:t>
            </a:r>
            <a:r>
              <a:rPr lang="en-US" altLang="ko-KR" sz="700" dirty="0">
                <a:solidFill>
                  <a:schemeClr val="tx1"/>
                </a:solidFill>
              </a:rPr>
              <a:t>. </a:t>
            </a:r>
            <a:r>
              <a:rPr lang="ko-KR" altLang="en-US" sz="700" dirty="0">
                <a:solidFill>
                  <a:schemeClr val="tx1"/>
                </a:solidFill>
              </a:rPr>
              <a:t>주로 노트북</a:t>
            </a:r>
            <a:r>
              <a:rPr lang="en-US" altLang="ko-KR" sz="700" dirty="0">
                <a:solidFill>
                  <a:schemeClr val="tx1"/>
                </a:solidFill>
              </a:rPr>
              <a:t>, </a:t>
            </a:r>
            <a:r>
              <a:rPr lang="ko-KR" altLang="en-US" sz="700" dirty="0">
                <a:solidFill>
                  <a:schemeClr val="tx1"/>
                </a:solidFill>
              </a:rPr>
              <a:t>데스크톱</a:t>
            </a:r>
            <a:r>
              <a:rPr lang="en-US" altLang="ko-KR" sz="700" dirty="0">
                <a:solidFill>
                  <a:schemeClr val="tx1"/>
                </a:solidFill>
              </a:rPr>
              <a:t>, </a:t>
            </a:r>
            <a:r>
              <a:rPr lang="ko-KR" altLang="en-US" sz="700" dirty="0">
                <a:solidFill>
                  <a:schemeClr val="tx1"/>
                </a:solidFill>
              </a:rPr>
              <a:t>휴대폰에 대해 토론하고 친목을 </a:t>
            </a:r>
            <a:r>
              <a:rPr lang="ko-KR" altLang="en-US" sz="700" dirty="0" smtClean="0">
                <a:solidFill>
                  <a:schemeClr val="tx1"/>
                </a:solidFill>
              </a:rPr>
              <a:t>도모합니다</a:t>
            </a:r>
            <a:r>
              <a:rPr lang="en-US" altLang="ko-KR" sz="700" dirty="0">
                <a:solidFill>
                  <a:schemeClr val="tx1"/>
                </a:solidFill>
              </a:rPr>
              <a:t>IT </a:t>
            </a:r>
            <a:r>
              <a:rPr lang="ko-KR" altLang="en-US" sz="700" dirty="0">
                <a:solidFill>
                  <a:schemeClr val="tx1"/>
                </a:solidFill>
              </a:rPr>
              <a:t>최신 </a:t>
            </a:r>
            <a:r>
              <a:rPr lang="ko-KR" altLang="en-US" sz="700" dirty="0" err="1">
                <a:solidFill>
                  <a:schemeClr val="tx1"/>
                </a:solidFill>
              </a:rPr>
              <a:t>트렌드</a:t>
            </a:r>
            <a:r>
              <a:rPr lang="ko-KR" altLang="en-US" sz="700" dirty="0">
                <a:solidFill>
                  <a:schemeClr val="tx1"/>
                </a:solidFill>
              </a:rPr>
              <a:t> 공유 세미나는 </a:t>
            </a:r>
            <a:r>
              <a:rPr lang="en-US" altLang="ko-KR" sz="700" dirty="0">
                <a:solidFill>
                  <a:schemeClr val="tx1"/>
                </a:solidFill>
              </a:rPr>
              <a:t>IT </a:t>
            </a:r>
            <a:r>
              <a:rPr lang="ko-KR" altLang="en-US" sz="700" dirty="0">
                <a:solidFill>
                  <a:schemeClr val="tx1"/>
                </a:solidFill>
              </a:rPr>
              <a:t>정보를 공유합니다</a:t>
            </a:r>
            <a:r>
              <a:rPr lang="en-US" altLang="ko-KR" sz="700" dirty="0">
                <a:solidFill>
                  <a:schemeClr val="tx1"/>
                </a:solidFill>
              </a:rPr>
              <a:t>. </a:t>
            </a:r>
            <a:r>
              <a:rPr lang="ko-KR" altLang="en-US" sz="700" dirty="0">
                <a:solidFill>
                  <a:schemeClr val="tx1"/>
                </a:solidFill>
              </a:rPr>
              <a:t>주로 노트북</a:t>
            </a:r>
            <a:r>
              <a:rPr lang="en-US" altLang="ko-KR" sz="700" dirty="0">
                <a:solidFill>
                  <a:schemeClr val="tx1"/>
                </a:solidFill>
              </a:rPr>
              <a:t>, </a:t>
            </a:r>
            <a:r>
              <a:rPr lang="ko-KR" altLang="en-US" sz="700" dirty="0">
                <a:solidFill>
                  <a:schemeClr val="tx1"/>
                </a:solidFill>
              </a:rPr>
              <a:t>데스크톱</a:t>
            </a:r>
            <a:r>
              <a:rPr lang="en-US" altLang="ko-KR" sz="700" dirty="0">
                <a:solidFill>
                  <a:schemeClr val="tx1"/>
                </a:solidFill>
              </a:rPr>
              <a:t>, </a:t>
            </a:r>
            <a:r>
              <a:rPr lang="ko-KR" altLang="en-US" sz="700" dirty="0">
                <a:solidFill>
                  <a:schemeClr val="tx1"/>
                </a:solidFill>
              </a:rPr>
              <a:t>휴대폰에 대해 토론하고 친목을 </a:t>
            </a:r>
            <a:r>
              <a:rPr lang="ko-KR" altLang="en-US" sz="700" dirty="0" smtClean="0">
                <a:solidFill>
                  <a:schemeClr val="tx1"/>
                </a:solidFill>
              </a:rPr>
              <a:t>도모합니다</a:t>
            </a:r>
            <a:r>
              <a:rPr lang="en-US" altLang="ko-KR" sz="700" dirty="0" smtClean="0">
                <a:solidFill>
                  <a:schemeClr val="tx1"/>
                </a:solidFill>
              </a:rPr>
              <a:t>IT </a:t>
            </a:r>
            <a:r>
              <a:rPr lang="ko-KR" altLang="en-US" sz="700" dirty="0">
                <a:solidFill>
                  <a:schemeClr val="tx1"/>
                </a:solidFill>
              </a:rPr>
              <a:t>최신 </a:t>
            </a:r>
            <a:r>
              <a:rPr lang="ko-KR" altLang="en-US" sz="700" dirty="0" err="1">
                <a:solidFill>
                  <a:schemeClr val="tx1"/>
                </a:solidFill>
              </a:rPr>
              <a:t>트렌드</a:t>
            </a:r>
            <a:r>
              <a:rPr lang="ko-KR" altLang="en-US" sz="700" dirty="0">
                <a:solidFill>
                  <a:schemeClr val="tx1"/>
                </a:solidFill>
              </a:rPr>
              <a:t> 공유 세미나는 </a:t>
            </a:r>
            <a:r>
              <a:rPr lang="en-US" altLang="ko-KR" sz="700" dirty="0">
                <a:solidFill>
                  <a:schemeClr val="tx1"/>
                </a:solidFill>
              </a:rPr>
              <a:t>IT </a:t>
            </a:r>
            <a:r>
              <a:rPr lang="ko-KR" altLang="en-US" sz="700" dirty="0">
                <a:solidFill>
                  <a:schemeClr val="tx1"/>
                </a:solidFill>
              </a:rPr>
              <a:t>정보를 공유합니다</a:t>
            </a:r>
            <a:r>
              <a:rPr lang="en-US" altLang="ko-KR" sz="700" dirty="0">
                <a:solidFill>
                  <a:schemeClr val="tx1"/>
                </a:solidFill>
              </a:rPr>
              <a:t>. </a:t>
            </a:r>
            <a:r>
              <a:rPr lang="ko-KR" altLang="en-US" sz="700" dirty="0">
                <a:solidFill>
                  <a:schemeClr val="tx1"/>
                </a:solidFill>
              </a:rPr>
              <a:t>주로 노트북</a:t>
            </a:r>
            <a:r>
              <a:rPr lang="en-US" altLang="ko-KR" sz="700" dirty="0">
                <a:solidFill>
                  <a:schemeClr val="tx1"/>
                </a:solidFill>
              </a:rPr>
              <a:t>, </a:t>
            </a:r>
            <a:r>
              <a:rPr lang="ko-KR" altLang="en-US" sz="700" dirty="0">
                <a:solidFill>
                  <a:schemeClr val="tx1"/>
                </a:solidFill>
              </a:rPr>
              <a:t>데스크톱</a:t>
            </a:r>
            <a:r>
              <a:rPr lang="en-US" altLang="ko-KR" sz="700" dirty="0">
                <a:solidFill>
                  <a:schemeClr val="tx1"/>
                </a:solidFill>
              </a:rPr>
              <a:t>, </a:t>
            </a:r>
            <a:r>
              <a:rPr lang="ko-KR" altLang="en-US" sz="700" dirty="0">
                <a:solidFill>
                  <a:schemeClr val="tx1"/>
                </a:solidFill>
              </a:rPr>
              <a:t>휴대폰에 대해 토론하고 친목을 </a:t>
            </a:r>
            <a:r>
              <a:rPr lang="ko-KR" altLang="en-US" sz="700" dirty="0" smtClean="0">
                <a:solidFill>
                  <a:schemeClr val="tx1"/>
                </a:solidFill>
              </a:rPr>
              <a:t>도모합니다</a:t>
            </a:r>
            <a:r>
              <a:rPr lang="en-US" altLang="ko-KR" sz="700" dirty="0" smtClean="0">
                <a:solidFill>
                  <a:schemeClr val="tx1"/>
                </a:solidFill>
              </a:rPr>
              <a:t>IT </a:t>
            </a:r>
            <a:r>
              <a:rPr lang="ko-KR" altLang="en-US" sz="700" dirty="0">
                <a:solidFill>
                  <a:schemeClr val="tx1"/>
                </a:solidFill>
              </a:rPr>
              <a:t>최신 </a:t>
            </a:r>
            <a:r>
              <a:rPr lang="ko-KR" altLang="en-US" sz="700" dirty="0" err="1">
                <a:solidFill>
                  <a:schemeClr val="tx1"/>
                </a:solidFill>
              </a:rPr>
              <a:t>트렌드</a:t>
            </a:r>
            <a:r>
              <a:rPr lang="ko-KR" altLang="en-US" sz="700" dirty="0">
                <a:solidFill>
                  <a:schemeClr val="tx1"/>
                </a:solidFill>
              </a:rPr>
              <a:t> 공유 세미나는 </a:t>
            </a:r>
            <a:r>
              <a:rPr lang="en-US" altLang="ko-KR" sz="700" dirty="0">
                <a:solidFill>
                  <a:schemeClr val="tx1"/>
                </a:solidFill>
              </a:rPr>
              <a:t>IT </a:t>
            </a:r>
            <a:r>
              <a:rPr lang="ko-KR" altLang="en-US" sz="700" dirty="0">
                <a:solidFill>
                  <a:schemeClr val="tx1"/>
                </a:solidFill>
              </a:rPr>
              <a:t>정보를 공유합니다</a:t>
            </a:r>
            <a:r>
              <a:rPr lang="en-US" altLang="ko-KR" sz="700" dirty="0">
                <a:solidFill>
                  <a:schemeClr val="tx1"/>
                </a:solidFill>
              </a:rPr>
              <a:t>. </a:t>
            </a:r>
            <a:r>
              <a:rPr lang="ko-KR" altLang="en-US" sz="700" dirty="0">
                <a:solidFill>
                  <a:schemeClr val="tx1"/>
                </a:solidFill>
              </a:rPr>
              <a:t>주로 노트북</a:t>
            </a:r>
            <a:r>
              <a:rPr lang="en-US" altLang="ko-KR" sz="700" dirty="0">
                <a:solidFill>
                  <a:schemeClr val="tx1"/>
                </a:solidFill>
              </a:rPr>
              <a:t>, </a:t>
            </a:r>
            <a:r>
              <a:rPr lang="ko-KR" altLang="en-US" sz="700" dirty="0">
                <a:solidFill>
                  <a:schemeClr val="tx1"/>
                </a:solidFill>
              </a:rPr>
              <a:t>데스크톱</a:t>
            </a:r>
            <a:r>
              <a:rPr lang="en-US" altLang="ko-KR" sz="700" dirty="0">
                <a:solidFill>
                  <a:schemeClr val="tx1"/>
                </a:solidFill>
              </a:rPr>
              <a:t>, </a:t>
            </a:r>
            <a:r>
              <a:rPr lang="ko-KR" altLang="en-US" sz="700" dirty="0">
                <a:solidFill>
                  <a:schemeClr val="tx1"/>
                </a:solidFill>
              </a:rPr>
              <a:t>휴대폰에 대해 토론하고 친목을 </a:t>
            </a:r>
            <a:r>
              <a:rPr lang="ko-KR" altLang="en-US" sz="700" dirty="0" smtClean="0">
                <a:solidFill>
                  <a:schemeClr val="tx1"/>
                </a:solidFill>
              </a:rPr>
              <a:t>도모합니다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764692" y="1952368"/>
            <a:ext cx="944345" cy="296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tx1"/>
                </a:solidFill>
              </a:rPr>
              <a:t>신청하기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10743" y="2415339"/>
            <a:ext cx="944345" cy="1897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tx1"/>
                </a:solidFill>
              </a:rPr>
              <a:t>신청 세미나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491217" y="2865728"/>
            <a:ext cx="513217" cy="1443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 smtClean="0">
                <a:solidFill>
                  <a:schemeClr val="bg1">
                    <a:lumMod val="50000"/>
                  </a:schemeClr>
                </a:solidFill>
              </a:rPr>
              <a:t>날짜</a:t>
            </a:r>
            <a:endParaRPr lang="ko-KR" altLang="en-US" sz="7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491217" y="3232736"/>
            <a:ext cx="513217" cy="1443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smtClean="0">
                <a:solidFill>
                  <a:schemeClr val="bg1">
                    <a:lumMod val="50000"/>
                  </a:schemeClr>
                </a:solidFill>
              </a:rPr>
              <a:t>시간</a:t>
            </a:r>
            <a:endParaRPr lang="ko-KR" altLang="en-US" sz="7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430134" y="3608533"/>
            <a:ext cx="574300" cy="1215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 smtClean="0">
                <a:solidFill>
                  <a:schemeClr val="bg1">
                    <a:lumMod val="50000"/>
                  </a:schemeClr>
                </a:solidFill>
              </a:rPr>
              <a:t>신청인원</a:t>
            </a:r>
            <a:endParaRPr lang="ko-KR" altLang="en-US" sz="7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14873" y="4436591"/>
            <a:ext cx="383016" cy="141857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45811" y="4434801"/>
            <a:ext cx="501868" cy="190101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00089" y="4412255"/>
            <a:ext cx="276264" cy="190527"/>
          </a:xfrm>
          <a:prstGeom prst="rect">
            <a:avLst/>
          </a:prstGeom>
        </p:spPr>
      </p:pic>
      <p:sp>
        <p:nvSpPr>
          <p:cNvPr id="28" name="직사각형 27"/>
          <p:cNvSpPr/>
          <p:nvPr/>
        </p:nvSpPr>
        <p:spPr>
          <a:xfrm>
            <a:off x="3764692" y="2032966"/>
            <a:ext cx="1013254" cy="156518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smtClean="0">
                <a:solidFill>
                  <a:schemeClr val="tx1"/>
                </a:solidFill>
              </a:rPr>
              <a:t>바로 예약하기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graphicFrame>
        <p:nvGraphicFramePr>
          <p:cNvPr id="29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2591559609"/>
              </p:ext>
            </p:extLst>
          </p:nvPr>
        </p:nvGraphicFramePr>
        <p:xfrm>
          <a:off x="1525399" y="179305"/>
          <a:ext cx="6048672" cy="86409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5212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8965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86409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2500" b="0" u="none" strike="noStrike" cap="none" dirty="0" err="1" smtClean="0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2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500" b="0" u="none" strike="noStrike" cap="none" dirty="0" smtClean="0">
                          <a:solidFill>
                            <a:schemeClr val="dk1"/>
                          </a:solidFill>
                        </a:rPr>
                        <a:t>세미나 결제 페이지 </a:t>
                      </a:r>
                      <a:r>
                        <a:rPr lang="en-US" altLang="ko-KR" sz="2000" b="0" u="none" strike="noStrike" cap="none" dirty="0" smtClean="0">
                          <a:solidFill>
                            <a:schemeClr val="dk1"/>
                          </a:solidFill>
                        </a:rPr>
                        <a:t>- 1</a:t>
                      </a:r>
                      <a:endParaRPr lang="ko-KR" altLang="en-US" sz="20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6291398"/>
              </p:ext>
            </p:extLst>
          </p:nvPr>
        </p:nvGraphicFramePr>
        <p:xfrm>
          <a:off x="8509686" y="168110"/>
          <a:ext cx="2441795" cy="84824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441795"/>
              </a:tblGrid>
              <a:tr h="413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7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4347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800" b="0" u="none" strike="noStrike" cap="none" dirty="0" err="1" smtClean="0">
                          <a:solidFill>
                            <a:schemeClr val="dk1"/>
                          </a:solidFill>
                        </a:rPr>
                        <a:t>sh_user_w_semiPay</a:t>
                      </a:r>
                      <a:endParaRPr lang="en-US" altLang="ko-KR" sz="18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2536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9054225"/>
              </p:ext>
            </p:extLst>
          </p:nvPr>
        </p:nvGraphicFramePr>
        <p:xfrm>
          <a:off x="131601" y="1283516"/>
          <a:ext cx="8032096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56999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777945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0" name="그룹 9"/>
          <p:cNvGrpSpPr/>
          <p:nvPr/>
        </p:nvGrpSpPr>
        <p:grpSpPr>
          <a:xfrm>
            <a:off x="318350" y="1349364"/>
            <a:ext cx="5111784" cy="355428"/>
            <a:chOff x="356082" y="1397293"/>
            <a:chExt cx="5111784" cy="355428"/>
          </a:xfrm>
        </p:grpSpPr>
        <p:sp>
          <p:nvSpPr>
            <p:cNvPr id="22" name="직사각형 39"/>
            <p:cNvSpPr/>
            <p:nvPr/>
          </p:nvSpPr>
          <p:spPr>
            <a:xfrm>
              <a:off x="356082" y="1423945"/>
              <a:ext cx="1207049" cy="328776"/>
            </a:xfrm>
            <a:prstGeom prst="rect">
              <a:avLst/>
            </a:prstGeom>
            <a:solidFill>
              <a:srgbClr val="FFFFFF"/>
            </a:solidFill>
            <a:ln w="12700">
              <a:noFill/>
              <a:miter/>
            </a:ln>
          </p:spPr>
          <p:txBody>
            <a:bodyPr lIns="45719" rIns="45719" anchor="ctr"/>
            <a:lstStyle/>
            <a:p>
              <a:pPr>
                <a:defRPr sz="1500"/>
              </a:pPr>
              <a:r>
                <a:rPr lang="en-US" sz="1900" dirty="0"/>
                <a:t>e</a:t>
              </a:r>
              <a:r>
                <a:rPr lang="en-US" sz="1900" dirty="0" smtClean="0"/>
                <a:t>-Zone</a:t>
              </a:r>
              <a:endParaRPr sz="1900" dirty="0"/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1909120" y="1397293"/>
              <a:ext cx="3558746" cy="319907"/>
              <a:chOff x="1351005" y="1391330"/>
              <a:chExt cx="3558746" cy="319907"/>
            </a:xfrm>
          </p:grpSpPr>
          <p:pic>
            <p:nvPicPr>
              <p:cNvPr id="2" name="그림 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594815" y="1391330"/>
                <a:ext cx="299939" cy="279013"/>
              </a:xfrm>
              <a:prstGeom prst="rect">
                <a:avLst/>
              </a:prstGeom>
            </p:spPr>
          </p:pic>
          <p:cxnSp>
            <p:nvCxnSpPr>
              <p:cNvPr id="5" name="직선 연결선 4"/>
              <p:cNvCxnSpPr/>
              <p:nvPr/>
            </p:nvCxnSpPr>
            <p:spPr>
              <a:xfrm>
                <a:off x="1351005" y="1711237"/>
                <a:ext cx="3558746" cy="0"/>
              </a:xfrm>
              <a:prstGeom prst="line">
                <a:avLst/>
              </a:prstGeom>
              <a:ln w="28575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sp>
        <p:nvSpPr>
          <p:cNvPr id="36" name="직사각형 39"/>
          <p:cNvSpPr/>
          <p:nvPr/>
        </p:nvSpPr>
        <p:spPr>
          <a:xfrm>
            <a:off x="470751" y="2073818"/>
            <a:ext cx="3681119" cy="328776"/>
          </a:xfrm>
          <a:prstGeom prst="rect">
            <a:avLst/>
          </a:prstGeom>
          <a:noFill/>
          <a:ln w="12700">
            <a:noFill/>
            <a:miter/>
          </a:ln>
        </p:spPr>
        <p:txBody>
          <a:bodyPr lIns="45719" rIns="45719" anchor="ctr"/>
          <a:lstStyle/>
          <a:p>
            <a:pPr fontAlgn="t"/>
            <a:r>
              <a:rPr lang="ko-KR" altLang="en-US" b="1" dirty="0"/>
              <a:t>양천</a:t>
            </a:r>
            <a:r>
              <a:rPr lang="en-US" altLang="ko-KR" b="1" dirty="0"/>
              <a:t>.</a:t>
            </a:r>
            <a:r>
              <a:rPr lang="ko-KR" altLang="en-US" b="1" dirty="0"/>
              <a:t>강서 모임공간 그림민화랑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417201" y="2425531"/>
            <a:ext cx="378821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>
                <a:solidFill>
                  <a:schemeClr val="dk1"/>
                </a:solidFill>
              </a:rPr>
              <a:t>우리끼리만의 고즈넉한 공간을 찾는다면 이곳입니다</a:t>
            </a:r>
            <a:endParaRPr lang="ko-KR" altLang="en-US" sz="1200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410" y="3027776"/>
            <a:ext cx="4618508" cy="2416087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410" y="5649051"/>
            <a:ext cx="718504" cy="438666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5410" y="6130741"/>
            <a:ext cx="3305028" cy="418948"/>
          </a:xfrm>
          <a:prstGeom prst="rect">
            <a:avLst/>
          </a:prstGeom>
        </p:spPr>
      </p:pic>
      <p:pic>
        <p:nvPicPr>
          <p:cNvPr id="38" name="그림 3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30134" y="2826630"/>
            <a:ext cx="2422974" cy="2573937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5463086" y="5567198"/>
            <a:ext cx="2280652" cy="356333"/>
          </a:xfrm>
          <a:prstGeom prst="rect">
            <a:avLst/>
          </a:prstGeom>
          <a:solidFill>
            <a:srgbClr val="704DE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ln>
                  <a:solidFill>
                    <a:schemeClr val="bg1"/>
                  </a:solidFill>
                </a:ln>
                <a:solidFill>
                  <a:srgbClr val="FFC000"/>
                </a:solidFill>
              </a:rPr>
              <a:t>바로 예약하기</a:t>
            </a:r>
            <a:endParaRPr lang="ko-KR" altLang="en-US" sz="1100" dirty="0">
              <a:ln>
                <a:solidFill>
                  <a:schemeClr val="bg1"/>
                </a:solidFill>
              </a:ln>
              <a:solidFill>
                <a:srgbClr val="FFC000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63023" y="2018580"/>
            <a:ext cx="296562" cy="34479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484530" y="2502783"/>
            <a:ext cx="296562" cy="34479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3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23" name="표 13"/>
          <p:cNvGraphicFramePr/>
          <p:nvPr>
            <p:extLst>
              <p:ext uri="{D42A27DB-BD31-4B8C-83A1-F6EECF244321}">
                <p14:modId xmlns:p14="http://schemas.microsoft.com/office/powerpoint/2010/main" val="2002983584"/>
              </p:ext>
            </p:extLst>
          </p:nvPr>
        </p:nvGraphicFramePr>
        <p:xfrm>
          <a:off x="8509686" y="1264252"/>
          <a:ext cx="3491813" cy="2212116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83316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 err="1"/>
                        <a:t>기능명</a:t>
                      </a:r>
                      <a:endParaRPr sz="1500" b="1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 dirty="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 err="1" smtClean="0"/>
                        <a:t>컨텐츠</a:t>
                      </a:r>
                      <a:endParaRPr lang="en-US" altLang="ko-KR" dirty="0" smtClean="0"/>
                    </a:p>
                    <a:p>
                      <a:pPr algn="l">
                        <a:defRPr sz="1500"/>
                      </a:pPr>
                      <a:endParaRPr lang="en-US" altLang="ko-KR" sz="1000" dirty="0" smtClean="0"/>
                    </a:p>
                    <a:p>
                      <a:pPr algn="l">
                        <a:defRPr sz="1500"/>
                      </a:pPr>
                      <a:r>
                        <a:rPr lang="en-US" altLang="ko-KR" sz="1200" b="0" dirty="0" smtClean="0"/>
                        <a:t>-</a:t>
                      </a:r>
                      <a:r>
                        <a:rPr lang="ko-KR" altLang="en-US" sz="1200" b="0" baseline="0" dirty="0" smtClean="0"/>
                        <a:t> 세미나를 소개하는 페이지</a:t>
                      </a:r>
                      <a:endParaRPr lang="en-US" altLang="ko-KR" sz="1200" b="0" dirty="0" smtClean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500" b="1" dirty="0" smtClean="0"/>
                        <a:t>3</a:t>
                      </a:r>
                      <a:endParaRPr sz="1500" b="1" dirty="0"/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 smtClean="0"/>
                        <a:t>인원 선택</a:t>
                      </a:r>
                      <a:endParaRPr lang="en-US" altLang="ko-KR" dirty="0" smtClean="0"/>
                    </a:p>
                    <a:p>
                      <a:pPr algn="l">
                        <a:defRPr sz="1500"/>
                      </a:pPr>
                      <a:r>
                        <a:rPr lang="en-US" altLang="ko-KR" sz="1200" dirty="0" smtClean="0"/>
                        <a:t>+,</a:t>
                      </a:r>
                      <a:r>
                        <a:rPr lang="en-US" altLang="ko-KR" sz="1200" baseline="0" dirty="0" smtClean="0"/>
                        <a:t> - </a:t>
                      </a:r>
                      <a:r>
                        <a:rPr lang="ko-KR" altLang="en-US" sz="1200" baseline="0" dirty="0" smtClean="0"/>
                        <a:t>버튼을 눌러 인원을 선택하면 결제 금액 자동 조절</a:t>
                      </a:r>
                      <a:endParaRPr sz="1200" dirty="0"/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5410" y="2675182"/>
            <a:ext cx="718504" cy="259884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650789" y="2762031"/>
            <a:ext cx="486032" cy="680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err="1" smtClean="0">
                <a:solidFill>
                  <a:schemeClr val="tx1"/>
                </a:solidFill>
              </a:rPr>
              <a:t>블루문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84249" y="5651421"/>
            <a:ext cx="904968" cy="2744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b="1" smtClean="0">
                <a:solidFill>
                  <a:schemeClr val="tx1"/>
                </a:solidFill>
              </a:rPr>
              <a:t>세미나 소개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43914" y="2677198"/>
            <a:ext cx="718504" cy="259884"/>
          </a:xfrm>
          <a:prstGeom prst="rect">
            <a:avLst/>
          </a:prstGeom>
        </p:spPr>
      </p:pic>
      <p:sp>
        <p:nvSpPr>
          <p:cNvPr id="26" name="직사각형 25"/>
          <p:cNvSpPr/>
          <p:nvPr/>
        </p:nvSpPr>
        <p:spPr>
          <a:xfrm>
            <a:off x="1377531" y="2765140"/>
            <a:ext cx="486032" cy="823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친목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292201" y="2821102"/>
            <a:ext cx="904968" cy="2744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b="1" dirty="0" smtClean="0">
                <a:solidFill>
                  <a:schemeClr val="tx1"/>
                </a:solidFill>
              </a:rPr>
              <a:t>세미나 정보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9295662"/>
              </p:ext>
            </p:extLst>
          </p:nvPr>
        </p:nvGraphicFramePr>
        <p:xfrm>
          <a:off x="5582691" y="3258843"/>
          <a:ext cx="2111450" cy="20792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187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9957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15855">
                <a:tc>
                  <a:txBody>
                    <a:bodyPr/>
                    <a:lstStyle/>
                    <a:p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주최자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김길동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1585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시간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2020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년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월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일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13:00:00(2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시간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1585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카테고리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예술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1585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최대인원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명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1585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장소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-Zone &lt;</a:t>
                      </a: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</a:rPr>
                        <a:t>블루문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&gt;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</a:rPr>
                        <a:t>세미나존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6" name="그림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57510" y="2753794"/>
            <a:ext cx="666843" cy="304843"/>
          </a:xfrm>
          <a:prstGeom prst="rect">
            <a:avLst/>
          </a:prstGeom>
        </p:spPr>
      </p:pic>
      <p:graphicFrame>
        <p:nvGraphicFramePr>
          <p:cNvPr id="31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2345588935"/>
              </p:ext>
            </p:extLst>
          </p:nvPr>
        </p:nvGraphicFramePr>
        <p:xfrm>
          <a:off x="1525399" y="179305"/>
          <a:ext cx="6048672" cy="86409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5212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8965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86409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2500" b="0" u="none" strike="noStrike" cap="none" dirty="0" err="1" smtClean="0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2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500" b="0" u="none" strike="noStrike" cap="none" dirty="0" smtClean="0">
                          <a:solidFill>
                            <a:schemeClr val="dk1"/>
                          </a:solidFill>
                        </a:rPr>
                        <a:t>세미나 상세 페이지 </a:t>
                      </a:r>
                      <a:r>
                        <a:rPr lang="en-US" altLang="ko-KR" sz="2000" b="0" u="none" strike="noStrike" cap="none" dirty="0" smtClean="0">
                          <a:solidFill>
                            <a:schemeClr val="dk1"/>
                          </a:solidFill>
                        </a:rPr>
                        <a:t>- 1</a:t>
                      </a:r>
                      <a:endParaRPr lang="ko-KR" altLang="en-US" sz="20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9671434"/>
              </p:ext>
            </p:extLst>
          </p:nvPr>
        </p:nvGraphicFramePr>
        <p:xfrm>
          <a:off x="8509686" y="168110"/>
          <a:ext cx="2441795" cy="84824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441795"/>
              </a:tblGrid>
              <a:tr h="413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7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4347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700" b="0" u="none" strike="noStrike" cap="none" dirty="0" err="1" smtClean="0">
                          <a:solidFill>
                            <a:schemeClr val="dk1"/>
                          </a:solidFill>
                        </a:rPr>
                        <a:t>sh_user_w_semiDetail</a:t>
                      </a:r>
                      <a:endParaRPr lang="en-US" altLang="ko-KR"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7687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0126154"/>
              </p:ext>
            </p:extLst>
          </p:nvPr>
        </p:nvGraphicFramePr>
        <p:xfrm>
          <a:off x="131601" y="1283516"/>
          <a:ext cx="8032096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56999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777945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0" name="그룹 9"/>
          <p:cNvGrpSpPr/>
          <p:nvPr/>
        </p:nvGrpSpPr>
        <p:grpSpPr>
          <a:xfrm>
            <a:off x="318350" y="1349364"/>
            <a:ext cx="5111784" cy="355428"/>
            <a:chOff x="356082" y="1397293"/>
            <a:chExt cx="5111784" cy="355428"/>
          </a:xfrm>
        </p:grpSpPr>
        <p:sp>
          <p:nvSpPr>
            <p:cNvPr id="22" name="직사각형 39"/>
            <p:cNvSpPr/>
            <p:nvPr/>
          </p:nvSpPr>
          <p:spPr>
            <a:xfrm>
              <a:off x="356082" y="1423945"/>
              <a:ext cx="1207049" cy="328776"/>
            </a:xfrm>
            <a:prstGeom prst="rect">
              <a:avLst/>
            </a:prstGeom>
            <a:solidFill>
              <a:srgbClr val="FFFFFF"/>
            </a:solidFill>
            <a:ln w="12700">
              <a:noFill/>
              <a:miter/>
            </a:ln>
          </p:spPr>
          <p:txBody>
            <a:bodyPr lIns="45719" rIns="45719" anchor="ctr"/>
            <a:lstStyle/>
            <a:p>
              <a:pPr>
                <a:defRPr sz="1500"/>
              </a:pPr>
              <a:r>
                <a:rPr lang="en-US" sz="1900" dirty="0"/>
                <a:t>e</a:t>
              </a:r>
              <a:r>
                <a:rPr lang="en-US" sz="1900" dirty="0" smtClean="0"/>
                <a:t>-Zone</a:t>
              </a:r>
              <a:endParaRPr sz="1900" dirty="0"/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1909120" y="1397293"/>
              <a:ext cx="3558746" cy="319907"/>
              <a:chOff x="1351005" y="1391330"/>
              <a:chExt cx="3558746" cy="319907"/>
            </a:xfrm>
          </p:grpSpPr>
          <p:pic>
            <p:nvPicPr>
              <p:cNvPr id="2" name="그림 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594815" y="1391330"/>
                <a:ext cx="299939" cy="279013"/>
              </a:xfrm>
              <a:prstGeom prst="rect">
                <a:avLst/>
              </a:prstGeom>
            </p:spPr>
          </p:pic>
          <p:cxnSp>
            <p:nvCxnSpPr>
              <p:cNvPr id="5" name="직선 연결선 4"/>
              <p:cNvCxnSpPr/>
              <p:nvPr/>
            </p:nvCxnSpPr>
            <p:spPr>
              <a:xfrm>
                <a:off x="1351005" y="1711237"/>
                <a:ext cx="3558746" cy="0"/>
              </a:xfrm>
              <a:prstGeom prst="line">
                <a:avLst/>
              </a:prstGeom>
              <a:ln w="28575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pic>
        <p:nvPicPr>
          <p:cNvPr id="18" name="그림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7348" y="2435346"/>
            <a:ext cx="2599362" cy="2374905"/>
          </a:xfrm>
          <a:prstGeom prst="rect">
            <a:avLst/>
          </a:prstGeom>
        </p:spPr>
      </p:pic>
      <p:graphicFrame>
        <p:nvGraphicFramePr>
          <p:cNvPr id="15" name="표 13"/>
          <p:cNvGraphicFramePr/>
          <p:nvPr>
            <p:extLst>
              <p:ext uri="{D42A27DB-BD31-4B8C-83A1-F6EECF244321}">
                <p14:modId xmlns:p14="http://schemas.microsoft.com/office/powerpoint/2010/main" val="737596866"/>
              </p:ext>
            </p:extLst>
          </p:nvPr>
        </p:nvGraphicFramePr>
        <p:xfrm>
          <a:off x="8509686" y="1264252"/>
          <a:ext cx="3491813" cy="1297716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83316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 err="1"/>
                        <a:t>기능명</a:t>
                      </a:r>
                      <a:endParaRPr sz="1500" b="1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500" dirty="0" smtClean="0"/>
                        <a:t>3</a:t>
                      </a:r>
                      <a:endParaRPr sz="15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 smtClean="0"/>
                        <a:t>신청자 정보 입력</a:t>
                      </a:r>
                      <a:endParaRPr lang="en-US" altLang="ko-KR" dirty="0" smtClean="0"/>
                    </a:p>
                    <a:p>
                      <a:pPr algn="l">
                        <a:defRPr sz="1500"/>
                      </a:pPr>
                      <a:r>
                        <a:rPr lang="en-US" altLang="ko-KR" sz="1200" dirty="0" smtClean="0"/>
                        <a:t>-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신청자명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연락처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err="1" smtClean="0"/>
                        <a:t>이메일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요청사항의 예약자 정보를 </a:t>
                      </a:r>
                      <a:r>
                        <a:rPr lang="ko-KR" altLang="en-US" sz="1200" baseline="0" dirty="0" err="1" smtClean="0"/>
                        <a:t>입력받음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" name="직사각형 15"/>
          <p:cNvSpPr/>
          <p:nvPr/>
        </p:nvSpPr>
        <p:spPr>
          <a:xfrm>
            <a:off x="221398" y="1877198"/>
            <a:ext cx="296562" cy="34479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3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7348" y="2394451"/>
            <a:ext cx="2685601" cy="238252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3242" y="2615954"/>
            <a:ext cx="228632" cy="114316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26825" y="4508664"/>
            <a:ext cx="228632" cy="114316"/>
          </a:xfrm>
          <a:prstGeom prst="rect">
            <a:avLst/>
          </a:prstGeom>
        </p:spPr>
      </p:pic>
      <p:graphicFrame>
        <p:nvGraphicFramePr>
          <p:cNvPr id="24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3074998951"/>
              </p:ext>
            </p:extLst>
          </p:nvPr>
        </p:nvGraphicFramePr>
        <p:xfrm>
          <a:off x="1525399" y="179305"/>
          <a:ext cx="6048672" cy="86409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5212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8965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86409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2500" b="0" u="none" strike="noStrike" cap="none" dirty="0" err="1" smtClean="0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2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500" b="0" u="none" strike="noStrike" cap="none" dirty="0" smtClean="0">
                          <a:solidFill>
                            <a:schemeClr val="dk1"/>
                          </a:solidFill>
                        </a:rPr>
                        <a:t>세미나 결제 페이지 </a:t>
                      </a:r>
                      <a:r>
                        <a:rPr lang="en-US" altLang="ko-KR" sz="2000" b="0" u="none" strike="noStrike" cap="none" dirty="0" smtClean="0">
                          <a:solidFill>
                            <a:schemeClr val="dk1"/>
                          </a:solidFill>
                        </a:rPr>
                        <a:t>- 2</a:t>
                      </a:r>
                      <a:endParaRPr lang="ko-KR" altLang="en-US" sz="20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4310001"/>
              </p:ext>
            </p:extLst>
          </p:nvPr>
        </p:nvGraphicFramePr>
        <p:xfrm>
          <a:off x="8509686" y="168110"/>
          <a:ext cx="2441795" cy="84824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441795"/>
              </a:tblGrid>
              <a:tr h="413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7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4347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800" b="0" u="none" strike="noStrike" cap="none" dirty="0" err="1" smtClean="0">
                          <a:solidFill>
                            <a:schemeClr val="dk1"/>
                          </a:solidFill>
                        </a:rPr>
                        <a:t>sh_user_w_semiPay</a:t>
                      </a:r>
                      <a:endParaRPr lang="en-US" altLang="ko-KR" sz="18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11" name="그림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6267" y="3460219"/>
            <a:ext cx="4552401" cy="3154959"/>
          </a:xfrm>
          <a:prstGeom prst="rect">
            <a:avLst/>
          </a:prstGeom>
        </p:spPr>
      </p:pic>
      <p:grpSp>
        <p:nvGrpSpPr>
          <p:cNvPr id="19" name="그룹 18"/>
          <p:cNvGrpSpPr/>
          <p:nvPr/>
        </p:nvGrpSpPr>
        <p:grpSpPr>
          <a:xfrm>
            <a:off x="390171" y="1982621"/>
            <a:ext cx="4725027" cy="1495298"/>
            <a:chOff x="369347" y="1956570"/>
            <a:chExt cx="4824507" cy="1495298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09275" y="1956570"/>
              <a:ext cx="4684579" cy="1318768"/>
            </a:xfrm>
            <a:prstGeom prst="rect">
              <a:avLst/>
            </a:prstGeom>
          </p:spPr>
        </p:pic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69347" y="3015311"/>
              <a:ext cx="1912534" cy="43655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09782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" name="표 13"/>
          <p:cNvGraphicFramePr/>
          <p:nvPr>
            <p:extLst>
              <p:ext uri="{D42A27DB-BD31-4B8C-83A1-F6EECF244321}">
                <p14:modId xmlns:p14="http://schemas.microsoft.com/office/powerpoint/2010/main" val="3155464392"/>
              </p:ext>
            </p:extLst>
          </p:nvPr>
        </p:nvGraphicFramePr>
        <p:xfrm>
          <a:off x="8509686" y="1289960"/>
          <a:ext cx="3491813" cy="1326453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500" dirty="0" smtClean="0"/>
                        <a:t>3</a:t>
                      </a:r>
                      <a:endParaRPr sz="15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 smtClean="0"/>
                        <a:t>주의사항</a:t>
                      </a:r>
                      <a:r>
                        <a:rPr lang="en-US" altLang="ko-KR" dirty="0" smtClean="0"/>
                        <a:t>/</a:t>
                      </a:r>
                      <a:r>
                        <a:rPr lang="ko-KR" altLang="en-US" dirty="0" smtClean="0"/>
                        <a:t>서비스동의</a:t>
                      </a:r>
                      <a:endParaRPr lang="en-US" altLang="ko-KR" dirty="0" smtClean="0"/>
                    </a:p>
                    <a:p>
                      <a:pPr algn="l">
                        <a:defRPr sz="1500"/>
                      </a:pPr>
                      <a:r>
                        <a:rPr lang="en-US" altLang="ko-KR" dirty="0" smtClean="0"/>
                        <a:t>- </a:t>
                      </a:r>
                      <a:r>
                        <a:rPr lang="ko-KR" altLang="en-US" sz="1200" dirty="0" smtClean="0"/>
                        <a:t>주의사항 텍스트 제공 및 서비스 동의 체크란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0126154"/>
              </p:ext>
            </p:extLst>
          </p:nvPr>
        </p:nvGraphicFramePr>
        <p:xfrm>
          <a:off x="131601" y="1283516"/>
          <a:ext cx="8032096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56999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777945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0" name="그룹 9"/>
          <p:cNvGrpSpPr/>
          <p:nvPr/>
        </p:nvGrpSpPr>
        <p:grpSpPr>
          <a:xfrm>
            <a:off x="318350" y="1349364"/>
            <a:ext cx="5111784" cy="355428"/>
            <a:chOff x="356082" y="1397293"/>
            <a:chExt cx="5111784" cy="355428"/>
          </a:xfrm>
        </p:grpSpPr>
        <p:sp>
          <p:nvSpPr>
            <p:cNvPr id="22" name="직사각형 39"/>
            <p:cNvSpPr/>
            <p:nvPr/>
          </p:nvSpPr>
          <p:spPr>
            <a:xfrm>
              <a:off x="356082" y="1423945"/>
              <a:ext cx="1207049" cy="328776"/>
            </a:xfrm>
            <a:prstGeom prst="rect">
              <a:avLst/>
            </a:prstGeom>
            <a:solidFill>
              <a:srgbClr val="FFFFFF"/>
            </a:solidFill>
            <a:ln w="12700">
              <a:noFill/>
              <a:miter/>
            </a:ln>
          </p:spPr>
          <p:txBody>
            <a:bodyPr lIns="45719" rIns="45719" anchor="ctr"/>
            <a:lstStyle/>
            <a:p>
              <a:pPr>
                <a:defRPr sz="1500"/>
              </a:pPr>
              <a:r>
                <a:rPr lang="en-US" sz="1900" dirty="0"/>
                <a:t>e</a:t>
              </a:r>
              <a:r>
                <a:rPr lang="en-US" sz="1900" dirty="0" smtClean="0"/>
                <a:t>-Zone</a:t>
              </a:r>
              <a:endParaRPr sz="1900" dirty="0"/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1909120" y="1397293"/>
              <a:ext cx="3558746" cy="319907"/>
              <a:chOff x="1351005" y="1391330"/>
              <a:chExt cx="3558746" cy="319907"/>
            </a:xfrm>
          </p:grpSpPr>
          <p:pic>
            <p:nvPicPr>
              <p:cNvPr id="2" name="그림 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594815" y="1391330"/>
                <a:ext cx="299939" cy="279013"/>
              </a:xfrm>
              <a:prstGeom prst="rect">
                <a:avLst/>
              </a:prstGeom>
            </p:spPr>
          </p:pic>
          <p:cxnSp>
            <p:nvCxnSpPr>
              <p:cNvPr id="5" name="직선 연결선 4"/>
              <p:cNvCxnSpPr/>
              <p:nvPr/>
            </p:nvCxnSpPr>
            <p:spPr>
              <a:xfrm>
                <a:off x="1351005" y="1711237"/>
                <a:ext cx="3558746" cy="0"/>
              </a:xfrm>
              <a:prstGeom prst="line">
                <a:avLst/>
              </a:prstGeom>
              <a:ln w="28575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306" y="2090547"/>
            <a:ext cx="4378110" cy="329448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367" y="5598226"/>
            <a:ext cx="4525892" cy="1017747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17348" y="2435346"/>
            <a:ext cx="2599362" cy="2374905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278488" y="1885400"/>
            <a:ext cx="296562" cy="34479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3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13405" y="2435346"/>
            <a:ext cx="2840498" cy="2519940"/>
          </a:xfrm>
          <a:prstGeom prst="rect">
            <a:avLst/>
          </a:prstGeom>
        </p:spPr>
      </p:pic>
      <p:graphicFrame>
        <p:nvGraphicFramePr>
          <p:cNvPr id="18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2651918575"/>
              </p:ext>
            </p:extLst>
          </p:nvPr>
        </p:nvGraphicFramePr>
        <p:xfrm>
          <a:off x="1525399" y="179305"/>
          <a:ext cx="6048672" cy="86409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5212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8965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86409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2500" b="0" u="none" strike="noStrike" cap="none" dirty="0" err="1" smtClean="0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2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500" b="0" u="none" strike="noStrike" cap="none" dirty="0" smtClean="0">
                          <a:solidFill>
                            <a:schemeClr val="dk1"/>
                          </a:solidFill>
                        </a:rPr>
                        <a:t>세미나 결제 페이지 </a:t>
                      </a:r>
                      <a:r>
                        <a:rPr lang="en-US" altLang="ko-KR" sz="2000" b="0" u="none" strike="noStrike" cap="none" dirty="0" smtClean="0">
                          <a:solidFill>
                            <a:schemeClr val="dk1"/>
                          </a:solidFill>
                        </a:rPr>
                        <a:t>- 3</a:t>
                      </a:r>
                      <a:endParaRPr lang="ko-KR" altLang="en-US" sz="20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4310001"/>
              </p:ext>
            </p:extLst>
          </p:nvPr>
        </p:nvGraphicFramePr>
        <p:xfrm>
          <a:off x="8509686" y="168110"/>
          <a:ext cx="2441795" cy="84824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441795"/>
              </a:tblGrid>
              <a:tr h="413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7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4347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800" b="0" u="none" strike="noStrike" cap="none" dirty="0" err="1" smtClean="0">
                          <a:solidFill>
                            <a:schemeClr val="dk1"/>
                          </a:solidFill>
                        </a:rPr>
                        <a:t>sh_user_w_semiPay</a:t>
                      </a:r>
                      <a:endParaRPr lang="en-US" altLang="ko-KR" sz="18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8546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0126154"/>
              </p:ext>
            </p:extLst>
          </p:nvPr>
        </p:nvGraphicFramePr>
        <p:xfrm>
          <a:off x="131601" y="1283516"/>
          <a:ext cx="8032096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56999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777945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0" name="그룹 9"/>
          <p:cNvGrpSpPr/>
          <p:nvPr/>
        </p:nvGrpSpPr>
        <p:grpSpPr>
          <a:xfrm>
            <a:off x="318350" y="1349364"/>
            <a:ext cx="5111784" cy="355428"/>
            <a:chOff x="356082" y="1397293"/>
            <a:chExt cx="5111784" cy="355428"/>
          </a:xfrm>
        </p:grpSpPr>
        <p:sp>
          <p:nvSpPr>
            <p:cNvPr id="22" name="직사각형 39"/>
            <p:cNvSpPr/>
            <p:nvPr/>
          </p:nvSpPr>
          <p:spPr>
            <a:xfrm>
              <a:off x="356082" y="1423945"/>
              <a:ext cx="1207049" cy="328776"/>
            </a:xfrm>
            <a:prstGeom prst="rect">
              <a:avLst/>
            </a:prstGeom>
            <a:solidFill>
              <a:srgbClr val="FFFFFF"/>
            </a:solidFill>
            <a:ln w="12700">
              <a:noFill/>
              <a:miter/>
            </a:ln>
          </p:spPr>
          <p:txBody>
            <a:bodyPr lIns="45719" rIns="45719" anchor="ctr"/>
            <a:lstStyle/>
            <a:p>
              <a:pPr>
                <a:defRPr sz="1500"/>
              </a:pPr>
              <a:r>
                <a:rPr lang="en-US" sz="1900" dirty="0"/>
                <a:t>e</a:t>
              </a:r>
              <a:r>
                <a:rPr lang="en-US" sz="1900" dirty="0" smtClean="0"/>
                <a:t>-Zone</a:t>
              </a:r>
              <a:endParaRPr sz="1900" dirty="0"/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1909120" y="1397293"/>
              <a:ext cx="3558746" cy="319907"/>
              <a:chOff x="1351005" y="1391330"/>
              <a:chExt cx="3558746" cy="319907"/>
            </a:xfrm>
          </p:grpSpPr>
          <p:pic>
            <p:nvPicPr>
              <p:cNvPr id="2" name="그림 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594815" y="1391330"/>
                <a:ext cx="299939" cy="279013"/>
              </a:xfrm>
              <a:prstGeom prst="rect">
                <a:avLst/>
              </a:prstGeom>
            </p:spPr>
          </p:pic>
          <p:cxnSp>
            <p:nvCxnSpPr>
              <p:cNvPr id="5" name="직선 연결선 4"/>
              <p:cNvCxnSpPr/>
              <p:nvPr/>
            </p:nvCxnSpPr>
            <p:spPr>
              <a:xfrm>
                <a:off x="1351005" y="1711237"/>
                <a:ext cx="3558746" cy="0"/>
              </a:xfrm>
              <a:prstGeom prst="line">
                <a:avLst/>
              </a:prstGeom>
              <a:ln w="28575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705" y="4234249"/>
            <a:ext cx="4666493" cy="224979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350" y="1863196"/>
            <a:ext cx="5028007" cy="2171185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17348" y="2435346"/>
            <a:ext cx="2599362" cy="2374905"/>
          </a:xfrm>
          <a:prstGeom prst="rect">
            <a:avLst/>
          </a:prstGeom>
        </p:spPr>
      </p:pic>
      <p:graphicFrame>
        <p:nvGraphicFramePr>
          <p:cNvPr id="15" name="표 13"/>
          <p:cNvGraphicFramePr/>
          <p:nvPr>
            <p:extLst>
              <p:ext uri="{D42A27DB-BD31-4B8C-83A1-F6EECF244321}">
                <p14:modId xmlns:p14="http://schemas.microsoft.com/office/powerpoint/2010/main" val="209971196"/>
              </p:ext>
            </p:extLst>
          </p:nvPr>
        </p:nvGraphicFramePr>
        <p:xfrm>
          <a:off x="8509686" y="1289960"/>
          <a:ext cx="3491813" cy="1326453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500" dirty="0" smtClean="0"/>
                        <a:t>3</a:t>
                      </a:r>
                      <a:endParaRPr sz="15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 smtClean="0"/>
                        <a:t>주의사항</a:t>
                      </a:r>
                      <a:r>
                        <a:rPr lang="en-US" altLang="ko-KR" dirty="0" smtClean="0"/>
                        <a:t>/</a:t>
                      </a:r>
                      <a:r>
                        <a:rPr lang="ko-KR" altLang="en-US" dirty="0" smtClean="0"/>
                        <a:t>서비스동의</a:t>
                      </a:r>
                      <a:endParaRPr lang="en-US" altLang="ko-KR" dirty="0" smtClean="0"/>
                    </a:p>
                    <a:p>
                      <a:pPr algn="l">
                        <a:defRPr sz="1500"/>
                      </a:pPr>
                      <a:r>
                        <a:rPr lang="en-US" altLang="ko-KR" dirty="0" smtClean="0"/>
                        <a:t>- </a:t>
                      </a:r>
                      <a:r>
                        <a:rPr lang="ko-KR" altLang="en-US" sz="1200" dirty="0" smtClean="0"/>
                        <a:t>주의사항 텍스트 제공 및 서비스 동의 체크란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65168" y="2435347"/>
            <a:ext cx="2752028" cy="2441454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1929" y="4870718"/>
            <a:ext cx="1584835" cy="207847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36764" y="4810251"/>
            <a:ext cx="752580" cy="314369"/>
          </a:xfrm>
          <a:prstGeom prst="rect">
            <a:avLst/>
          </a:prstGeom>
        </p:spPr>
      </p:pic>
      <p:graphicFrame>
        <p:nvGraphicFramePr>
          <p:cNvPr id="18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3629155991"/>
              </p:ext>
            </p:extLst>
          </p:nvPr>
        </p:nvGraphicFramePr>
        <p:xfrm>
          <a:off x="1525399" y="179305"/>
          <a:ext cx="6048672" cy="86409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5212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8965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86409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2500" b="0" u="none" strike="noStrike" cap="none" dirty="0" err="1" smtClean="0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2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500" b="0" u="none" strike="noStrike" cap="none" dirty="0" smtClean="0">
                          <a:solidFill>
                            <a:schemeClr val="dk1"/>
                          </a:solidFill>
                        </a:rPr>
                        <a:t>세미나 결제 페이지 </a:t>
                      </a:r>
                      <a:r>
                        <a:rPr lang="en-US" altLang="ko-KR" sz="2000" b="0" u="none" strike="noStrike" cap="none" dirty="0" smtClean="0">
                          <a:solidFill>
                            <a:schemeClr val="dk1"/>
                          </a:solidFill>
                        </a:rPr>
                        <a:t>- 4</a:t>
                      </a:r>
                      <a:endParaRPr lang="ko-KR" altLang="en-US" sz="20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4310001"/>
              </p:ext>
            </p:extLst>
          </p:nvPr>
        </p:nvGraphicFramePr>
        <p:xfrm>
          <a:off x="8509686" y="168110"/>
          <a:ext cx="2441795" cy="84824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441795"/>
              </a:tblGrid>
              <a:tr h="413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7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4347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800" b="0" u="none" strike="noStrike" cap="none" dirty="0" err="1" smtClean="0">
                          <a:solidFill>
                            <a:schemeClr val="dk1"/>
                          </a:solidFill>
                        </a:rPr>
                        <a:t>sh_user_w_semiPay</a:t>
                      </a:r>
                      <a:endParaRPr lang="en-US" altLang="ko-KR" sz="18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8391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" name="표 13"/>
          <p:cNvGraphicFramePr/>
          <p:nvPr>
            <p:extLst>
              <p:ext uri="{D42A27DB-BD31-4B8C-83A1-F6EECF244321}">
                <p14:modId xmlns:p14="http://schemas.microsoft.com/office/powerpoint/2010/main" val="3715622630"/>
              </p:ext>
            </p:extLst>
          </p:nvPr>
        </p:nvGraphicFramePr>
        <p:xfrm>
          <a:off x="8509686" y="1289960"/>
          <a:ext cx="3491813" cy="1326453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500" dirty="0" smtClean="0"/>
                        <a:t>3</a:t>
                      </a:r>
                      <a:endParaRPr sz="15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 smtClean="0"/>
                        <a:t>신청 완료 페이지</a:t>
                      </a:r>
                      <a:endParaRPr lang="en-US" altLang="ko-KR" dirty="0" smtClean="0"/>
                    </a:p>
                    <a:p>
                      <a:pPr marL="171450" indent="-171450" algn="l">
                        <a:buFontTx/>
                        <a:buChar char="-"/>
                        <a:defRPr sz="1500"/>
                      </a:pPr>
                      <a:r>
                        <a:rPr lang="ko-KR" altLang="en-US" sz="1200" dirty="0" smtClean="0"/>
                        <a:t>무통장 입금 은행</a:t>
                      </a:r>
                      <a:r>
                        <a:rPr lang="en-US" altLang="ko-KR" sz="1200" dirty="0" smtClean="0"/>
                        <a:t>/</a:t>
                      </a:r>
                      <a:r>
                        <a:rPr lang="ko-KR" altLang="en-US" sz="1200" dirty="0" smtClean="0"/>
                        <a:t>계좌번호 안내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/>
          </p:nvPr>
        </p:nvGraphicFramePr>
        <p:xfrm>
          <a:off x="131601" y="1283516"/>
          <a:ext cx="8032096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56999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777945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0" name="그룹 9"/>
          <p:cNvGrpSpPr/>
          <p:nvPr/>
        </p:nvGrpSpPr>
        <p:grpSpPr>
          <a:xfrm>
            <a:off x="318350" y="1349364"/>
            <a:ext cx="5111784" cy="355428"/>
            <a:chOff x="356082" y="1397293"/>
            <a:chExt cx="5111784" cy="355428"/>
          </a:xfrm>
        </p:grpSpPr>
        <p:sp>
          <p:nvSpPr>
            <p:cNvPr id="22" name="직사각형 39"/>
            <p:cNvSpPr/>
            <p:nvPr/>
          </p:nvSpPr>
          <p:spPr>
            <a:xfrm>
              <a:off x="356082" y="1423945"/>
              <a:ext cx="1207049" cy="328776"/>
            </a:xfrm>
            <a:prstGeom prst="rect">
              <a:avLst/>
            </a:prstGeom>
            <a:solidFill>
              <a:srgbClr val="FFFFFF"/>
            </a:solidFill>
            <a:ln w="12700">
              <a:noFill/>
              <a:miter/>
            </a:ln>
          </p:spPr>
          <p:txBody>
            <a:bodyPr lIns="45719" rIns="45719" anchor="ctr"/>
            <a:lstStyle/>
            <a:p>
              <a:pPr>
                <a:defRPr sz="1500"/>
              </a:pPr>
              <a:r>
                <a:rPr lang="en-US" sz="1900" dirty="0"/>
                <a:t>e</a:t>
              </a:r>
              <a:r>
                <a:rPr lang="en-US" sz="1900" dirty="0" smtClean="0"/>
                <a:t>-Zone</a:t>
              </a:r>
              <a:endParaRPr sz="1900" dirty="0"/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1909120" y="1397293"/>
              <a:ext cx="3558746" cy="319907"/>
              <a:chOff x="1351005" y="1391330"/>
              <a:chExt cx="3558746" cy="319907"/>
            </a:xfrm>
          </p:grpSpPr>
          <p:pic>
            <p:nvPicPr>
              <p:cNvPr id="2" name="그림 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594815" y="1391330"/>
                <a:ext cx="299939" cy="279013"/>
              </a:xfrm>
              <a:prstGeom prst="rect">
                <a:avLst/>
              </a:prstGeom>
            </p:spPr>
          </p:pic>
          <p:cxnSp>
            <p:nvCxnSpPr>
              <p:cNvPr id="5" name="직선 연결선 4"/>
              <p:cNvCxnSpPr/>
              <p:nvPr/>
            </p:nvCxnSpPr>
            <p:spPr>
              <a:xfrm>
                <a:off x="1351005" y="1711237"/>
                <a:ext cx="3558746" cy="0"/>
              </a:xfrm>
              <a:prstGeom prst="line">
                <a:avLst/>
              </a:prstGeom>
              <a:ln w="28575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2345372"/>
              </p:ext>
            </p:extLst>
          </p:nvPr>
        </p:nvGraphicFramePr>
        <p:xfrm>
          <a:off x="1369438" y="2409132"/>
          <a:ext cx="5556421" cy="33651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5642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365156"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신청이 완료 되었습니다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신청 확정을 위해서는 아래의 계좌번호로 무통장입금이 필요합니다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6146148"/>
              </p:ext>
            </p:extLst>
          </p:nvPr>
        </p:nvGraphicFramePr>
        <p:xfrm>
          <a:off x="1972199" y="4154288"/>
          <a:ext cx="4101044" cy="609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47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9628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60959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우리은행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123-1234-12345-12-123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3447796" y="5191357"/>
            <a:ext cx="1399703" cy="356333"/>
          </a:xfrm>
          <a:prstGeom prst="rect">
            <a:avLst/>
          </a:prstGeom>
          <a:solidFill>
            <a:srgbClr val="704DE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ln>
                  <a:solidFill>
                    <a:schemeClr val="bg1"/>
                  </a:solidFill>
                </a:ln>
                <a:solidFill>
                  <a:srgbClr val="FFC000"/>
                </a:solidFill>
              </a:rPr>
              <a:t>홈으로</a:t>
            </a:r>
            <a:endParaRPr lang="ko-KR" altLang="en-US" sz="1100" dirty="0">
              <a:ln>
                <a:solidFill>
                  <a:schemeClr val="bg1"/>
                </a:solidFill>
              </a:ln>
              <a:solidFill>
                <a:srgbClr val="FFC000"/>
              </a:solidFill>
            </a:endParaRPr>
          </a:p>
        </p:txBody>
      </p:sp>
      <p:graphicFrame>
        <p:nvGraphicFramePr>
          <p:cNvPr id="16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1192176923"/>
              </p:ext>
            </p:extLst>
          </p:nvPr>
        </p:nvGraphicFramePr>
        <p:xfrm>
          <a:off x="1525399" y="179305"/>
          <a:ext cx="6048672" cy="86409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5212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8965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86409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2500" b="0" u="none" strike="noStrike" cap="none" dirty="0" err="1" smtClean="0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2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500" b="0" u="none" strike="noStrike" cap="none" dirty="0" smtClean="0">
                          <a:solidFill>
                            <a:schemeClr val="dk1"/>
                          </a:solidFill>
                        </a:rPr>
                        <a:t>세미나 결제 페이지 </a:t>
                      </a:r>
                      <a:r>
                        <a:rPr lang="en-US" altLang="ko-KR" sz="2000" b="0" u="none" strike="noStrike" cap="none" dirty="0" smtClean="0">
                          <a:solidFill>
                            <a:schemeClr val="dk1"/>
                          </a:solidFill>
                        </a:rPr>
                        <a:t>- 5</a:t>
                      </a:r>
                      <a:endParaRPr lang="ko-KR" altLang="en-US" sz="20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4310001"/>
              </p:ext>
            </p:extLst>
          </p:nvPr>
        </p:nvGraphicFramePr>
        <p:xfrm>
          <a:off x="8509686" y="168110"/>
          <a:ext cx="2441795" cy="84824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441795"/>
              </a:tblGrid>
              <a:tr h="413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7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4347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800" b="0" u="none" strike="noStrike" cap="none" dirty="0" err="1" smtClean="0">
                          <a:solidFill>
                            <a:schemeClr val="dk1"/>
                          </a:solidFill>
                        </a:rPr>
                        <a:t>sh_user_w_semiPay</a:t>
                      </a:r>
                      <a:endParaRPr lang="en-US" altLang="ko-KR" sz="18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4" name="직사각형 13"/>
          <p:cNvSpPr/>
          <p:nvPr/>
        </p:nvSpPr>
        <p:spPr>
          <a:xfrm>
            <a:off x="1675637" y="2242347"/>
            <a:ext cx="296562" cy="34479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3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3036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" name="표 13"/>
          <p:cNvGraphicFramePr/>
          <p:nvPr>
            <p:extLst>
              <p:ext uri="{D42A27DB-BD31-4B8C-83A1-F6EECF244321}">
                <p14:modId xmlns:p14="http://schemas.microsoft.com/office/powerpoint/2010/main" val="2907374124"/>
              </p:ext>
            </p:extLst>
          </p:nvPr>
        </p:nvGraphicFramePr>
        <p:xfrm>
          <a:off x="8509686" y="1289960"/>
          <a:ext cx="3491813" cy="1326453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 err="1"/>
                        <a:t>기능명</a:t>
                      </a:r>
                      <a:endParaRPr sz="1500" b="1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 dirty="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 smtClean="0"/>
                        <a:t>신청자 정보</a:t>
                      </a:r>
                      <a:endParaRPr lang="en-US" altLang="ko-KR" dirty="0" smtClean="0"/>
                    </a:p>
                    <a:p>
                      <a:pPr algn="l">
                        <a:defRPr sz="1500"/>
                      </a:pPr>
                      <a:r>
                        <a:rPr lang="ko-KR" altLang="en-US" sz="1200" dirty="0" smtClean="0"/>
                        <a:t>신청자이름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연락처 기입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7766594"/>
              </p:ext>
            </p:extLst>
          </p:nvPr>
        </p:nvGraphicFramePr>
        <p:xfrm>
          <a:off x="131601" y="1283516"/>
          <a:ext cx="8032096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534794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0298" y="1570573"/>
            <a:ext cx="2454254" cy="4773827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3542168" y="1953186"/>
            <a:ext cx="1013254" cy="156518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 smtClean="0">
                <a:solidFill>
                  <a:schemeClr val="tx1"/>
                </a:solidFill>
              </a:rPr>
              <a:t>바로 예약하기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0297" y="4886316"/>
            <a:ext cx="1679897" cy="163480"/>
          </a:xfrm>
          <a:prstGeom prst="rect">
            <a:avLst/>
          </a:prstGeom>
        </p:spPr>
      </p:pic>
      <p:graphicFrame>
        <p:nvGraphicFramePr>
          <p:cNvPr id="13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1325586569"/>
              </p:ext>
            </p:extLst>
          </p:nvPr>
        </p:nvGraphicFramePr>
        <p:xfrm>
          <a:off x="1525399" y="179305"/>
          <a:ext cx="6048672" cy="86409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5212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8965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86409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2500" b="0" u="none" strike="noStrike" cap="none" dirty="0" err="1" smtClean="0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2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500" b="0" u="none" strike="noStrike" cap="none" dirty="0" smtClean="0">
                          <a:solidFill>
                            <a:schemeClr val="dk1"/>
                          </a:solidFill>
                        </a:rPr>
                        <a:t>세미나 결제 페이지 </a:t>
                      </a:r>
                      <a:r>
                        <a:rPr lang="en-US" altLang="ko-KR" sz="2000" b="0" u="none" strike="noStrike" cap="none" dirty="0" smtClean="0">
                          <a:solidFill>
                            <a:schemeClr val="dk1"/>
                          </a:solidFill>
                        </a:rPr>
                        <a:t>- 1</a:t>
                      </a:r>
                      <a:endParaRPr lang="ko-KR" altLang="en-US" sz="20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3796720"/>
              </p:ext>
            </p:extLst>
          </p:nvPr>
        </p:nvGraphicFramePr>
        <p:xfrm>
          <a:off x="8509686" y="168110"/>
          <a:ext cx="2441795" cy="84824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441795"/>
              </a:tblGrid>
              <a:tr h="413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7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4347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800" b="0" u="none" strike="noStrike" cap="none" dirty="0" err="1" smtClean="0">
                          <a:solidFill>
                            <a:schemeClr val="dk1"/>
                          </a:solidFill>
                        </a:rPr>
                        <a:t>sh_user_m_semiPay</a:t>
                      </a:r>
                      <a:endParaRPr lang="en-US" altLang="ko-KR" sz="18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2413686" y="1608388"/>
            <a:ext cx="296562" cy="34479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3248" y="4968056"/>
            <a:ext cx="2388353" cy="103833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48407" y="5118631"/>
            <a:ext cx="2278034" cy="887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563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" name="표 13"/>
          <p:cNvGraphicFramePr/>
          <p:nvPr>
            <p:extLst>
              <p:ext uri="{D42A27DB-BD31-4B8C-83A1-F6EECF244321}">
                <p14:modId xmlns:p14="http://schemas.microsoft.com/office/powerpoint/2010/main" val="1682041059"/>
              </p:ext>
            </p:extLst>
          </p:nvPr>
        </p:nvGraphicFramePr>
        <p:xfrm>
          <a:off x="8509686" y="1289960"/>
          <a:ext cx="3491813" cy="1326453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500" dirty="0" smtClean="0"/>
                        <a:t>2</a:t>
                      </a:r>
                      <a:endParaRPr sz="15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 smtClean="0"/>
                        <a:t>주최자 정보 및 결제 예정 금액</a:t>
                      </a:r>
                      <a:endParaRPr lang="en-US" altLang="ko-KR" dirty="0" smtClean="0"/>
                    </a:p>
                    <a:p>
                      <a:pPr algn="l">
                        <a:defRPr sz="1500"/>
                      </a:pPr>
                      <a:r>
                        <a:rPr lang="ko-KR" altLang="en-US" sz="1200" dirty="0" smtClean="0"/>
                        <a:t>사용자에게 정보 제공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7766594"/>
              </p:ext>
            </p:extLst>
          </p:nvPr>
        </p:nvGraphicFramePr>
        <p:xfrm>
          <a:off x="131601" y="1283516"/>
          <a:ext cx="8032096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534794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8683" y="1442887"/>
            <a:ext cx="2290881" cy="5029200"/>
          </a:xfrm>
          <a:prstGeom prst="rect">
            <a:avLst/>
          </a:prstGeom>
        </p:spPr>
      </p:pic>
      <p:graphicFrame>
        <p:nvGraphicFramePr>
          <p:cNvPr id="8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3245331785"/>
              </p:ext>
            </p:extLst>
          </p:nvPr>
        </p:nvGraphicFramePr>
        <p:xfrm>
          <a:off x="1525399" y="179305"/>
          <a:ext cx="6048672" cy="86409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5212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8965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86409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2500" b="0" u="none" strike="noStrike" cap="none" dirty="0" err="1" smtClean="0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2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500" b="0" u="none" strike="noStrike" cap="none" dirty="0" smtClean="0">
                          <a:solidFill>
                            <a:schemeClr val="dk1"/>
                          </a:solidFill>
                        </a:rPr>
                        <a:t>세미나 결제 페이지 </a:t>
                      </a:r>
                      <a:r>
                        <a:rPr lang="en-US" altLang="ko-KR" sz="2000" b="0" u="none" strike="noStrike" cap="none" dirty="0" smtClean="0">
                          <a:solidFill>
                            <a:schemeClr val="dk1"/>
                          </a:solidFill>
                        </a:rPr>
                        <a:t>- 2</a:t>
                      </a:r>
                      <a:endParaRPr lang="ko-KR" altLang="en-US" sz="20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576998"/>
              </p:ext>
            </p:extLst>
          </p:nvPr>
        </p:nvGraphicFramePr>
        <p:xfrm>
          <a:off x="8509686" y="168110"/>
          <a:ext cx="2441795" cy="84824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441795"/>
              </a:tblGrid>
              <a:tr h="413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7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4347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800" b="0" u="none" strike="noStrike" cap="none" dirty="0" err="1" smtClean="0">
                          <a:solidFill>
                            <a:schemeClr val="dk1"/>
                          </a:solidFill>
                        </a:rPr>
                        <a:t>sh_user_m_semiPay</a:t>
                      </a:r>
                      <a:endParaRPr lang="en-US" altLang="ko-KR" sz="18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2504302" y="4310399"/>
            <a:ext cx="296562" cy="34479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2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4205" y="1738824"/>
            <a:ext cx="2158647" cy="102085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5498" y="1738824"/>
            <a:ext cx="2237250" cy="109499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28682" y="1738824"/>
            <a:ext cx="2234170" cy="279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034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" name="표 13"/>
          <p:cNvGraphicFramePr/>
          <p:nvPr>
            <p:extLst>
              <p:ext uri="{D42A27DB-BD31-4B8C-83A1-F6EECF244321}">
                <p14:modId xmlns:p14="http://schemas.microsoft.com/office/powerpoint/2010/main" val="3551268314"/>
              </p:ext>
            </p:extLst>
          </p:nvPr>
        </p:nvGraphicFramePr>
        <p:xfrm>
          <a:off x="8509686" y="1289960"/>
          <a:ext cx="3491813" cy="1326453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sz="1200" dirty="0" smtClean="0"/>
                        <a:t>서비스 동의</a:t>
                      </a:r>
                      <a:endParaRPr lang="en-US" altLang="ko-KR" sz="1200" dirty="0" smtClean="0"/>
                    </a:p>
                    <a:p>
                      <a:pPr algn="l">
                        <a:defRPr sz="1500"/>
                      </a:pPr>
                      <a:r>
                        <a:rPr lang="en-US" sz="1200" dirty="0" smtClean="0"/>
                        <a:t>-</a:t>
                      </a:r>
                      <a:r>
                        <a:rPr lang="ko-KR" altLang="en-US" sz="1200" dirty="0" smtClean="0"/>
                        <a:t>서비스 동의 및 신청 버튼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5045830"/>
              </p:ext>
            </p:extLst>
          </p:nvPr>
        </p:nvGraphicFramePr>
        <p:xfrm>
          <a:off x="131601" y="1283516"/>
          <a:ext cx="7982669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8266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534794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0144" y="1570573"/>
            <a:ext cx="2155010" cy="4773827"/>
          </a:xfrm>
          <a:prstGeom prst="rect">
            <a:avLst/>
          </a:prstGeom>
        </p:spPr>
      </p:pic>
      <p:graphicFrame>
        <p:nvGraphicFramePr>
          <p:cNvPr id="8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1115829489"/>
              </p:ext>
            </p:extLst>
          </p:nvPr>
        </p:nvGraphicFramePr>
        <p:xfrm>
          <a:off x="1525399" y="179305"/>
          <a:ext cx="6048672" cy="86409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5212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8965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86409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2500" b="0" u="none" strike="noStrike" cap="none" dirty="0" err="1" smtClean="0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2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500" b="0" u="none" strike="noStrike" cap="none" dirty="0" smtClean="0">
                          <a:solidFill>
                            <a:schemeClr val="dk1"/>
                          </a:solidFill>
                        </a:rPr>
                        <a:t>세미나 결제 페이지 </a:t>
                      </a:r>
                      <a:r>
                        <a:rPr lang="en-US" altLang="ko-KR" sz="2000" b="0" u="none" strike="noStrike" cap="none" dirty="0" smtClean="0">
                          <a:solidFill>
                            <a:schemeClr val="dk1"/>
                          </a:solidFill>
                        </a:rPr>
                        <a:t>- 3</a:t>
                      </a:r>
                      <a:endParaRPr lang="ko-KR" altLang="en-US" sz="20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576998"/>
              </p:ext>
            </p:extLst>
          </p:nvPr>
        </p:nvGraphicFramePr>
        <p:xfrm>
          <a:off x="8509686" y="168110"/>
          <a:ext cx="2441795" cy="84824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441795"/>
              </a:tblGrid>
              <a:tr h="413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7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4347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800" b="0" u="none" strike="noStrike" cap="none" dirty="0" err="1" smtClean="0">
                          <a:solidFill>
                            <a:schemeClr val="dk1"/>
                          </a:solidFill>
                        </a:rPr>
                        <a:t>sh_user_m_semiPay</a:t>
                      </a:r>
                      <a:endParaRPr lang="en-US" altLang="ko-KR" sz="18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8834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" name="표 13"/>
          <p:cNvGraphicFramePr/>
          <p:nvPr>
            <p:extLst>
              <p:ext uri="{D42A27DB-BD31-4B8C-83A1-F6EECF244321}">
                <p14:modId xmlns:p14="http://schemas.microsoft.com/office/powerpoint/2010/main" val="3274576761"/>
              </p:ext>
            </p:extLst>
          </p:nvPr>
        </p:nvGraphicFramePr>
        <p:xfrm>
          <a:off x="8509686" y="1289960"/>
          <a:ext cx="3491813" cy="1326453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500" dirty="0" smtClean="0"/>
                        <a:t>3</a:t>
                      </a:r>
                      <a:endParaRPr sz="15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 smtClean="0"/>
                        <a:t>신청 완료 페이지</a:t>
                      </a:r>
                      <a:endParaRPr lang="en-US" altLang="ko-KR" dirty="0" smtClean="0"/>
                    </a:p>
                    <a:p>
                      <a:pPr marL="171450" indent="-171450" algn="l">
                        <a:buFontTx/>
                        <a:buChar char="-"/>
                        <a:defRPr sz="1500"/>
                      </a:pPr>
                      <a:r>
                        <a:rPr lang="ko-KR" altLang="en-US" sz="1200" dirty="0" smtClean="0"/>
                        <a:t>무통장 입금 은행</a:t>
                      </a:r>
                      <a:r>
                        <a:rPr lang="en-US" altLang="ko-KR" sz="1200" dirty="0" smtClean="0"/>
                        <a:t>/</a:t>
                      </a:r>
                      <a:r>
                        <a:rPr lang="ko-KR" altLang="en-US" sz="1200" dirty="0" smtClean="0"/>
                        <a:t>계좌번호 안내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5045830"/>
              </p:ext>
            </p:extLst>
          </p:nvPr>
        </p:nvGraphicFramePr>
        <p:xfrm>
          <a:off x="131601" y="1283516"/>
          <a:ext cx="7982669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8266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534794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3181763" y="2823787"/>
            <a:ext cx="2150076" cy="12772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100" dirty="0"/>
              <a:t>신청이 완료 되었습니다</a:t>
            </a:r>
            <a:endParaRPr lang="en-US" altLang="ko-KR" sz="1100" dirty="0"/>
          </a:p>
          <a:p>
            <a:pPr algn="ctr"/>
            <a:endParaRPr lang="en-US" altLang="ko-KR" sz="1100" dirty="0"/>
          </a:p>
          <a:p>
            <a:pPr algn="ctr"/>
            <a:r>
              <a:rPr lang="ko-KR" altLang="en-US" sz="1100" dirty="0"/>
              <a:t>신청 확정을 위해서는 아래의 계좌번호로 무통장입금이 필요합니다</a:t>
            </a:r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8836386"/>
              </p:ext>
            </p:extLst>
          </p:nvPr>
        </p:nvGraphicFramePr>
        <p:xfrm>
          <a:off x="3257861" y="4047867"/>
          <a:ext cx="1997879" cy="3979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568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9219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9799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우리은행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123-1234-12345-12-123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3556948" y="4705350"/>
            <a:ext cx="1399703" cy="356333"/>
          </a:xfrm>
          <a:prstGeom prst="rect">
            <a:avLst/>
          </a:prstGeom>
          <a:solidFill>
            <a:srgbClr val="704DE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ln>
                  <a:solidFill>
                    <a:schemeClr val="bg1"/>
                  </a:solidFill>
                </a:ln>
                <a:solidFill>
                  <a:srgbClr val="FFC000"/>
                </a:solidFill>
              </a:rPr>
              <a:t>홈으로</a:t>
            </a:r>
            <a:endParaRPr lang="ko-KR" altLang="en-US" sz="800" dirty="0">
              <a:ln>
                <a:solidFill>
                  <a:schemeClr val="bg1"/>
                </a:solidFill>
              </a:ln>
              <a:solidFill>
                <a:srgbClr val="FFC00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0744" y="1556036"/>
            <a:ext cx="2265041" cy="262843"/>
          </a:xfrm>
          <a:prstGeom prst="rect">
            <a:avLst/>
          </a:prstGeom>
        </p:spPr>
      </p:pic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9464022"/>
              </p:ext>
            </p:extLst>
          </p:nvPr>
        </p:nvGraphicFramePr>
        <p:xfrm>
          <a:off x="3117818" y="1543008"/>
          <a:ext cx="2277967" cy="47095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796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70951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3633593860"/>
              </p:ext>
            </p:extLst>
          </p:nvPr>
        </p:nvGraphicFramePr>
        <p:xfrm>
          <a:off x="1525399" y="179305"/>
          <a:ext cx="6048672" cy="86409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5212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8965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86409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2500" b="0" u="none" strike="noStrike" cap="none" dirty="0" err="1" smtClean="0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2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500" b="0" u="none" strike="noStrike" cap="none" dirty="0" smtClean="0">
                          <a:solidFill>
                            <a:schemeClr val="dk1"/>
                          </a:solidFill>
                        </a:rPr>
                        <a:t>세미나 결제 페이지 </a:t>
                      </a:r>
                      <a:r>
                        <a:rPr lang="en-US" altLang="ko-KR" sz="2000" b="0" u="none" strike="noStrike" cap="none" dirty="0" smtClean="0">
                          <a:solidFill>
                            <a:schemeClr val="dk1"/>
                          </a:solidFill>
                        </a:rPr>
                        <a:t>- 4</a:t>
                      </a:r>
                      <a:endParaRPr lang="ko-KR" altLang="en-US" sz="20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576998"/>
              </p:ext>
            </p:extLst>
          </p:nvPr>
        </p:nvGraphicFramePr>
        <p:xfrm>
          <a:off x="8509686" y="168110"/>
          <a:ext cx="2441795" cy="84824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441795"/>
              </a:tblGrid>
              <a:tr h="413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7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4347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800" b="0" u="none" strike="noStrike" cap="none" dirty="0" err="1" smtClean="0">
                          <a:solidFill>
                            <a:schemeClr val="dk1"/>
                          </a:solidFill>
                        </a:rPr>
                        <a:t>sh_user_m_semiPay</a:t>
                      </a:r>
                      <a:endParaRPr lang="en-US" altLang="ko-KR" sz="18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2526447" y="3321858"/>
            <a:ext cx="296562" cy="34479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3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5435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" name="표 13"/>
          <p:cNvGraphicFramePr/>
          <p:nvPr>
            <p:extLst>
              <p:ext uri="{D42A27DB-BD31-4B8C-83A1-F6EECF244321}">
                <p14:modId xmlns:p14="http://schemas.microsoft.com/office/powerpoint/2010/main" val="2736892214"/>
              </p:ext>
            </p:extLst>
          </p:nvPr>
        </p:nvGraphicFramePr>
        <p:xfrm>
          <a:off x="8509686" y="1289960"/>
          <a:ext cx="3491813" cy="1326453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 smtClean="0"/>
                        <a:t>세미나 참가 예약 및 결제 관리</a:t>
                      </a:r>
                      <a:endParaRPr lang="en-US" altLang="ko-KR" dirty="0" smtClean="0"/>
                    </a:p>
                    <a:p>
                      <a:pPr algn="l">
                        <a:defRPr sz="1500"/>
                      </a:pPr>
                      <a:r>
                        <a:rPr lang="en-US" altLang="ko-KR" sz="1200" dirty="0" smtClean="0"/>
                        <a:t>-</a:t>
                      </a:r>
                      <a:r>
                        <a:rPr lang="ko-KR" altLang="en-US" sz="1200" baseline="0" dirty="0" smtClean="0"/>
                        <a:t> </a:t>
                      </a:r>
                      <a:r>
                        <a:rPr lang="ko-KR" altLang="en-US" sz="1200" baseline="0" dirty="0" err="1" smtClean="0"/>
                        <a:t>세미나명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err="1" smtClean="0"/>
                        <a:t>클릭시</a:t>
                      </a:r>
                      <a:r>
                        <a:rPr lang="ko-KR" altLang="en-US" sz="1200" baseline="0" dirty="0" smtClean="0"/>
                        <a:t> 해당 세미나 상세 페이지로 이동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예약자 </a:t>
                      </a:r>
                      <a:r>
                        <a:rPr lang="ko-KR" altLang="en-US" sz="1200" baseline="0" dirty="0" err="1" smtClean="0"/>
                        <a:t>클릭시</a:t>
                      </a:r>
                      <a:r>
                        <a:rPr lang="ko-KR" altLang="en-US" sz="1200" baseline="0" dirty="0" smtClean="0"/>
                        <a:t> 예약자 리스트 확인 가능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주최자 </a:t>
                      </a:r>
                      <a:r>
                        <a:rPr lang="ko-KR" altLang="en-US" sz="1200" baseline="0" dirty="0" err="1" smtClean="0"/>
                        <a:t>클릭시</a:t>
                      </a:r>
                      <a:r>
                        <a:rPr lang="ko-KR" altLang="en-US" sz="1200" baseline="0" dirty="0" smtClean="0"/>
                        <a:t> 주최자 회원정보 팝업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5707765"/>
              </p:ext>
            </p:extLst>
          </p:nvPr>
        </p:nvGraphicFramePr>
        <p:xfrm>
          <a:off x="131601" y="1283516"/>
          <a:ext cx="8032096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534794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2265398" y="2009063"/>
            <a:ext cx="230383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 smtClean="0"/>
              <a:t>세미나 </a:t>
            </a:r>
            <a:r>
              <a:rPr lang="ko-KR" altLang="en-US" sz="1200" b="1" dirty="0"/>
              <a:t>참가 예약 </a:t>
            </a:r>
            <a:r>
              <a:rPr lang="ko-KR" altLang="en-US" sz="1200" b="1" dirty="0" smtClean="0"/>
              <a:t>및 </a:t>
            </a:r>
            <a:r>
              <a:rPr lang="ko-KR" altLang="en-US" sz="1200" b="1" dirty="0"/>
              <a:t>결제 관리</a:t>
            </a: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3939424"/>
              </p:ext>
            </p:extLst>
          </p:nvPr>
        </p:nvGraphicFramePr>
        <p:xfrm>
          <a:off x="2265398" y="2616413"/>
          <a:ext cx="5222791" cy="31828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85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0064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2722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4025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9907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683741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386882"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</a:rPr>
                        <a:t>세미나명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예약자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세미나 일시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진행상태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주최자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사회초년생들을 위한 좋은 방 구하는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꿀팁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15/30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2020-05-22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결제취소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dsdfas152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유튜브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크리에이터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마케팅 새로운 방법을 공개합니다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!!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10/20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2020-05-02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결제완료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asdsad53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30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대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돈관리하기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딱 좋은 시기인데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5/40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2020-03-22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세미나종료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fsasad45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사회초년생들을 위한 좋은 방 구하는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꿀팁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6/45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2020-05-13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결제취소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fsasad45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유튜브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크리에이터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마케팅 새로운 방법을 공개합니다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!!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7/50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2020-05-13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결제완료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fsasad45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사회초년생들을 위한 좋은 방 구하는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꿀팁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2/30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2020-03-12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세미나종료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fsasad45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474645"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30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대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돈관리하기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딱 좋은 시기인데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50/50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2020-05-12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결제완료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fsasad45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3" name="직사각형 22"/>
          <p:cNvSpPr/>
          <p:nvPr/>
        </p:nvSpPr>
        <p:spPr>
          <a:xfrm>
            <a:off x="2333786" y="2767650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2333786" y="3143308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2333786" y="3523922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2333786" y="3954574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2333786" y="4700187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2333786" y="4342041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2333786" y="5079413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2333786" y="5484741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839" y="1289959"/>
            <a:ext cx="1475158" cy="5341499"/>
          </a:xfrm>
          <a:prstGeom prst="rect">
            <a:avLst/>
          </a:prstGeom>
        </p:spPr>
      </p:pic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4506135"/>
              </p:ext>
            </p:extLst>
          </p:nvPr>
        </p:nvGraphicFramePr>
        <p:xfrm>
          <a:off x="2207732" y="2350216"/>
          <a:ext cx="420137" cy="2201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013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201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삭제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7649" y="5972398"/>
            <a:ext cx="1448002" cy="314369"/>
          </a:xfrm>
          <a:prstGeom prst="rect">
            <a:avLst/>
          </a:prstGeom>
        </p:spPr>
      </p:pic>
      <p:graphicFrame>
        <p:nvGraphicFramePr>
          <p:cNvPr id="21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2447729390"/>
              </p:ext>
            </p:extLst>
          </p:nvPr>
        </p:nvGraphicFramePr>
        <p:xfrm>
          <a:off x="1525399" y="179305"/>
          <a:ext cx="6048672" cy="86409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5212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8965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86409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2500" b="0" u="none" strike="noStrike" cap="none" dirty="0" err="1" smtClean="0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2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ko-KR" altLang="en-US" sz="2800" dirty="0" smtClean="0">
                          <a:solidFill>
                            <a:schemeClr val="tx1"/>
                          </a:solidFill>
                        </a:rPr>
                        <a:t>세미나 예약 관리</a:t>
                      </a:r>
                      <a:endParaRPr lang="en-US" altLang="ko-KR" sz="2800" dirty="0">
                        <a:solidFill>
                          <a:schemeClr val="tx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7331978"/>
              </p:ext>
            </p:extLst>
          </p:nvPr>
        </p:nvGraphicFramePr>
        <p:xfrm>
          <a:off x="8509686" y="168110"/>
          <a:ext cx="2441795" cy="84824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441795"/>
              </a:tblGrid>
              <a:tr h="413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7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4347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800" b="0" u="none" strike="noStrike" cap="none" dirty="0" err="1" smtClean="0">
                          <a:solidFill>
                            <a:schemeClr val="dk1"/>
                          </a:solidFill>
                        </a:rPr>
                        <a:t>sh_admin_semiBook</a:t>
                      </a:r>
                      <a:endParaRPr lang="en-US" altLang="ko-KR" sz="18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0" name="직사각형 19"/>
          <p:cNvSpPr/>
          <p:nvPr/>
        </p:nvSpPr>
        <p:spPr>
          <a:xfrm>
            <a:off x="1911170" y="1937702"/>
            <a:ext cx="296562" cy="34479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021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" name="표 13"/>
          <p:cNvGraphicFramePr/>
          <p:nvPr>
            <p:extLst>
              <p:ext uri="{D42A27DB-BD31-4B8C-83A1-F6EECF244321}">
                <p14:modId xmlns:p14="http://schemas.microsoft.com/office/powerpoint/2010/main" val="3576980280"/>
              </p:ext>
            </p:extLst>
          </p:nvPr>
        </p:nvGraphicFramePr>
        <p:xfrm>
          <a:off x="8509686" y="1289960"/>
          <a:ext cx="3491813" cy="1326453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500" dirty="0" smtClean="0"/>
                        <a:t>2</a:t>
                      </a:r>
                      <a:endParaRPr sz="15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 smtClean="0"/>
                        <a:t>세미나 참가 예약 및 결제 관리</a:t>
                      </a:r>
                      <a:endParaRPr lang="en-US" altLang="ko-KR" dirty="0" smtClean="0"/>
                    </a:p>
                    <a:p>
                      <a:pPr algn="l">
                        <a:defRPr sz="1500"/>
                      </a:pPr>
                      <a:r>
                        <a:rPr lang="en-US" altLang="ko-KR" sz="1200" dirty="0" smtClean="0"/>
                        <a:t>-</a:t>
                      </a:r>
                      <a:r>
                        <a:rPr lang="ko-KR" altLang="en-US" sz="1200" baseline="0" dirty="0" smtClean="0"/>
                        <a:t> </a:t>
                      </a:r>
                      <a:r>
                        <a:rPr lang="ko-KR" altLang="en-US" sz="1200" baseline="0" dirty="0" err="1" smtClean="0"/>
                        <a:t>세미나명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err="1" smtClean="0"/>
                        <a:t>클릭시</a:t>
                      </a:r>
                      <a:r>
                        <a:rPr lang="ko-KR" altLang="en-US" sz="1200" baseline="0" dirty="0" smtClean="0"/>
                        <a:t> 해당 세미나 상세 페이지로 이동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예약자 </a:t>
                      </a:r>
                      <a:r>
                        <a:rPr lang="ko-KR" altLang="en-US" sz="1200" baseline="0" dirty="0" err="1" smtClean="0"/>
                        <a:t>클릭시</a:t>
                      </a:r>
                      <a:r>
                        <a:rPr lang="ko-KR" altLang="en-US" sz="1200" baseline="0" dirty="0" smtClean="0"/>
                        <a:t> 예약자 리스트 확인 가능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주최자 </a:t>
                      </a:r>
                      <a:r>
                        <a:rPr lang="ko-KR" altLang="en-US" sz="1200" baseline="0" dirty="0" err="1" smtClean="0"/>
                        <a:t>클릭시</a:t>
                      </a:r>
                      <a:r>
                        <a:rPr lang="ko-KR" altLang="en-US" sz="1200" baseline="0" dirty="0" smtClean="0"/>
                        <a:t> 주최자 회원정보 팝업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/>
          </p:nvPr>
        </p:nvGraphicFramePr>
        <p:xfrm>
          <a:off x="131601" y="1283516"/>
          <a:ext cx="8032096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534794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2265398" y="2009063"/>
            <a:ext cx="230383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 smtClean="0"/>
              <a:t>세미나 </a:t>
            </a:r>
            <a:r>
              <a:rPr lang="ko-KR" altLang="en-US" sz="1200" b="1" dirty="0"/>
              <a:t>참가 예약 </a:t>
            </a:r>
            <a:r>
              <a:rPr lang="ko-KR" altLang="en-US" sz="1200" b="1" dirty="0" smtClean="0"/>
              <a:t>및 </a:t>
            </a:r>
            <a:r>
              <a:rPr lang="ko-KR" altLang="en-US" sz="1200" b="1" dirty="0"/>
              <a:t>결제 관리</a:t>
            </a: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/>
          </p:nvPr>
        </p:nvGraphicFramePr>
        <p:xfrm>
          <a:off x="2265398" y="2616413"/>
          <a:ext cx="5222791" cy="31828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85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0064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2722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4025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9907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683741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386882"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</a:rPr>
                        <a:t>세미나명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예약자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세미나 일시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진행상태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주최자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사회초년생들을 위한 좋은 방 구하는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꿀팁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15/30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2020-05-22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결제취소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dsdfas152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유튜브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크리에이터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마케팅 새로운 방법을 공개합니다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!!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10/20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2020-05-02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결제완료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asdsad53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30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대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돈관리하기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딱 좋은 시기인데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5/40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2020-03-22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세미나종료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fsasad45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사회초년생들을 위한 좋은 방 구하는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꿀팁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6/45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2020-05-13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결제취소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fsasad45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유튜브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크리에이터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마케팅 새로운 방법을 공개합니다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!!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7/50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2020-05-13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결제완료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fsasad45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사회초년생들을 위한 좋은 방 구하는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꿀팁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2/30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2020-03-12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세미나종료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fsasad45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474645"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30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대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돈관리하기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딱 좋은 시기인데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50/50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2020-05-12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결제완료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fsasad45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3" name="직사각형 22"/>
          <p:cNvSpPr/>
          <p:nvPr/>
        </p:nvSpPr>
        <p:spPr>
          <a:xfrm>
            <a:off x="2333786" y="2767650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2333786" y="3143308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2333786" y="3523922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2333786" y="3954574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2333786" y="4700187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2333786" y="4342041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2333786" y="5079413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2333786" y="5484741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839" y="1289959"/>
            <a:ext cx="1475158" cy="5341499"/>
          </a:xfrm>
          <a:prstGeom prst="rect">
            <a:avLst/>
          </a:prstGeom>
        </p:spPr>
      </p:pic>
      <p:graphicFrame>
        <p:nvGraphicFramePr>
          <p:cNvPr id="32" name="표 31"/>
          <p:cNvGraphicFramePr>
            <a:graphicFrameLocks noGrp="1"/>
          </p:cNvGraphicFramePr>
          <p:nvPr>
            <p:extLst/>
          </p:nvPr>
        </p:nvGraphicFramePr>
        <p:xfrm>
          <a:off x="2207732" y="2350216"/>
          <a:ext cx="420137" cy="2201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013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201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삭제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8276526"/>
              </p:ext>
            </p:extLst>
          </p:nvPr>
        </p:nvGraphicFramePr>
        <p:xfrm>
          <a:off x="131602" y="1283515"/>
          <a:ext cx="8032096" cy="533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5334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808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2416068"/>
              </p:ext>
            </p:extLst>
          </p:nvPr>
        </p:nvGraphicFramePr>
        <p:xfrm>
          <a:off x="2773659" y="2744021"/>
          <a:ext cx="3118021" cy="14737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802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473755"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정말 삭제 하시겠습니까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6369564"/>
              </p:ext>
            </p:extLst>
          </p:nvPr>
        </p:nvGraphicFramePr>
        <p:xfrm>
          <a:off x="3539286" y="3669649"/>
          <a:ext cx="591498" cy="244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149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446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확인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9305931"/>
              </p:ext>
            </p:extLst>
          </p:nvPr>
        </p:nvGraphicFramePr>
        <p:xfrm>
          <a:off x="4485436" y="3669649"/>
          <a:ext cx="591498" cy="244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149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446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취소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4" name="직사각형 33"/>
          <p:cNvSpPr/>
          <p:nvPr/>
        </p:nvSpPr>
        <p:spPr>
          <a:xfrm>
            <a:off x="5518464" y="2799898"/>
            <a:ext cx="3241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X</a:t>
            </a:r>
            <a:endParaRPr lang="ko-KR" altLang="en-US" dirty="0"/>
          </a:p>
        </p:txBody>
      </p:sp>
      <p:graphicFrame>
        <p:nvGraphicFramePr>
          <p:cNvPr id="3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3347855619"/>
              </p:ext>
            </p:extLst>
          </p:nvPr>
        </p:nvGraphicFramePr>
        <p:xfrm>
          <a:off x="1525399" y="179305"/>
          <a:ext cx="6048672" cy="86409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5212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8965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86409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2500" b="0" u="none" strike="noStrike" cap="none" dirty="0" err="1" smtClean="0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2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ko-KR" altLang="en-US" sz="2800" dirty="0" smtClean="0">
                          <a:solidFill>
                            <a:schemeClr val="tx1"/>
                          </a:solidFill>
                        </a:rPr>
                        <a:t>세미나 예약 관리 </a:t>
                      </a:r>
                      <a:r>
                        <a:rPr lang="en-US" altLang="ko-KR" sz="2000" dirty="0" smtClean="0">
                          <a:solidFill>
                            <a:schemeClr val="tx1"/>
                          </a:solidFill>
                        </a:rPr>
                        <a:t>– modal1</a:t>
                      </a:r>
                      <a:endParaRPr lang="en-US" altLang="ko-KR" sz="2000" dirty="0">
                        <a:solidFill>
                          <a:schemeClr val="tx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71724"/>
              </p:ext>
            </p:extLst>
          </p:nvPr>
        </p:nvGraphicFramePr>
        <p:xfrm>
          <a:off x="8509686" y="168110"/>
          <a:ext cx="2441795" cy="84824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441795"/>
              </a:tblGrid>
              <a:tr h="413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7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4347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800" b="0" u="none" strike="noStrike" cap="none" dirty="0" err="1" smtClean="0">
                          <a:solidFill>
                            <a:schemeClr val="dk1"/>
                          </a:solidFill>
                        </a:rPr>
                        <a:t>sh_admin_semiBook</a:t>
                      </a:r>
                      <a:endParaRPr lang="en-US" altLang="ko-KR" sz="18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8" name="직사각형 37"/>
          <p:cNvSpPr/>
          <p:nvPr/>
        </p:nvSpPr>
        <p:spPr>
          <a:xfrm>
            <a:off x="1982818" y="1671489"/>
            <a:ext cx="296562" cy="34479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2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305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" name="표 13"/>
          <p:cNvGraphicFramePr/>
          <p:nvPr>
            <p:extLst>
              <p:ext uri="{D42A27DB-BD31-4B8C-83A1-F6EECF244321}">
                <p14:modId xmlns:p14="http://schemas.microsoft.com/office/powerpoint/2010/main" val="881228468"/>
              </p:ext>
            </p:extLst>
          </p:nvPr>
        </p:nvGraphicFramePr>
        <p:xfrm>
          <a:off x="8509686" y="1264252"/>
          <a:ext cx="3491813" cy="1297716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83316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 err="1"/>
                        <a:t>기능명</a:t>
                      </a:r>
                      <a:endParaRPr sz="1500" b="1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500" dirty="0" smtClean="0"/>
                        <a:t>2</a:t>
                      </a:r>
                      <a:endParaRPr sz="15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sz="1500" dirty="0" smtClean="0"/>
                        <a:t>세미나 정보</a:t>
                      </a:r>
                      <a:endParaRPr lang="en-US" altLang="ko-KR" sz="1500" dirty="0" smtClean="0"/>
                    </a:p>
                    <a:p>
                      <a:pPr algn="l">
                        <a:defRPr sz="1500"/>
                      </a:pPr>
                      <a:r>
                        <a:rPr lang="en-US" altLang="ko-KR" sz="1200" dirty="0" smtClean="0"/>
                        <a:t>- </a:t>
                      </a:r>
                      <a:r>
                        <a:rPr lang="ko-KR" altLang="en-US" sz="1200" dirty="0" smtClean="0"/>
                        <a:t>주최자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시간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카테고리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최대인원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장소 표시</a:t>
                      </a:r>
                      <a:endParaRPr lang="en-US" altLang="ko-KR" sz="1200" dirty="0" smtClean="0"/>
                    </a:p>
                    <a:p>
                      <a:pPr algn="l">
                        <a:defRPr sz="1500"/>
                      </a:pP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3096549"/>
              </p:ext>
            </p:extLst>
          </p:nvPr>
        </p:nvGraphicFramePr>
        <p:xfrm>
          <a:off x="131601" y="1283516"/>
          <a:ext cx="8040334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4033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56999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777945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0" name="그룹 9"/>
          <p:cNvGrpSpPr/>
          <p:nvPr/>
        </p:nvGrpSpPr>
        <p:grpSpPr>
          <a:xfrm>
            <a:off x="318350" y="1349364"/>
            <a:ext cx="5111784" cy="355428"/>
            <a:chOff x="356082" y="1397293"/>
            <a:chExt cx="5111784" cy="355428"/>
          </a:xfrm>
        </p:grpSpPr>
        <p:sp>
          <p:nvSpPr>
            <p:cNvPr id="22" name="직사각형 39"/>
            <p:cNvSpPr/>
            <p:nvPr/>
          </p:nvSpPr>
          <p:spPr>
            <a:xfrm>
              <a:off x="356082" y="1423945"/>
              <a:ext cx="1207049" cy="328776"/>
            </a:xfrm>
            <a:prstGeom prst="rect">
              <a:avLst/>
            </a:prstGeom>
            <a:solidFill>
              <a:srgbClr val="FFFFFF"/>
            </a:solidFill>
            <a:ln w="12700">
              <a:noFill/>
              <a:miter/>
            </a:ln>
          </p:spPr>
          <p:txBody>
            <a:bodyPr lIns="45719" rIns="45719" anchor="ctr"/>
            <a:lstStyle/>
            <a:p>
              <a:pPr>
                <a:defRPr sz="1500"/>
              </a:pPr>
              <a:r>
                <a:rPr lang="en-US" sz="1900" dirty="0"/>
                <a:t>e</a:t>
              </a:r>
              <a:r>
                <a:rPr lang="en-US" sz="1900" dirty="0" smtClean="0"/>
                <a:t>-Zone</a:t>
              </a:r>
              <a:endParaRPr sz="1900" dirty="0"/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1909120" y="1397293"/>
              <a:ext cx="3558746" cy="319907"/>
              <a:chOff x="1351005" y="1391330"/>
              <a:chExt cx="3558746" cy="319907"/>
            </a:xfrm>
          </p:grpSpPr>
          <p:pic>
            <p:nvPicPr>
              <p:cNvPr id="2" name="그림 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594815" y="1391330"/>
                <a:ext cx="299939" cy="279013"/>
              </a:xfrm>
              <a:prstGeom prst="rect">
                <a:avLst/>
              </a:prstGeom>
            </p:spPr>
          </p:pic>
          <p:cxnSp>
            <p:nvCxnSpPr>
              <p:cNvPr id="5" name="직선 연결선 4"/>
              <p:cNvCxnSpPr/>
              <p:nvPr/>
            </p:nvCxnSpPr>
            <p:spPr>
              <a:xfrm>
                <a:off x="1351005" y="1711237"/>
                <a:ext cx="3558746" cy="0"/>
              </a:xfrm>
              <a:prstGeom prst="line">
                <a:avLst/>
              </a:prstGeom>
              <a:ln w="28575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410" y="2096949"/>
            <a:ext cx="4676940" cy="174716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410" y="4236273"/>
            <a:ext cx="4799594" cy="1753468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05067" y="1953186"/>
            <a:ext cx="2278567" cy="4566645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5218980" y="1913110"/>
            <a:ext cx="296562" cy="34479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3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996742"/>
              </p:ext>
            </p:extLst>
          </p:nvPr>
        </p:nvGraphicFramePr>
        <p:xfrm>
          <a:off x="5621566" y="2372498"/>
          <a:ext cx="2204380" cy="22159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43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21597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5630524" y="1985738"/>
            <a:ext cx="754520" cy="2553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dirty="0" smtClean="0">
                <a:solidFill>
                  <a:schemeClr val="tx1"/>
                </a:solidFill>
              </a:rPr>
              <a:t>인원선택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30524" y="5315995"/>
            <a:ext cx="2195422" cy="476316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54191" y="2561968"/>
            <a:ext cx="2171755" cy="468259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82296" y="3105883"/>
            <a:ext cx="2082920" cy="538283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53653" y="3946163"/>
            <a:ext cx="2111563" cy="160575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521671" y="4664132"/>
            <a:ext cx="2404169" cy="1882713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5679383" y="4146538"/>
            <a:ext cx="959746" cy="3542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dirty="0" smtClean="0">
                <a:solidFill>
                  <a:schemeClr val="tx1"/>
                </a:solidFill>
              </a:rPr>
              <a:t>결제 금액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  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805470" y="4152184"/>
            <a:ext cx="959746" cy="3542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000" b="1" dirty="0" smtClean="0">
                <a:solidFill>
                  <a:schemeClr val="tx1"/>
                </a:solidFill>
              </a:rPr>
              <a:t>50000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원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639129" y="4745698"/>
            <a:ext cx="1458268" cy="1055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rgbClr val="FF0000"/>
                </a:solidFill>
              </a:rPr>
              <a:t>*1</a:t>
            </a:r>
            <a:r>
              <a:rPr lang="ko-KR" altLang="en-US" sz="800" dirty="0" smtClean="0">
                <a:solidFill>
                  <a:srgbClr val="FF0000"/>
                </a:solidFill>
              </a:rPr>
              <a:t>인 금액 </a:t>
            </a:r>
            <a:r>
              <a:rPr lang="en-US" altLang="ko-KR" sz="800" dirty="0" smtClean="0">
                <a:solidFill>
                  <a:srgbClr val="FF0000"/>
                </a:solidFill>
              </a:rPr>
              <a:t>: 50,000 </a:t>
            </a:r>
            <a:r>
              <a:rPr lang="ko-KR" altLang="en-US" sz="800" dirty="0">
                <a:solidFill>
                  <a:srgbClr val="FF0000"/>
                </a:solidFill>
              </a:rPr>
              <a:t>원</a:t>
            </a:r>
          </a:p>
        </p:txBody>
      </p:sp>
      <p:graphicFrame>
        <p:nvGraphicFramePr>
          <p:cNvPr id="26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3665524489"/>
              </p:ext>
            </p:extLst>
          </p:nvPr>
        </p:nvGraphicFramePr>
        <p:xfrm>
          <a:off x="1525399" y="179305"/>
          <a:ext cx="6048672" cy="86409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5212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8965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86409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2500" b="0" u="none" strike="noStrike" cap="none" dirty="0" err="1" smtClean="0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2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500" b="0" u="none" strike="noStrike" cap="none" dirty="0" smtClean="0">
                          <a:solidFill>
                            <a:schemeClr val="dk1"/>
                          </a:solidFill>
                        </a:rPr>
                        <a:t>세미나 상세 페이지 </a:t>
                      </a:r>
                      <a:r>
                        <a:rPr lang="en-US" altLang="ko-KR" sz="2000" b="0" u="none" strike="noStrike" cap="none" dirty="0" smtClean="0">
                          <a:solidFill>
                            <a:schemeClr val="dk1"/>
                          </a:solidFill>
                        </a:rPr>
                        <a:t>- 2</a:t>
                      </a:r>
                      <a:endParaRPr lang="ko-KR" altLang="en-US" sz="20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2878310"/>
              </p:ext>
            </p:extLst>
          </p:nvPr>
        </p:nvGraphicFramePr>
        <p:xfrm>
          <a:off x="8509686" y="168110"/>
          <a:ext cx="2441795" cy="84824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441795"/>
              </a:tblGrid>
              <a:tr h="413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7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4347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700" b="0" u="none" strike="noStrike" cap="none" dirty="0" err="1" smtClean="0">
                          <a:solidFill>
                            <a:schemeClr val="dk1"/>
                          </a:solidFill>
                        </a:rPr>
                        <a:t>sh_user_w_semiDetail</a:t>
                      </a:r>
                      <a:endParaRPr lang="en-US" altLang="ko-KR"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8" name="직사각형 27"/>
          <p:cNvSpPr/>
          <p:nvPr/>
        </p:nvSpPr>
        <p:spPr>
          <a:xfrm>
            <a:off x="228848" y="2096949"/>
            <a:ext cx="296562" cy="34479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2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072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" name="표 13"/>
          <p:cNvGraphicFramePr/>
          <p:nvPr>
            <p:extLst>
              <p:ext uri="{D42A27DB-BD31-4B8C-83A1-F6EECF244321}">
                <p14:modId xmlns:p14="http://schemas.microsoft.com/office/powerpoint/2010/main" val="1526589007"/>
              </p:ext>
            </p:extLst>
          </p:nvPr>
        </p:nvGraphicFramePr>
        <p:xfrm>
          <a:off x="8509686" y="1289960"/>
          <a:ext cx="3491813" cy="1326453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500" dirty="0" smtClean="0"/>
                        <a:t>3</a:t>
                      </a:r>
                      <a:endParaRPr sz="15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 smtClean="0"/>
                        <a:t>세미나 참가 예약 및 결제 관리</a:t>
                      </a:r>
                      <a:endParaRPr lang="en-US" altLang="ko-KR" dirty="0" smtClean="0"/>
                    </a:p>
                    <a:p>
                      <a:pPr algn="l">
                        <a:defRPr sz="1500"/>
                      </a:pPr>
                      <a:r>
                        <a:rPr lang="en-US" altLang="ko-KR" sz="1200" dirty="0" smtClean="0"/>
                        <a:t>-</a:t>
                      </a:r>
                      <a:r>
                        <a:rPr lang="ko-KR" altLang="en-US" sz="1200" baseline="0" dirty="0" smtClean="0"/>
                        <a:t> </a:t>
                      </a:r>
                      <a:r>
                        <a:rPr lang="ko-KR" altLang="en-US" sz="1200" baseline="0" dirty="0" err="1" smtClean="0"/>
                        <a:t>세미나명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err="1" smtClean="0"/>
                        <a:t>클릭시</a:t>
                      </a:r>
                      <a:r>
                        <a:rPr lang="ko-KR" altLang="en-US" sz="1200" baseline="0" dirty="0" smtClean="0"/>
                        <a:t> 해당 세미나 상세 페이지로 이동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예약자 </a:t>
                      </a:r>
                      <a:r>
                        <a:rPr lang="ko-KR" altLang="en-US" sz="1200" baseline="0" dirty="0" err="1" smtClean="0"/>
                        <a:t>클릭시</a:t>
                      </a:r>
                      <a:r>
                        <a:rPr lang="ko-KR" altLang="en-US" sz="1200" baseline="0" dirty="0" smtClean="0"/>
                        <a:t> 예약자 리스트 확인 가능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주최자 </a:t>
                      </a:r>
                      <a:r>
                        <a:rPr lang="ko-KR" altLang="en-US" sz="1200" baseline="0" dirty="0" err="1" smtClean="0"/>
                        <a:t>클릭시</a:t>
                      </a:r>
                      <a:r>
                        <a:rPr lang="ko-KR" altLang="en-US" sz="1200" baseline="0" dirty="0" smtClean="0"/>
                        <a:t> 주최자 회원정보 팝업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/>
          </p:nvPr>
        </p:nvGraphicFramePr>
        <p:xfrm>
          <a:off x="131601" y="1283516"/>
          <a:ext cx="8032096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534794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2265398" y="2009063"/>
            <a:ext cx="230383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 smtClean="0"/>
              <a:t>세미나 </a:t>
            </a:r>
            <a:r>
              <a:rPr lang="ko-KR" altLang="en-US" sz="1200" b="1" dirty="0"/>
              <a:t>참가 예약 </a:t>
            </a:r>
            <a:r>
              <a:rPr lang="ko-KR" altLang="en-US" sz="1200" b="1" dirty="0" smtClean="0"/>
              <a:t>및 </a:t>
            </a:r>
            <a:r>
              <a:rPr lang="ko-KR" altLang="en-US" sz="1200" b="1" dirty="0"/>
              <a:t>결제 관리</a:t>
            </a: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/>
          </p:nvPr>
        </p:nvGraphicFramePr>
        <p:xfrm>
          <a:off x="2265398" y="2616413"/>
          <a:ext cx="5222791" cy="31828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85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0064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2722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4025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9907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683741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386882"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</a:rPr>
                        <a:t>세미나명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예약자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세미나 일시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진행상태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주최자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사회초년생들을 위한 좋은 방 구하는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꿀팁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15/30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2020-05-22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결제취소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dsdfas152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유튜브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크리에이터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마케팅 새로운 방법을 공개합니다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!!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10/20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2020-05-02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결제완료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asdsad53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30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대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돈관리하기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딱 좋은 시기인데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5/40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2020-03-22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세미나종료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fsasad45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사회초년생들을 위한 좋은 방 구하는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꿀팁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6/45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2020-05-13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결제취소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fsasad45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유튜브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크리에이터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마케팅 새로운 방법을 공개합니다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!!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7/50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2020-05-13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결제완료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fsasad45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사회초년생들을 위한 좋은 방 구하는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꿀팁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2/30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2020-03-12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세미나종료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fsasad45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474645"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30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대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돈관리하기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딱 좋은 시기인데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50/50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2020-05-12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결제완료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fsasad45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3" name="직사각형 22"/>
          <p:cNvSpPr/>
          <p:nvPr/>
        </p:nvSpPr>
        <p:spPr>
          <a:xfrm>
            <a:off x="2333786" y="2767650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2333786" y="3143308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2333786" y="3523922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2333786" y="3954574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2333786" y="4700187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2333786" y="4342041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2333786" y="5079413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2333786" y="5484741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839" y="1289959"/>
            <a:ext cx="1475158" cy="5341499"/>
          </a:xfrm>
          <a:prstGeom prst="rect">
            <a:avLst/>
          </a:prstGeom>
        </p:spPr>
      </p:pic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7973596"/>
              </p:ext>
            </p:extLst>
          </p:nvPr>
        </p:nvGraphicFramePr>
        <p:xfrm>
          <a:off x="139839" y="1283515"/>
          <a:ext cx="8032096" cy="533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5334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808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7487745"/>
              </p:ext>
            </p:extLst>
          </p:nvPr>
        </p:nvGraphicFramePr>
        <p:xfrm>
          <a:off x="2773659" y="1953186"/>
          <a:ext cx="3118021" cy="41674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802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167446">
                <a:tc>
                  <a:txBody>
                    <a:bodyPr/>
                    <a:lstStyle/>
                    <a:p>
                      <a:pPr latinLnBrk="1"/>
                      <a:endParaRPr lang="en-US" altLang="ko-KR" sz="15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500" dirty="0" smtClean="0">
                          <a:solidFill>
                            <a:schemeClr val="tx1"/>
                          </a:solidFill>
                        </a:rPr>
                        <a:t>예약자 리스트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8370356"/>
              </p:ext>
            </p:extLst>
          </p:nvPr>
        </p:nvGraphicFramePr>
        <p:xfrm>
          <a:off x="3086309" y="2630860"/>
          <a:ext cx="2481649" cy="31828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817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979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1554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868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예약자명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</a:rPr>
                        <a:t>예약일시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결제상태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홍길동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2020-03-31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결제완료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김길동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2020-03-31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결제대기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신길동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2020-03-31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결제완료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이길동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2020-03-31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결제완료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박길동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2020-03-31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결제대기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조길동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2020-03-31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결제완료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47464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최길동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2020-03-31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결제완료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5543178" y="2009063"/>
            <a:ext cx="3241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X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7594" y="5855812"/>
            <a:ext cx="1008017" cy="218846"/>
          </a:xfrm>
          <a:prstGeom prst="rect">
            <a:avLst/>
          </a:prstGeom>
        </p:spPr>
      </p:pic>
      <p:graphicFrame>
        <p:nvGraphicFramePr>
          <p:cNvPr id="32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2303368393"/>
              </p:ext>
            </p:extLst>
          </p:nvPr>
        </p:nvGraphicFramePr>
        <p:xfrm>
          <a:off x="1525399" y="179305"/>
          <a:ext cx="6048672" cy="86409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5212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8965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86409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2500" b="0" u="none" strike="noStrike" cap="none" dirty="0" err="1" smtClean="0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2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ko-KR" altLang="en-US" sz="2800" dirty="0" smtClean="0">
                          <a:solidFill>
                            <a:schemeClr val="tx1"/>
                          </a:solidFill>
                        </a:rPr>
                        <a:t>세미나 예약 관리 </a:t>
                      </a:r>
                      <a:r>
                        <a:rPr lang="en-US" altLang="ko-KR" sz="2000" dirty="0" smtClean="0">
                          <a:solidFill>
                            <a:schemeClr val="tx1"/>
                          </a:solidFill>
                        </a:rPr>
                        <a:t>– modal2</a:t>
                      </a:r>
                      <a:endParaRPr lang="en-US" altLang="ko-KR" sz="2000" dirty="0">
                        <a:solidFill>
                          <a:schemeClr val="tx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71724"/>
              </p:ext>
            </p:extLst>
          </p:nvPr>
        </p:nvGraphicFramePr>
        <p:xfrm>
          <a:off x="8509686" y="168110"/>
          <a:ext cx="2441795" cy="84824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441795"/>
              </a:tblGrid>
              <a:tr h="413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7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4347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800" b="0" u="none" strike="noStrike" cap="none" dirty="0" err="1" smtClean="0">
                          <a:solidFill>
                            <a:schemeClr val="dk1"/>
                          </a:solidFill>
                        </a:rPr>
                        <a:t>sh_admin_semiBook</a:t>
                      </a:r>
                      <a:endParaRPr lang="en-US" altLang="ko-KR" sz="18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5" name="직사각형 34"/>
          <p:cNvSpPr/>
          <p:nvPr/>
        </p:nvSpPr>
        <p:spPr>
          <a:xfrm>
            <a:off x="1982391" y="1636327"/>
            <a:ext cx="296562" cy="34479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3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7857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" name="표 13"/>
          <p:cNvGraphicFramePr/>
          <p:nvPr>
            <p:extLst>
              <p:ext uri="{D42A27DB-BD31-4B8C-83A1-F6EECF244321}">
                <p14:modId xmlns:p14="http://schemas.microsoft.com/office/powerpoint/2010/main" val="3613602678"/>
              </p:ext>
            </p:extLst>
          </p:nvPr>
        </p:nvGraphicFramePr>
        <p:xfrm>
          <a:off x="8509686" y="1289960"/>
          <a:ext cx="3491813" cy="1326453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500" dirty="0" smtClean="0"/>
                        <a:t>4</a:t>
                      </a:r>
                      <a:endParaRPr sz="15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 smtClean="0"/>
                        <a:t>세미나 참가 예약 및 결제 관리</a:t>
                      </a:r>
                      <a:endParaRPr lang="en-US" altLang="ko-KR" dirty="0" smtClean="0"/>
                    </a:p>
                    <a:p>
                      <a:pPr algn="l">
                        <a:defRPr sz="1500"/>
                      </a:pPr>
                      <a:r>
                        <a:rPr lang="en-US" altLang="ko-KR" sz="1200" dirty="0" smtClean="0"/>
                        <a:t>-</a:t>
                      </a:r>
                      <a:r>
                        <a:rPr lang="ko-KR" altLang="en-US" sz="1200" baseline="0" dirty="0" smtClean="0"/>
                        <a:t> </a:t>
                      </a:r>
                      <a:r>
                        <a:rPr lang="ko-KR" altLang="en-US" sz="1200" baseline="0" dirty="0" err="1" smtClean="0"/>
                        <a:t>세미나명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err="1" smtClean="0"/>
                        <a:t>클릭시</a:t>
                      </a:r>
                      <a:r>
                        <a:rPr lang="ko-KR" altLang="en-US" sz="1200" baseline="0" dirty="0" smtClean="0"/>
                        <a:t> 해당 세미나 상세 페이지로 이동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예약자 </a:t>
                      </a:r>
                      <a:r>
                        <a:rPr lang="ko-KR" altLang="en-US" sz="1200" baseline="0" dirty="0" err="1" smtClean="0"/>
                        <a:t>클릭시</a:t>
                      </a:r>
                      <a:r>
                        <a:rPr lang="ko-KR" altLang="en-US" sz="1200" baseline="0" dirty="0" smtClean="0"/>
                        <a:t> 예약자 리스트 확인 가능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주최자 </a:t>
                      </a:r>
                      <a:r>
                        <a:rPr lang="ko-KR" altLang="en-US" sz="1200" baseline="0" dirty="0" err="1" smtClean="0"/>
                        <a:t>클릭시</a:t>
                      </a:r>
                      <a:r>
                        <a:rPr lang="ko-KR" altLang="en-US" sz="1200" baseline="0" dirty="0" smtClean="0"/>
                        <a:t> 주최자 회원정보 팝업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/>
          </p:nvPr>
        </p:nvGraphicFramePr>
        <p:xfrm>
          <a:off x="131601" y="1283516"/>
          <a:ext cx="8032096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534794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2265398" y="2009063"/>
            <a:ext cx="230383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 smtClean="0"/>
              <a:t>세미나 </a:t>
            </a:r>
            <a:r>
              <a:rPr lang="ko-KR" altLang="en-US" sz="1200" b="1" dirty="0"/>
              <a:t>참가 예약 </a:t>
            </a:r>
            <a:r>
              <a:rPr lang="ko-KR" altLang="en-US" sz="1200" b="1" dirty="0" smtClean="0"/>
              <a:t>및 </a:t>
            </a:r>
            <a:r>
              <a:rPr lang="ko-KR" altLang="en-US" sz="1200" b="1" dirty="0"/>
              <a:t>결제 관리</a:t>
            </a: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/>
          </p:nvPr>
        </p:nvGraphicFramePr>
        <p:xfrm>
          <a:off x="2265398" y="2616413"/>
          <a:ext cx="5222791" cy="31828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85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0064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2722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4025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9907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683741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386882"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</a:rPr>
                        <a:t>세미나명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예약자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세미나 일시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진행상태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주최자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사회초년생들을 위한 좋은 방 구하는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꿀팁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15/30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2020-05-22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결제취소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dsdfas152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유튜브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크리에이터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마케팅 새로운 방법을 공개합니다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!!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10/20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2020-05-02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결제완료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asdsad53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30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대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돈관리하기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딱 좋은 시기인데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5/40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2020-03-22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세미나종료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fsasad45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사회초년생들을 위한 좋은 방 구하는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꿀팁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6/45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2020-05-13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결제취소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fsasad45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유튜브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크리에이터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마케팅 새로운 방법을 공개합니다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!!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7/50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2020-05-13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결제완료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fsasad45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사회초년생들을 위한 좋은 방 구하는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꿀팁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2/30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2020-03-12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세미나종료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fsasad45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474645"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30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대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돈관리하기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딱 좋은 시기인데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50/50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2020-05-12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결제완료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fsasad45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3" name="직사각형 22"/>
          <p:cNvSpPr/>
          <p:nvPr/>
        </p:nvSpPr>
        <p:spPr>
          <a:xfrm>
            <a:off x="2333786" y="2767650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2333786" y="3143308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2333786" y="3523922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2333786" y="3954574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2333786" y="4700187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2333786" y="4342041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2333786" y="5079413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2333786" y="5484741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839" y="1289959"/>
            <a:ext cx="1475158" cy="5341499"/>
          </a:xfrm>
          <a:prstGeom prst="rect">
            <a:avLst/>
          </a:prstGeom>
        </p:spPr>
      </p:pic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5346238"/>
              </p:ext>
            </p:extLst>
          </p:nvPr>
        </p:nvGraphicFramePr>
        <p:xfrm>
          <a:off x="139839" y="1284912"/>
          <a:ext cx="8032096" cy="533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5334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808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396010"/>
              </p:ext>
            </p:extLst>
          </p:nvPr>
        </p:nvGraphicFramePr>
        <p:xfrm>
          <a:off x="2773659" y="1953186"/>
          <a:ext cx="3118021" cy="41674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802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167446">
                <a:tc>
                  <a:txBody>
                    <a:bodyPr/>
                    <a:lstStyle/>
                    <a:p>
                      <a:pPr latinLnBrk="1"/>
                      <a:endParaRPr lang="en-US" altLang="ko-KR" sz="15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5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500" dirty="0" smtClean="0">
                          <a:solidFill>
                            <a:schemeClr val="tx1"/>
                          </a:solidFill>
                        </a:rPr>
                        <a:t>주최자 </a:t>
                      </a:r>
                      <a:r>
                        <a:rPr lang="en-US" altLang="ko-KR" sz="1500" dirty="0" err="1" smtClean="0">
                          <a:solidFill>
                            <a:schemeClr val="tx1"/>
                          </a:solidFill>
                        </a:rPr>
                        <a:t>sadasd</a:t>
                      </a:r>
                      <a:r>
                        <a:rPr lang="ko-KR" altLang="en-US" sz="1500" baseline="0" dirty="0" smtClean="0">
                          <a:solidFill>
                            <a:schemeClr val="tx1"/>
                          </a:solidFill>
                        </a:rPr>
                        <a:t>님 회원정보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7752044"/>
              </p:ext>
            </p:extLst>
          </p:nvPr>
        </p:nvGraphicFramePr>
        <p:xfrm>
          <a:off x="3322094" y="3005167"/>
          <a:ext cx="2021150" cy="25883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387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572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868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예약자명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</a:rPr>
                        <a:t>예약일시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김길동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아이디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adfasdf5452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주소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서울 강남구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이메일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adsfasdf@gmail.com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32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닉네임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동길김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212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휴대폰번호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010-1234-5678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5543178" y="2009063"/>
            <a:ext cx="3241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X</a:t>
            </a:r>
            <a:endParaRPr lang="ko-KR" altLang="en-US" dirty="0"/>
          </a:p>
        </p:txBody>
      </p:sp>
      <p:graphicFrame>
        <p:nvGraphicFramePr>
          <p:cNvPr id="34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1360812236"/>
              </p:ext>
            </p:extLst>
          </p:nvPr>
        </p:nvGraphicFramePr>
        <p:xfrm>
          <a:off x="1525399" y="179305"/>
          <a:ext cx="6048672" cy="86409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5212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8965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86409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2500" b="0" u="none" strike="noStrike" cap="none" dirty="0" err="1" smtClean="0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2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ko-KR" altLang="en-US" sz="2800" dirty="0" smtClean="0">
                          <a:solidFill>
                            <a:schemeClr val="tx1"/>
                          </a:solidFill>
                        </a:rPr>
                        <a:t>세미나 예약 관리 </a:t>
                      </a:r>
                      <a:r>
                        <a:rPr lang="en-US" altLang="ko-KR" sz="2000" dirty="0" smtClean="0">
                          <a:solidFill>
                            <a:schemeClr val="tx1"/>
                          </a:solidFill>
                        </a:rPr>
                        <a:t>– modal3</a:t>
                      </a:r>
                      <a:endParaRPr lang="en-US" altLang="ko-KR" sz="2000" dirty="0">
                        <a:solidFill>
                          <a:schemeClr val="tx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71724"/>
              </p:ext>
            </p:extLst>
          </p:nvPr>
        </p:nvGraphicFramePr>
        <p:xfrm>
          <a:off x="8509686" y="168110"/>
          <a:ext cx="2441795" cy="84824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441795"/>
              </a:tblGrid>
              <a:tr h="413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7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4347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800" b="0" u="none" strike="noStrike" cap="none" dirty="0" err="1" smtClean="0">
                          <a:solidFill>
                            <a:schemeClr val="dk1"/>
                          </a:solidFill>
                        </a:rPr>
                        <a:t>sh_admin_semiBook</a:t>
                      </a:r>
                      <a:endParaRPr lang="en-US" altLang="ko-KR" sz="18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2" name="직사각형 31"/>
          <p:cNvSpPr/>
          <p:nvPr/>
        </p:nvSpPr>
        <p:spPr>
          <a:xfrm>
            <a:off x="2043555" y="1636327"/>
            <a:ext cx="296562" cy="34479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4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2490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8169754"/>
              </p:ext>
            </p:extLst>
          </p:nvPr>
        </p:nvGraphicFramePr>
        <p:xfrm>
          <a:off x="131601" y="1283516"/>
          <a:ext cx="8032096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56999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777945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0" name="그룹 9"/>
          <p:cNvGrpSpPr/>
          <p:nvPr/>
        </p:nvGrpSpPr>
        <p:grpSpPr>
          <a:xfrm>
            <a:off x="318350" y="1349364"/>
            <a:ext cx="5111784" cy="355428"/>
            <a:chOff x="356082" y="1397293"/>
            <a:chExt cx="5111784" cy="355428"/>
          </a:xfrm>
        </p:grpSpPr>
        <p:sp>
          <p:nvSpPr>
            <p:cNvPr id="22" name="직사각형 39"/>
            <p:cNvSpPr/>
            <p:nvPr/>
          </p:nvSpPr>
          <p:spPr>
            <a:xfrm>
              <a:off x="356082" y="1423945"/>
              <a:ext cx="1207049" cy="328776"/>
            </a:xfrm>
            <a:prstGeom prst="rect">
              <a:avLst/>
            </a:prstGeom>
            <a:solidFill>
              <a:srgbClr val="FFFFFF"/>
            </a:solidFill>
            <a:ln w="12700">
              <a:noFill/>
              <a:miter/>
            </a:ln>
          </p:spPr>
          <p:txBody>
            <a:bodyPr lIns="45719" rIns="45719" anchor="ctr"/>
            <a:lstStyle/>
            <a:p>
              <a:pPr>
                <a:defRPr sz="1500"/>
              </a:pPr>
              <a:r>
                <a:rPr lang="en-US" sz="1900" dirty="0"/>
                <a:t>e</a:t>
              </a:r>
              <a:r>
                <a:rPr lang="en-US" sz="1900" dirty="0" smtClean="0"/>
                <a:t>-Zone</a:t>
              </a:r>
              <a:endParaRPr sz="1900" dirty="0"/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1909120" y="1397293"/>
              <a:ext cx="3558746" cy="319907"/>
              <a:chOff x="1351005" y="1391330"/>
              <a:chExt cx="3558746" cy="319907"/>
            </a:xfrm>
          </p:grpSpPr>
          <p:pic>
            <p:nvPicPr>
              <p:cNvPr id="2" name="그림 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594815" y="1391330"/>
                <a:ext cx="299939" cy="279013"/>
              </a:xfrm>
              <a:prstGeom prst="rect">
                <a:avLst/>
              </a:prstGeom>
            </p:spPr>
          </p:pic>
          <p:cxnSp>
            <p:nvCxnSpPr>
              <p:cNvPr id="5" name="직선 연결선 4"/>
              <p:cNvCxnSpPr/>
              <p:nvPr/>
            </p:nvCxnSpPr>
            <p:spPr>
              <a:xfrm>
                <a:off x="1351005" y="1711237"/>
                <a:ext cx="3558746" cy="0"/>
              </a:xfrm>
              <a:prstGeom prst="line">
                <a:avLst/>
              </a:prstGeom>
              <a:ln w="28575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0134" y="2126413"/>
            <a:ext cx="2422974" cy="2573937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5463086" y="4866981"/>
            <a:ext cx="2280652" cy="356333"/>
          </a:xfrm>
          <a:prstGeom prst="rect">
            <a:avLst/>
          </a:prstGeom>
          <a:solidFill>
            <a:srgbClr val="704DE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ln>
                  <a:solidFill>
                    <a:schemeClr val="bg1"/>
                  </a:solidFill>
                </a:ln>
                <a:solidFill>
                  <a:srgbClr val="FFC000"/>
                </a:solidFill>
              </a:rPr>
              <a:t>바로예약하기</a:t>
            </a:r>
            <a:endParaRPr lang="ko-KR" altLang="en-US" sz="1100" dirty="0">
              <a:ln>
                <a:solidFill>
                  <a:schemeClr val="bg1"/>
                </a:solidFill>
              </a:ln>
              <a:solidFill>
                <a:srgbClr val="FFC000"/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387176" y="2261141"/>
            <a:ext cx="4044781" cy="3764498"/>
            <a:chOff x="387176" y="2261141"/>
            <a:chExt cx="4044781" cy="3764498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6032" y="2949706"/>
              <a:ext cx="3945925" cy="3075933"/>
            </a:xfrm>
            <a:prstGeom prst="rect">
              <a:avLst/>
            </a:prstGeom>
          </p:spPr>
        </p:pic>
        <p:sp>
          <p:nvSpPr>
            <p:cNvPr id="3" name="직사각형 2"/>
            <p:cNvSpPr/>
            <p:nvPr/>
          </p:nvSpPr>
          <p:spPr>
            <a:xfrm>
              <a:off x="387176" y="2261141"/>
              <a:ext cx="1062683" cy="4860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smtClean="0">
                  <a:solidFill>
                    <a:schemeClr val="tx1"/>
                  </a:solidFill>
                </a:rPr>
                <a:t>세미나 문의</a:t>
              </a:r>
              <a:r>
                <a:rPr lang="en-US" altLang="ko-KR" sz="800" b="1" dirty="0" smtClean="0">
                  <a:solidFill>
                    <a:srgbClr val="704DE4"/>
                  </a:solidFill>
                </a:rPr>
                <a:t>5</a:t>
              </a:r>
              <a:r>
                <a:rPr lang="ko-KR" altLang="en-US" sz="800" b="1" dirty="0" smtClean="0">
                  <a:solidFill>
                    <a:srgbClr val="704DE4"/>
                  </a:solidFill>
                </a:rPr>
                <a:t>개</a:t>
              </a:r>
              <a:endParaRPr lang="ko-KR" altLang="en-US" sz="800" b="1" dirty="0">
                <a:solidFill>
                  <a:srgbClr val="704DE4"/>
                </a:solidFill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3568633" y="2403408"/>
              <a:ext cx="863324" cy="201500"/>
            </a:xfrm>
            <a:prstGeom prst="roundRect">
              <a:avLst>
                <a:gd name="adj" fmla="val 50000"/>
              </a:avLst>
            </a:prstGeom>
            <a:solidFill>
              <a:srgbClr val="704D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b="1" dirty="0" smtClean="0"/>
                <a:t>질문작성하기</a:t>
              </a:r>
              <a:endParaRPr lang="ko-KR" altLang="en-US" sz="700" b="1" dirty="0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584884" y="2616413"/>
              <a:ext cx="197708" cy="0"/>
            </a:xfrm>
            <a:prstGeom prst="line">
              <a:avLst/>
            </a:prstGeom>
            <a:ln w="127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3" name="그룹 22"/>
          <p:cNvGrpSpPr/>
          <p:nvPr/>
        </p:nvGrpSpPr>
        <p:grpSpPr>
          <a:xfrm>
            <a:off x="502508" y="6145428"/>
            <a:ext cx="3945925" cy="321635"/>
            <a:chOff x="555949" y="6120712"/>
            <a:chExt cx="3945925" cy="222421"/>
          </a:xfrm>
        </p:grpSpPr>
        <p:sp>
          <p:nvSpPr>
            <p:cNvPr id="24" name="직사각형 23"/>
            <p:cNvSpPr/>
            <p:nvPr/>
          </p:nvSpPr>
          <p:spPr>
            <a:xfrm>
              <a:off x="555949" y="6120712"/>
              <a:ext cx="3945925" cy="2224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b="1" dirty="0" err="1" smtClean="0">
                  <a:solidFill>
                    <a:schemeClr val="tx1"/>
                  </a:solidFill>
                </a:rPr>
                <a:t>더보기</a:t>
              </a:r>
              <a:endParaRPr lang="ko-KR" altLang="en-US" sz="700" b="1" dirty="0">
                <a:solidFill>
                  <a:schemeClr val="tx1"/>
                </a:solidFill>
              </a:endParaRPr>
            </a:p>
          </p:txBody>
        </p:sp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691652" y="6158619"/>
              <a:ext cx="136047" cy="130132"/>
            </a:xfrm>
            <a:prstGeom prst="rect">
              <a:avLst/>
            </a:prstGeom>
          </p:spPr>
        </p:pic>
      </p:grpSp>
      <p:graphicFrame>
        <p:nvGraphicFramePr>
          <p:cNvPr id="27" name="표 13"/>
          <p:cNvGraphicFramePr/>
          <p:nvPr>
            <p:extLst>
              <p:ext uri="{D42A27DB-BD31-4B8C-83A1-F6EECF244321}">
                <p14:modId xmlns:p14="http://schemas.microsoft.com/office/powerpoint/2010/main" val="2935081440"/>
              </p:ext>
            </p:extLst>
          </p:nvPr>
        </p:nvGraphicFramePr>
        <p:xfrm>
          <a:off x="8509686" y="1264252"/>
          <a:ext cx="3491813" cy="1297716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83316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 err="1"/>
                        <a:t>기능명</a:t>
                      </a:r>
                      <a:endParaRPr sz="1500" b="1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en-US" altLang="ko-KR" dirty="0" smtClean="0"/>
                        <a:t>Q&amp;A</a:t>
                      </a:r>
                    </a:p>
                    <a:p>
                      <a:pPr marL="171450" indent="-171450" algn="l">
                        <a:buFontTx/>
                        <a:buChar char="-"/>
                        <a:defRPr sz="1500"/>
                      </a:pPr>
                      <a:r>
                        <a:rPr lang="ko-KR" altLang="en-US" sz="1200" baseline="0" dirty="0" smtClean="0"/>
                        <a:t>세미나에 대해 궁금한 것을 물어 볼 수 </a:t>
                      </a:r>
                      <a:r>
                        <a:rPr lang="ko-KR" altLang="en-US" sz="1200" baseline="0" dirty="0" err="1" smtClean="0"/>
                        <a:t>있</a:t>
                      </a:r>
                      <a:r>
                        <a:rPr lang="ko-KR" altLang="en-US" sz="1200" baseline="0" dirty="0" smtClean="0"/>
                        <a:t> 는 공간으로 주최자만 </a:t>
                      </a:r>
                      <a:r>
                        <a:rPr lang="ko-KR" altLang="en-US" sz="1200" baseline="0" dirty="0" err="1" smtClean="0"/>
                        <a:t>답글을</a:t>
                      </a:r>
                      <a:r>
                        <a:rPr lang="ko-KR" altLang="en-US" sz="1200" baseline="0" dirty="0" smtClean="0"/>
                        <a:t> 달 수 있음</a:t>
                      </a:r>
                      <a:endParaRPr lang="en-US" altLang="ko-KR" sz="1200" baseline="0" dirty="0" smtClean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8" name="직사각형 27"/>
          <p:cNvSpPr/>
          <p:nvPr/>
        </p:nvSpPr>
        <p:spPr>
          <a:xfrm>
            <a:off x="387176" y="1977281"/>
            <a:ext cx="296562" cy="34479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15137" y="2149680"/>
            <a:ext cx="2437971" cy="3216321"/>
          </a:xfrm>
          <a:prstGeom prst="rect">
            <a:avLst/>
          </a:prstGeom>
        </p:spPr>
      </p:pic>
      <p:graphicFrame>
        <p:nvGraphicFramePr>
          <p:cNvPr id="26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4198384560"/>
              </p:ext>
            </p:extLst>
          </p:nvPr>
        </p:nvGraphicFramePr>
        <p:xfrm>
          <a:off x="1525399" y="179305"/>
          <a:ext cx="6048672" cy="86409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5212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8965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86409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2500" b="0" u="none" strike="noStrike" cap="none" dirty="0" err="1" smtClean="0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2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500" b="0" u="none" strike="noStrike" cap="none" dirty="0" smtClean="0">
                          <a:solidFill>
                            <a:schemeClr val="dk1"/>
                          </a:solidFill>
                        </a:rPr>
                        <a:t>세미나 상세 페이지 </a:t>
                      </a:r>
                      <a:r>
                        <a:rPr lang="en-US" altLang="ko-KR" sz="2000" b="0" u="none" strike="noStrike" cap="none" dirty="0" smtClean="0">
                          <a:solidFill>
                            <a:schemeClr val="dk1"/>
                          </a:solidFill>
                        </a:rPr>
                        <a:t>– 3-1</a:t>
                      </a:r>
                      <a:endParaRPr lang="ko-KR" altLang="en-US" sz="20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2878310"/>
              </p:ext>
            </p:extLst>
          </p:nvPr>
        </p:nvGraphicFramePr>
        <p:xfrm>
          <a:off x="8509686" y="168110"/>
          <a:ext cx="2441795" cy="84824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441795"/>
              </a:tblGrid>
              <a:tr h="413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7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4347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700" b="0" u="none" strike="noStrike" cap="none" dirty="0" err="1" smtClean="0">
                          <a:solidFill>
                            <a:schemeClr val="dk1"/>
                          </a:solidFill>
                        </a:rPr>
                        <a:t>sh_user_w_semiDetail</a:t>
                      </a:r>
                      <a:endParaRPr lang="en-US" altLang="ko-KR"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8659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>
            <p:extLst/>
          </p:nvPr>
        </p:nvGraphicFramePr>
        <p:xfrm>
          <a:off x="131601" y="1283516"/>
          <a:ext cx="8032096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56999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777945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0" name="그룹 9"/>
          <p:cNvGrpSpPr/>
          <p:nvPr/>
        </p:nvGrpSpPr>
        <p:grpSpPr>
          <a:xfrm>
            <a:off x="318350" y="1349364"/>
            <a:ext cx="5111784" cy="355428"/>
            <a:chOff x="356082" y="1397293"/>
            <a:chExt cx="5111784" cy="355428"/>
          </a:xfrm>
        </p:grpSpPr>
        <p:sp>
          <p:nvSpPr>
            <p:cNvPr id="22" name="직사각형 39"/>
            <p:cNvSpPr/>
            <p:nvPr/>
          </p:nvSpPr>
          <p:spPr>
            <a:xfrm>
              <a:off x="356082" y="1423945"/>
              <a:ext cx="1207049" cy="328776"/>
            </a:xfrm>
            <a:prstGeom prst="rect">
              <a:avLst/>
            </a:prstGeom>
            <a:solidFill>
              <a:srgbClr val="FFFFFF"/>
            </a:solidFill>
            <a:ln w="12700">
              <a:noFill/>
              <a:miter/>
            </a:ln>
          </p:spPr>
          <p:txBody>
            <a:bodyPr lIns="45719" rIns="45719" anchor="ctr"/>
            <a:lstStyle/>
            <a:p>
              <a:pPr>
                <a:defRPr sz="1500"/>
              </a:pPr>
              <a:r>
                <a:rPr lang="en-US" sz="1900" dirty="0"/>
                <a:t>e</a:t>
              </a:r>
              <a:r>
                <a:rPr lang="en-US" sz="1900" dirty="0" smtClean="0"/>
                <a:t>-Zone</a:t>
              </a:r>
              <a:endParaRPr sz="1900" dirty="0"/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1909120" y="1397293"/>
              <a:ext cx="3558746" cy="319907"/>
              <a:chOff x="1351005" y="1391330"/>
              <a:chExt cx="3558746" cy="319907"/>
            </a:xfrm>
          </p:grpSpPr>
          <p:pic>
            <p:nvPicPr>
              <p:cNvPr id="2" name="그림 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594815" y="1391330"/>
                <a:ext cx="299939" cy="279013"/>
              </a:xfrm>
              <a:prstGeom prst="rect">
                <a:avLst/>
              </a:prstGeom>
            </p:spPr>
          </p:pic>
          <p:cxnSp>
            <p:nvCxnSpPr>
              <p:cNvPr id="5" name="직선 연결선 4"/>
              <p:cNvCxnSpPr/>
              <p:nvPr/>
            </p:nvCxnSpPr>
            <p:spPr>
              <a:xfrm>
                <a:off x="1351005" y="1711237"/>
                <a:ext cx="3558746" cy="0"/>
              </a:xfrm>
              <a:prstGeom prst="line">
                <a:avLst/>
              </a:prstGeom>
              <a:ln w="28575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0134" y="2126413"/>
            <a:ext cx="2422974" cy="2573937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5463086" y="4866981"/>
            <a:ext cx="2280652" cy="356333"/>
          </a:xfrm>
          <a:prstGeom prst="rect">
            <a:avLst/>
          </a:prstGeom>
          <a:solidFill>
            <a:srgbClr val="704DE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ln>
                  <a:solidFill>
                    <a:schemeClr val="bg1"/>
                  </a:solidFill>
                </a:ln>
                <a:solidFill>
                  <a:srgbClr val="FFC000"/>
                </a:solidFill>
              </a:rPr>
              <a:t>바로예약하기</a:t>
            </a:r>
            <a:endParaRPr lang="ko-KR" altLang="en-US" sz="1100" dirty="0">
              <a:ln>
                <a:solidFill>
                  <a:schemeClr val="bg1"/>
                </a:solidFill>
              </a:ln>
              <a:solidFill>
                <a:srgbClr val="FFC000"/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387176" y="2244665"/>
            <a:ext cx="4044781" cy="3780974"/>
            <a:chOff x="387176" y="2244665"/>
            <a:chExt cx="4044781" cy="3780974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6032" y="2949706"/>
              <a:ext cx="3945925" cy="3075933"/>
            </a:xfrm>
            <a:prstGeom prst="rect">
              <a:avLst/>
            </a:prstGeom>
          </p:spPr>
        </p:pic>
        <p:sp>
          <p:nvSpPr>
            <p:cNvPr id="3" name="직사각형 2"/>
            <p:cNvSpPr/>
            <p:nvPr/>
          </p:nvSpPr>
          <p:spPr>
            <a:xfrm>
              <a:off x="387176" y="2244665"/>
              <a:ext cx="1054446" cy="4860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smtClean="0">
                  <a:solidFill>
                    <a:schemeClr val="tx1"/>
                  </a:solidFill>
                </a:rPr>
                <a:t>세미나 문의</a:t>
              </a:r>
              <a:r>
                <a:rPr lang="en-US" altLang="ko-KR" sz="800" b="1" dirty="0" smtClean="0">
                  <a:solidFill>
                    <a:srgbClr val="704DE4"/>
                  </a:solidFill>
                </a:rPr>
                <a:t>5</a:t>
              </a:r>
              <a:r>
                <a:rPr lang="ko-KR" altLang="en-US" sz="800" b="1" dirty="0" smtClean="0">
                  <a:solidFill>
                    <a:srgbClr val="704DE4"/>
                  </a:solidFill>
                </a:rPr>
                <a:t>개</a:t>
              </a:r>
              <a:endParaRPr lang="ko-KR" altLang="en-US" sz="800" b="1" dirty="0">
                <a:solidFill>
                  <a:srgbClr val="704DE4"/>
                </a:solidFill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3568633" y="2403408"/>
              <a:ext cx="863324" cy="201500"/>
            </a:xfrm>
            <a:prstGeom prst="roundRect">
              <a:avLst>
                <a:gd name="adj" fmla="val 50000"/>
              </a:avLst>
            </a:prstGeom>
            <a:solidFill>
              <a:srgbClr val="704D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b="1" dirty="0" smtClean="0"/>
                <a:t>질문작성하기</a:t>
              </a:r>
              <a:endParaRPr lang="ko-KR" altLang="en-US" sz="700" b="1" dirty="0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584884" y="2616413"/>
              <a:ext cx="197708" cy="0"/>
            </a:xfrm>
            <a:prstGeom prst="line">
              <a:avLst/>
            </a:prstGeom>
            <a:ln w="127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3" name="그룹 22"/>
          <p:cNvGrpSpPr/>
          <p:nvPr/>
        </p:nvGrpSpPr>
        <p:grpSpPr>
          <a:xfrm>
            <a:off x="502508" y="6145428"/>
            <a:ext cx="3945925" cy="321635"/>
            <a:chOff x="555949" y="6120712"/>
            <a:chExt cx="3945925" cy="222421"/>
          </a:xfrm>
        </p:grpSpPr>
        <p:sp>
          <p:nvSpPr>
            <p:cNvPr id="24" name="직사각형 23"/>
            <p:cNvSpPr/>
            <p:nvPr/>
          </p:nvSpPr>
          <p:spPr>
            <a:xfrm>
              <a:off x="555949" y="6120712"/>
              <a:ext cx="3945925" cy="2224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b="1" dirty="0" err="1" smtClean="0">
                  <a:solidFill>
                    <a:schemeClr val="tx1"/>
                  </a:solidFill>
                </a:rPr>
                <a:t>더보기</a:t>
              </a:r>
              <a:endParaRPr lang="ko-KR" altLang="en-US" sz="700" b="1" dirty="0">
                <a:solidFill>
                  <a:schemeClr val="tx1"/>
                </a:solidFill>
              </a:endParaRPr>
            </a:p>
          </p:txBody>
        </p:sp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691652" y="6158619"/>
              <a:ext cx="136047" cy="130132"/>
            </a:xfrm>
            <a:prstGeom prst="rect">
              <a:avLst/>
            </a:prstGeom>
          </p:spPr>
        </p:pic>
      </p:grpSp>
      <p:graphicFrame>
        <p:nvGraphicFramePr>
          <p:cNvPr id="27" name="표 13"/>
          <p:cNvGraphicFramePr/>
          <p:nvPr>
            <p:extLst>
              <p:ext uri="{D42A27DB-BD31-4B8C-83A1-F6EECF244321}">
                <p14:modId xmlns:p14="http://schemas.microsoft.com/office/powerpoint/2010/main" val="2323015697"/>
              </p:ext>
            </p:extLst>
          </p:nvPr>
        </p:nvGraphicFramePr>
        <p:xfrm>
          <a:off x="8509686" y="1264252"/>
          <a:ext cx="3491813" cy="1297716"/>
        </p:xfrm>
        <a:graphic>
          <a:graphicData uri="http://schemas.openxmlformats.org/drawingml/2006/table">
            <a:tbl>
              <a:tblPr firstRow="1"/>
              <a:tblGrid>
                <a:gridCol w="2883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20348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83316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 err="1"/>
                        <a:t>기능명</a:t>
                      </a:r>
                      <a:endParaRPr sz="1500" b="1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500" dirty="0" smtClean="0"/>
                        <a:t>2</a:t>
                      </a:r>
                      <a:endParaRPr sz="15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en-US" altLang="ko-KR" dirty="0" smtClean="0"/>
                        <a:t>Q&amp;A</a:t>
                      </a:r>
                    </a:p>
                    <a:p>
                      <a:pPr algn="l">
                        <a:defRPr sz="1500"/>
                      </a:pPr>
                      <a:r>
                        <a:rPr lang="en-US" altLang="ko-KR" sz="1200" dirty="0" smtClean="0"/>
                        <a:t>-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세미나에 대해 궁금한 것을 물어 볼 수 </a:t>
                      </a:r>
                      <a:r>
                        <a:rPr lang="ko-KR" altLang="en-US" sz="1200" baseline="0" dirty="0" err="1" smtClean="0"/>
                        <a:t>있</a:t>
                      </a:r>
                      <a:r>
                        <a:rPr lang="ko-KR" altLang="en-US" sz="1200" baseline="0" dirty="0" smtClean="0"/>
                        <a:t> 는 공간으로 주최자만 </a:t>
                      </a:r>
                      <a:r>
                        <a:rPr lang="ko-KR" altLang="en-US" sz="1200" baseline="0" dirty="0" err="1" smtClean="0"/>
                        <a:t>답글을</a:t>
                      </a:r>
                      <a:r>
                        <a:rPr lang="ko-KR" altLang="en-US" sz="1200" baseline="0" dirty="0" smtClean="0"/>
                        <a:t> 달 수 있음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9" name="그림 2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15137" y="2149680"/>
            <a:ext cx="2437971" cy="3216321"/>
          </a:xfrm>
          <a:prstGeom prst="rect">
            <a:avLst/>
          </a:prstGeom>
        </p:spPr>
      </p:pic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4591651"/>
              </p:ext>
            </p:extLst>
          </p:nvPr>
        </p:nvGraphicFramePr>
        <p:xfrm>
          <a:off x="125812" y="1297459"/>
          <a:ext cx="8032096" cy="533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5334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808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8" name="그림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08822" y="2945264"/>
            <a:ext cx="2539611" cy="2214492"/>
          </a:xfrm>
          <a:prstGeom prst="rect">
            <a:avLst/>
          </a:prstGeom>
        </p:spPr>
      </p:pic>
      <p:graphicFrame>
        <p:nvGraphicFramePr>
          <p:cNvPr id="26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335695092"/>
              </p:ext>
            </p:extLst>
          </p:nvPr>
        </p:nvGraphicFramePr>
        <p:xfrm>
          <a:off x="1525399" y="179305"/>
          <a:ext cx="6048672" cy="86409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5212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8965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86409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2500" b="0" u="none" strike="noStrike" cap="none" dirty="0" err="1" smtClean="0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2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500" b="0" u="none" strike="noStrike" cap="none" dirty="0" smtClean="0">
                          <a:solidFill>
                            <a:schemeClr val="dk1"/>
                          </a:solidFill>
                        </a:rPr>
                        <a:t>세미나 상세 페이지 </a:t>
                      </a:r>
                      <a:r>
                        <a:rPr lang="en-US" altLang="ko-KR" sz="2000" b="0" u="none" strike="noStrike" cap="none" dirty="0" smtClean="0">
                          <a:solidFill>
                            <a:schemeClr val="dk1"/>
                          </a:solidFill>
                        </a:rPr>
                        <a:t>– 3-2</a:t>
                      </a:r>
                      <a:endParaRPr lang="ko-KR" altLang="en-US" sz="20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2878310"/>
              </p:ext>
            </p:extLst>
          </p:nvPr>
        </p:nvGraphicFramePr>
        <p:xfrm>
          <a:off x="8509686" y="168110"/>
          <a:ext cx="2441795" cy="84824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441795"/>
              </a:tblGrid>
              <a:tr h="413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7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4347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700" b="0" u="none" strike="noStrike" cap="none" dirty="0" err="1" smtClean="0">
                          <a:solidFill>
                            <a:schemeClr val="dk1"/>
                          </a:solidFill>
                        </a:rPr>
                        <a:t>sh_user_w_semiDetail</a:t>
                      </a:r>
                      <a:endParaRPr lang="en-US" altLang="ko-KR"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8" name="직사각형 27"/>
          <p:cNvSpPr/>
          <p:nvPr/>
        </p:nvSpPr>
        <p:spPr>
          <a:xfrm>
            <a:off x="1908822" y="2540572"/>
            <a:ext cx="296562" cy="34479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2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5422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" name="표 13"/>
          <p:cNvGraphicFramePr/>
          <p:nvPr>
            <p:extLst>
              <p:ext uri="{D42A27DB-BD31-4B8C-83A1-F6EECF244321}">
                <p14:modId xmlns:p14="http://schemas.microsoft.com/office/powerpoint/2010/main" val="531576170"/>
              </p:ext>
            </p:extLst>
          </p:nvPr>
        </p:nvGraphicFramePr>
        <p:xfrm>
          <a:off x="8509686" y="1289960"/>
          <a:ext cx="3491813" cy="1326453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500" dirty="0" smtClean="0"/>
                        <a:t>3</a:t>
                      </a:r>
                      <a:endParaRPr sz="15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en-US" altLang="ko-KR" dirty="0" smtClean="0"/>
                        <a:t>Q&amp;A(</a:t>
                      </a:r>
                      <a:r>
                        <a:rPr lang="ko-KR" altLang="en-US" dirty="0" err="1" smtClean="0"/>
                        <a:t>더보기</a:t>
                      </a:r>
                      <a:r>
                        <a:rPr lang="en-US" altLang="ko-KR" dirty="0" smtClean="0"/>
                        <a:t>)</a:t>
                      </a:r>
                    </a:p>
                    <a:p>
                      <a:pPr marL="171450" indent="-171450" algn="l">
                        <a:buFontTx/>
                        <a:buChar char="-"/>
                        <a:defRPr sz="1500"/>
                      </a:pPr>
                      <a:r>
                        <a:rPr lang="ko-KR" altLang="en-US" sz="1200" dirty="0" smtClean="0"/>
                        <a:t>세미나 상세페이지의 </a:t>
                      </a:r>
                      <a:r>
                        <a:rPr lang="ko-KR" altLang="en-US" sz="1200" dirty="0" err="1" smtClean="0"/>
                        <a:t>더보기를</a:t>
                      </a:r>
                      <a:r>
                        <a:rPr lang="ko-KR" altLang="en-US" sz="1200" dirty="0" smtClean="0"/>
                        <a:t> 클릭하면 페이지가 이동하여 더 많은 </a:t>
                      </a:r>
                      <a:r>
                        <a:rPr lang="en-US" altLang="ko-KR" sz="1200" dirty="0" smtClean="0"/>
                        <a:t>Q&amp;A</a:t>
                      </a:r>
                      <a:r>
                        <a:rPr lang="ko-KR" altLang="en-US" sz="1200" dirty="0" smtClean="0"/>
                        <a:t>를 </a:t>
                      </a:r>
                      <a:r>
                        <a:rPr lang="ko-KR" altLang="en-US" sz="1200" dirty="0" err="1" smtClean="0"/>
                        <a:t>볼수</a:t>
                      </a:r>
                      <a:r>
                        <a:rPr lang="ko-KR" altLang="en-US" sz="1200" dirty="0" smtClean="0"/>
                        <a:t> 있음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84445"/>
              </p:ext>
            </p:extLst>
          </p:nvPr>
        </p:nvGraphicFramePr>
        <p:xfrm>
          <a:off x="131601" y="1283516"/>
          <a:ext cx="8032096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56999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777945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0" name="그룹 9"/>
          <p:cNvGrpSpPr/>
          <p:nvPr/>
        </p:nvGrpSpPr>
        <p:grpSpPr>
          <a:xfrm>
            <a:off x="318350" y="1349364"/>
            <a:ext cx="5111784" cy="355428"/>
            <a:chOff x="356082" y="1397293"/>
            <a:chExt cx="5111784" cy="355428"/>
          </a:xfrm>
        </p:grpSpPr>
        <p:sp>
          <p:nvSpPr>
            <p:cNvPr id="22" name="직사각형 39"/>
            <p:cNvSpPr/>
            <p:nvPr/>
          </p:nvSpPr>
          <p:spPr>
            <a:xfrm>
              <a:off x="356082" y="1423945"/>
              <a:ext cx="1207049" cy="328776"/>
            </a:xfrm>
            <a:prstGeom prst="rect">
              <a:avLst/>
            </a:prstGeom>
            <a:solidFill>
              <a:srgbClr val="FFFFFF"/>
            </a:solidFill>
            <a:ln w="12700">
              <a:noFill/>
              <a:miter/>
            </a:ln>
          </p:spPr>
          <p:txBody>
            <a:bodyPr lIns="45719" rIns="45719" anchor="ctr"/>
            <a:lstStyle/>
            <a:p>
              <a:pPr>
                <a:defRPr sz="1500"/>
              </a:pPr>
              <a:r>
                <a:rPr lang="en-US" sz="1900" dirty="0"/>
                <a:t>e</a:t>
              </a:r>
              <a:r>
                <a:rPr lang="en-US" sz="1900" dirty="0" smtClean="0"/>
                <a:t>-Zone</a:t>
              </a:r>
              <a:endParaRPr sz="1900" dirty="0"/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1909120" y="1397293"/>
              <a:ext cx="3558746" cy="319907"/>
              <a:chOff x="1351005" y="1391330"/>
              <a:chExt cx="3558746" cy="319907"/>
            </a:xfrm>
          </p:grpSpPr>
          <p:pic>
            <p:nvPicPr>
              <p:cNvPr id="2" name="그림 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594815" y="1391330"/>
                <a:ext cx="299939" cy="279013"/>
              </a:xfrm>
              <a:prstGeom prst="rect">
                <a:avLst/>
              </a:prstGeom>
            </p:spPr>
          </p:pic>
          <p:cxnSp>
            <p:nvCxnSpPr>
              <p:cNvPr id="5" name="직선 연결선 4"/>
              <p:cNvCxnSpPr/>
              <p:nvPr/>
            </p:nvCxnSpPr>
            <p:spPr>
              <a:xfrm>
                <a:off x="1351005" y="1711237"/>
                <a:ext cx="3558746" cy="0"/>
              </a:xfrm>
              <a:prstGeom prst="line">
                <a:avLst/>
              </a:prstGeom>
              <a:ln w="28575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sp>
        <p:nvSpPr>
          <p:cNvPr id="26" name="직사각형 25"/>
          <p:cNvSpPr/>
          <p:nvPr/>
        </p:nvSpPr>
        <p:spPr>
          <a:xfrm>
            <a:off x="3579237" y="1690573"/>
            <a:ext cx="1153300" cy="6755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세미나 문의</a:t>
            </a:r>
            <a:endParaRPr lang="ko-KR" altLang="en-US" sz="1200" b="1" dirty="0">
              <a:solidFill>
                <a:srgbClr val="704DE4"/>
              </a:solidFill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9753" y="6223761"/>
            <a:ext cx="1333974" cy="344798"/>
          </a:xfrm>
          <a:prstGeom prst="rect">
            <a:avLst/>
          </a:prstGeom>
        </p:spPr>
      </p:pic>
      <p:grpSp>
        <p:nvGrpSpPr>
          <p:cNvPr id="19" name="그룹 18"/>
          <p:cNvGrpSpPr/>
          <p:nvPr/>
        </p:nvGrpSpPr>
        <p:grpSpPr>
          <a:xfrm>
            <a:off x="2358620" y="2211128"/>
            <a:ext cx="3737558" cy="4012633"/>
            <a:chOff x="2278870" y="2509570"/>
            <a:chExt cx="3737558" cy="4012633"/>
          </a:xfrm>
        </p:grpSpPr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278870" y="2509570"/>
              <a:ext cx="3737558" cy="2886731"/>
            </a:xfrm>
            <a:prstGeom prst="rect">
              <a:avLst/>
            </a:prstGeom>
            <a:solidFill>
              <a:schemeClr val="bg1"/>
            </a:solidFill>
          </p:spPr>
        </p:pic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358620" y="5363621"/>
              <a:ext cx="3657808" cy="1158582"/>
            </a:xfrm>
            <a:prstGeom prst="rect">
              <a:avLst/>
            </a:prstGeom>
          </p:spPr>
        </p:pic>
      </p:grpSp>
      <p:sp>
        <p:nvSpPr>
          <p:cNvPr id="20" name="직사각형 19"/>
          <p:cNvSpPr/>
          <p:nvPr/>
        </p:nvSpPr>
        <p:spPr>
          <a:xfrm>
            <a:off x="2287108" y="2211128"/>
            <a:ext cx="3737558" cy="4012633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1817552" y="1953186"/>
            <a:ext cx="296562" cy="34479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3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23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3296279086"/>
              </p:ext>
            </p:extLst>
          </p:nvPr>
        </p:nvGraphicFramePr>
        <p:xfrm>
          <a:off x="1525399" y="179305"/>
          <a:ext cx="6048672" cy="86409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5212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8965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86409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2500" b="0" u="none" strike="noStrike" cap="none" dirty="0" err="1" smtClean="0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2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500" b="0" u="none" strike="noStrike" cap="none" dirty="0" smtClean="0">
                          <a:solidFill>
                            <a:schemeClr val="dk1"/>
                          </a:solidFill>
                        </a:rPr>
                        <a:t>세미나 상세 페이지 </a:t>
                      </a:r>
                      <a:r>
                        <a:rPr lang="en-US" altLang="ko-KR" sz="2000" b="0" u="none" strike="noStrike" cap="none" dirty="0" smtClean="0">
                          <a:solidFill>
                            <a:schemeClr val="dk1"/>
                          </a:solidFill>
                        </a:rPr>
                        <a:t>– 3-3</a:t>
                      </a:r>
                      <a:endParaRPr lang="ko-KR" altLang="en-US" sz="20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2878310"/>
              </p:ext>
            </p:extLst>
          </p:nvPr>
        </p:nvGraphicFramePr>
        <p:xfrm>
          <a:off x="8509686" y="168110"/>
          <a:ext cx="2441795" cy="84824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441795"/>
              </a:tblGrid>
              <a:tr h="413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7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4347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700" b="0" u="none" strike="noStrike" cap="none" dirty="0" err="1" smtClean="0">
                          <a:solidFill>
                            <a:schemeClr val="dk1"/>
                          </a:solidFill>
                        </a:rPr>
                        <a:t>sh_user_w_semiDetail</a:t>
                      </a:r>
                      <a:endParaRPr lang="en-US" altLang="ko-KR"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8540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" name="표 13"/>
          <p:cNvGraphicFramePr/>
          <p:nvPr>
            <p:extLst>
              <p:ext uri="{D42A27DB-BD31-4B8C-83A1-F6EECF244321}">
                <p14:modId xmlns:p14="http://schemas.microsoft.com/office/powerpoint/2010/main" val="517240311"/>
              </p:ext>
            </p:extLst>
          </p:nvPr>
        </p:nvGraphicFramePr>
        <p:xfrm>
          <a:off x="8509686" y="1289960"/>
          <a:ext cx="3491813" cy="1326453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 smtClean="0"/>
                        <a:t>이용후기</a:t>
                      </a:r>
                      <a:endParaRPr lang="en-US" altLang="ko-KR" dirty="0" smtClean="0"/>
                    </a:p>
                    <a:p>
                      <a:pPr algn="l">
                        <a:defRPr sz="1500"/>
                      </a:pPr>
                      <a:r>
                        <a:rPr lang="en-US" altLang="ko-KR" sz="1200" dirty="0" smtClean="0"/>
                        <a:t>-Q&amp;A</a:t>
                      </a:r>
                      <a:r>
                        <a:rPr lang="ko-KR" altLang="en-US" sz="1200" dirty="0" smtClean="0"/>
                        <a:t>와 동일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131601" y="1283516"/>
          <a:ext cx="8032096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56999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777945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0" name="그룹 9"/>
          <p:cNvGrpSpPr/>
          <p:nvPr/>
        </p:nvGrpSpPr>
        <p:grpSpPr>
          <a:xfrm>
            <a:off x="318350" y="1349364"/>
            <a:ext cx="5111784" cy="355428"/>
            <a:chOff x="356082" y="1397293"/>
            <a:chExt cx="5111784" cy="355428"/>
          </a:xfrm>
        </p:grpSpPr>
        <p:sp>
          <p:nvSpPr>
            <p:cNvPr id="22" name="직사각형 39"/>
            <p:cNvSpPr/>
            <p:nvPr/>
          </p:nvSpPr>
          <p:spPr>
            <a:xfrm>
              <a:off x="356082" y="1423945"/>
              <a:ext cx="1207049" cy="328776"/>
            </a:xfrm>
            <a:prstGeom prst="rect">
              <a:avLst/>
            </a:prstGeom>
            <a:solidFill>
              <a:srgbClr val="FFFFFF"/>
            </a:solidFill>
            <a:ln w="12700">
              <a:noFill/>
              <a:miter/>
            </a:ln>
          </p:spPr>
          <p:txBody>
            <a:bodyPr lIns="45719" rIns="45719" anchor="ctr"/>
            <a:lstStyle/>
            <a:p>
              <a:pPr>
                <a:defRPr sz="1500"/>
              </a:pPr>
              <a:r>
                <a:rPr lang="en-US" sz="1900" dirty="0"/>
                <a:t>e</a:t>
              </a:r>
              <a:r>
                <a:rPr lang="en-US" sz="1900" dirty="0" smtClean="0"/>
                <a:t>-Zone</a:t>
              </a:r>
              <a:endParaRPr sz="1900" dirty="0"/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1909120" y="1397293"/>
              <a:ext cx="3558746" cy="319907"/>
              <a:chOff x="1351005" y="1391330"/>
              <a:chExt cx="3558746" cy="319907"/>
            </a:xfrm>
          </p:grpSpPr>
          <p:pic>
            <p:nvPicPr>
              <p:cNvPr id="2" name="그림 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594815" y="1391330"/>
                <a:ext cx="299939" cy="279013"/>
              </a:xfrm>
              <a:prstGeom prst="rect">
                <a:avLst/>
              </a:prstGeom>
            </p:spPr>
          </p:pic>
          <p:cxnSp>
            <p:nvCxnSpPr>
              <p:cNvPr id="5" name="직선 연결선 4"/>
              <p:cNvCxnSpPr/>
              <p:nvPr/>
            </p:nvCxnSpPr>
            <p:spPr>
              <a:xfrm>
                <a:off x="1351005" y="1711237"/>
                <a:ext cx="3558746" cy="0"/>
              </a:xfrm>
              <a:prstGeom prst="line">
                <a:avLst/>
              </a:prstGeom>
              <a:ln w="28575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0134" y="2126413"/>
            <a:ext cx="2422974" cy="2573937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5463086" y="4866981"/>
            <a:ext cx="2280652" cy="356333"/>
          </a:xfrm>
          <a:prstGeom prst="rect">
            <a:avLst/>
          </a:prstGeom>
          <a:solidFill>
            <a:srgbClr val="704DE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ln>
                  <a:solidFill>
                    <a:schemeClr val="bg1"/>
                  </a:solidFill>
                </a:ln>
                <a:solidFill>
                  <a:srgbClr val="FFC000"/>
                </a:solidFill>
              </a:rPr>
              <a:t>바로예약하기</a:t>
            </a:r>
            <a:endParaRPr lang="ko-KR" altLang="en-US" sz="1100" dirty="0">
              <a:ln>
                <a:solidFill>
                  <a:schemeClr val="bg1"/>
                </a:solidFill>
              </a:ln>
              <a:solidFill>
                <a:srgbClr val="FFC000"/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462017" y="2261141"/>
            <a:ext cx="3969940" cy="3764498"/>
            <a:chOff x="462017" y="2261141"/>
            <a:chExt cx="3969940" cy="3764498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6032" y="2949706"/>
              <a:ext cx="3945925" cy="3075933"/>
            </a:xfrm>
            <a:prstGeom prst="rect">
              <a:avLst/>
            </a:prstGeom>
          </p:spPr>
        </p:pic>
        <p:sp>
          <p:nvSpPr>
            <p:cNvPr id="3" name="직사각형 2"/>
            <p:cNvSpPr/>
            <p:nvPr/>
          </p:nvSpPr>
          <p:spPr>
            <a:xfrm>
              <a:off x="462017" y="2261141"/>
              <a:ext cx="832273" cy="4860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 smtClean="0">
                  <a:solidFill>
                    <a:schemeClr val="tx1"/>
                  </a:solidFill>
                </a:rPr>
                <a:t>이용후기</a:t>
              </a:r>
              <a:r>
                <a:rPr lang="en-US" altLang="ko-KR" sz="800" b="1" dirty="0" smtClean="0">
                  <a:solidFill>
                    <a:schemeClr val="tx1"/>
                  </a:solidFill>
                </a:rPr>
                <a:t> </a:t>
              </a:r>
              <a:r>
                <a:rPr lang="en-US" altLang="ko-KR" sz="800" b="1" dirty="0">
                  <a:solidFill>
                    <a:srgbClr val="704DE4"/>
                  </a:solidFill>
                </a:rPr>
                <a:t>2</a:t>
              </a:r>
              <a:r>
                <a:rPr lang="ko-KR" altLang="en-US" sz="800" b="1" dirty="0" smtClean="0">
                  <a:solidFill>
                    <a:srgbClr val="704DE4"/>
                  </a:solidFill>
                </a:rPr>
                <a:t>개</a:t>
              </a:r>
              <a:endParaRPr lang="ko-KR" altLang="en-US" sz="800" b="1" dirty="0">
                <a:solidFill>
                  <a:srgbClr val="704DE4"/>
                </a:solidFill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3568633" y="2403408"/>
              <a:ext cx="863324" cy="201500"/>
            </a:xfrm>
            <a:prstGeom prst="roundRect">
              <a:avLst>
                <a:gd name="adj" fmla="val 50000"/>
              </a:avLst>
            </a:prstGeom>
            <a:solidFill>
              <a:srgbClr val="704D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b="1" dirty="0" smtClean="0"/>
                <a:t>후기작성하기</a:t>
              </a:r>
              <a:endParaRPr lang="ko-KR" altLang="en-US" sz="700" b="1" dirty="0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584884" y="2616413"/>
              <a:ext cx="197708" cy="0"/>
            </a:xfrm>
            <a:prstGeom prst="line">
              <a:avLst/>
            </a:prstGeom>
            <a:ln w="127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8" name="그룹 17"/>
          <p:cNvGrpSpPr/>
          <p:nvPr/>
        </p:nvGrpSpPr>
        <p:grpSpPr>
          <a:xfrm>
            <a:off x="502508" y="6145428"/>
            <a:ext cx="3945925" cy="321635"/>
            <a:chOff x="555949" y="6120712"/>
            <a:chExt cx="3945925" cy="222421"/>
          </a:xfrm>
        </p:grpSpPr>
        <p:sp>
          <p:nvSpPr>
            <p:cNvPr id="8" name="직사각형 7"/>
            <p:cNvSpPr/>
            <p:nvPr/>
          </p:nvSpPr>
          <p:spPr>
            <a:xfrm>
              <a:off x="555949" y="6120712"/>
              <a:ext cx="3945925" cy="2224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b="1" dirty="0" err="1" smtClean="0">
                  <a:solidFill>
                    <a:schemeClr val="tx1"/>
                  </a:solidFill>
                </a:rPr>
                <a:t>더보기</a:t>
              </a:r>
              <a:endParaRPr lang="ko-KR" altLang="en-US" sz="700" b="1" dirty="0">
                <a:solidFill>
                  <a:schemeClr val="tx1"/>
                </a:solidFill>
              </a:endParaRPr>
            </a:p>
          </p:txBody>
        </p:sp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691652" y="6158619"/>
              <a:ext cx="136047" cy="130132"/>
            </a:xfrm>
            <a:prstGeom prst="rect">
              <a:avLst/>
            </a:prstGeom>
          </p:spPr>
        </p:pic>
      </p:grpSp>
      <p:sp>
        <p:nvSpPr>
          <p:cNvPr id="23" name="직사각형 22"/>
          <p:cNvSpPr/>
          <p:nvPr/>
        </p:nvSpPr>
        <p:spPr>
          <a:xfrm>
            <a:off x="288322" y="2022804"/>
            <a:ext cx="296562" cy="34479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15137" y="2149680"/>
            <a:ext cx="2437971" cy="3216321"/>
          </a:xfrm>
          <a:prstGeom prst="rect">
            <a:avLst/>
          </a:prstGeom>
        </p:spPr>
      </p:pic>
      <p:graphicFrame>
        <p:nvGraphicFramePr>
          <p:cNvPr id="2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577707603"/>
              </p:ext>
            </p:extLst>
          </p:nvPr>
        </p:nvGraphicFramePr>
        <p:xfrm>
          <a:off x="1525399" y="179305"/>
          <a:ext cx="6048672" cy="86409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5212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8965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86409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2500" b="0" u="none" strike="noStrike" cap="none" dirty="0" err="1" smtClean="0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2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500" b="0" u="none" strike="noStrike" cap="none" dirty="0" smtClean="0">
                          <a:solidFill>
                            <a:schemeClr val="dk1"/>
                          </a:solidFill>
                        </a:rPr>
                        <a:t>세미나 상세 페이지 </a:t>
                      </a:r>
                      <a:r>
                        <a:rPr lang="en-US" altLang="ko-KR" sz="2000" b="0" u="none" strike="noStrike" cap="none" dirty="0" smtClean="0">
                          <a:solidFill>
                            <a:schemeClr val="dk1"/>
                          </a:solidFill>
                        </a:rPr>
                        <a:t>– 4-1</a:t>
                      </a:r>
                      <a:endParaRPr lang="ko-KR" altLang="en-US" sz="20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2878310"/>
              </p:ext>
            </p:extLst>
          </p:nvPr>
        </p:nvGraphicFramePr>
        <p:xfrm>
          <a:off x="8509686" y="168110"/>
          <a:ext cx="2441795" cy="84824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441795"/>
              </a:tblGrid>
              <a:tr h="413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7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4347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700" b="0" u="none" strike="noStrike" cap="none" dirty="0" err="1" smtClean="0">
                          <a:solidFill>
                            <a:schemeClr val="dk1"/>
                          </a:solidFill>
                        </a:rPr>
                        <a:t>sh_user_w_semiDetail</a:t>
                      </a:r>
                      <a:endParaRPr lang="en-US" altLang="ko-KR"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6267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" name="표 13"/>
          <p:cNvGraphicFramePr/>
          <p:nvPr>
            <p:extLst>
              <p:ext uri="{D42A27DB-BD31-4B8C-83A1-F6EECF244321}">
                <p14:modId xmlns:p14="http://schemas.microsoft.com/office/powerpoint/2010/main" val="2954696902"/>
              </p:ext>
            </p:extLst>
          </p:nvPr>
        </p:nvGraphicFramePr>
        <p:xfrm>
          <a:off x="8509686" y="1289960"/>
          <a:ext cx="3491813" cy="1326453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500" dirty="0" smtClean="0"/>
                        <a:t>2</a:t>
                      </a:r>
                      <a:endParaRPr sz="15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 smtClean="0"/>
                        <a:t>이용후기</a:t>
                      </a:r>
                      <a:endParaRPr lang="en-US" altLang="ko-KR" dirty="0" smtClean="0"/>
                    </a:p>
                    <a:p>
                      <a:pPr algn="l">
                        <a:defRPr sz="1500"/>
                      </a:pPr>
                      <a:r>
                        <a:rPr lang="en-US" altLang="ko-KR" sz="1200" dirty="0" smtClean="0"/>
                        <a:t>-Q&amp;A</a:t>
                      </a:r>
                      <a:r>
                        <a:rPr lang="ko-KR" altLang="en-US" sz="1200" dirty="0" smtClean="0"/>
                        <a:t>와 동일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131601" y="1283516"/>
          <a:ext cx="8032096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56999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777945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0" name="그룹 9"/>
          <p:cNvGrpSpPr/>
          <p:nvPr/>
        </p:nvGrpSpPr>
        <p:grpSpPr>
          <a:xfrm>
            <a:off x="318350" y="1349364"/>
            <a:ext cx="5111784" cy="355428"/>
            <a:chOff x="356082" y="1397293"/>
            <a:chExt cx="5111784" cy="355428"/>
          </a:xfrm>
        </p:grpSpPr>
        <p:sp>
          <p:nvSpPr>
            <p:cNvPr id="22" name="직사각형 39"/>
            <p:cNvSpPr/>
            <p:nvPr/>
          </p:nvSpPr>
          <p:spPr>
            <a:xfrm>
              <a:off x="356082" y="1423945"/>
              <a:ext cx="1207049" cy="328776"/>
            </a:xfrm>
            <a:prstGeom prst="rect">
              <a:avLst/>
            </a:prstGeom>
            <a:solidFill>
              <a:srgbClr val="FFFFFF"/>
            </a:solidFill>
            <a:ln w="12700">
              <a:noFill/>
              <a:miter/>
            </a:ln>
          </p:spPr>
          <p:txBody>
            <a:bodyPr lIns="45719" rIns="45719" anchor="ctr"/>
            <a:lstStyle/>
            <a:p>
              <a:pPr>
                <a:defRPr sz="1500"/>
              </a:pPr>
              <a:r>
                <a:rPr lang="en-US" sz="1900" dirty="0"/>
                <a:t>e</a:t>
              </a:r>
              <a:r>
                <a:rPr lang="en-US" sz="1900" dirty="0" smtClean="0"/>
                <a:t>-Zone</a:t>
              </a:r>
              <a:endParaRPr sz="1900" dirty="0"/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1909120" y="1397293"/>
              <a:ext cx="3558746" cy="319907"/>
              <a:chOff x="1351005" y="1391330"/>
              <a:chExt cx="3558746" cy="319907"/>
            </a:xfrm>
          </p:grpSpPr>
          <p:pic>
            <p:nvPicPr>
              <p:cNvPr id="2" name="그림 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594815" y="1391330"/>
                <a:ext cx="299939" cy="279013"/>
              </a:xfrm>
              <a:prstGeom prst="rect">
                <a:avLst/>
              </a:prstGeom>
            </p:spPr>
          </p:pic>
          <p:cxnSp>
            <p:nvCxnSpPr>
              <p:cNvPr id="5" name="직선 연결선 4"/>
              <p:cNvCxnSpPr/>
              <p:nvPr/>
            </p:nvCxnSpPr>
            <p:spPr>
              <a:xfrm>
                <a:off x="1351005" y="1711237"/>
                <a:ext cx="3558746" cy="0"/>
              </a:xfrm>
              <a:prstGeom prst="line">
                <a:avLst/>
              </a:prstGeom>
              <a:ln w="28575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0134" y="2126413"/>
            <a:ext cx="2422974" cy="2573937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5463086" y="4866981"/>
            <a:ext cx="2280652" cy="356333"/>
          </a:xfrm>
          <a:prstGeom prst="rect">
            <a:avLst/>
          </a:prstGeom>
          <a:solidFill>
            <a:srgbClr val="704DE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ln>
                  <a:solidFill>
                    <a:schemeClr val="bg1"/>
                  </a:solidFill>
                </a:ln>
                <a:solidFill>
                  <a:srgbClr val="FFC000"/>
                </a:solidFill>
              </a:rPr>
              <a:t>바로예약하기</a:t>
            </a:r>
            <a:endParaRPr lang="ko-KR" altLang="en-US" sz="1100" dirty="0">
              <a:ln>
                <a:solidFill>
                  <a:schemeClr val="bg1"/>
                </a:solidFill>
              </a:ln>
              <a:solidFill>
                <a:srgbClr val="FFC000"/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462017" y="2261141"/>
            <a:ext cx="3969940" cy="3764498"/>
            <a:chOff x="462017" y="2261141"/>
            <a:chExt cx="3969940" cy="3764498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6032" y="2949706"/>
              <a:ext cx="3945925" cy="3075933"/>
            </a:xfrm>
            <a:prstGeom prst="rect">
              <a:avLst/>
            </a:prstGeom>
          </p:spPr>
        </p:pic>
        <p:sp>
          <p:nvSpPr>
            <p:cNvPr id="3" name="직사각형 2"/>
            <p:cNvSpPr/>
            <p:nvPr/>
          </p:nvSpPr>
          <p:spPr>
            <a:xfrm>
              <a:off x="462017" y="2261141"/>
              <a:ext cx="832273" cy="4860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 smtClean="0">
                  <a:solidFill>
                    <a:schemeClr val="tx1"/>
                  </a:solidFill>
                </a:rPr>
                <a:t>이용후기</a:t>
              </a:r>
              <a:r>
                <a:rPr lang="en-US" altLang="ko-KR" sz="800" b="1" dirty="0" smtClean="0">
                  <a:solidFill>
                    <a:schemeClr val="tx1"/>
                  </a:solidFill>
                </a:rPr>
                <a:t> </a:t>
              </a:r>
              <a:r>
                <a:rPr lang="en-US" altLang="ko-KR" sz="800" b="1" dirty="0">
                  <a:solidFill>
                    <a:srgbClr val="704DE4"/>
                  </a:solidFill>
                </a:rPr>
                <a:t>2</a:t>
              </a:r>
              <a:r>
                <a:rPr lang="ko-KR" altLang="en-US" sz="800" b="1" dirty="0" smtClean="0">
                  <a:solidFill>
                    <a:srgbClr val="704DE4"/>
                  </a:solidFill>
                </a:rPr>
                <a:t>개</a:t>
              </a:r>
              <a:endParaRPr lang="ko-KR" altLang="en-US" sz="800" b="1" dirty="0">
                <a:solidFill>
                  <a:srgbClr val="704DE4"/>
                </a:solidFill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3568633" y="2403408"/>
              <a:ext cx="863324" cy="201500"/>
            </a:xfrm>
            <a:prstGeom prst="roundRect">
              <a:avLst>
                <a:gd name="adj" fmla="val 50000"/>
              </a:avLst>
            </a:prstGeom>
            <a:solidFill>
              <a:srgbClr val="704D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b="1" dirty="0" smtClean="0"/>
                <a:t>후기작성하기</a:t>
              </a:r>
              <a:endParaRPr lang="ko-KR" altLang="en-US" sz="700" b="1" dirty="0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584884" y="2616413"/>
              <a:ext cx="197708" cy="0"/>
            </a:xfrm>
            <a:prstGeom prst="line">
              <a:avLst/>
            </a:prstGeom>
            <a:ln w="127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8" name="그룹 17"/>
          <p:cNvGrpSpPr/>
          <p:nvPr/>
        </p:nvGrpSpPr>
        <p:grpSpPr>
          <a:xfrm>
            <a:off x="502508" y="6145428"/>
            <a:ext cx="3945925" cy="321635"/>
            <a:chOff x="555949" y="6120712"/>
            <a:chExt cx="3945925" cy="222421"/>
          </a:xfrm>
        </p:grpSpPr>
        <p:sp>
          <p:nvSpPr>
            <p:cNvPr id="8" name="직사각형 7"/>
            <p:cNvSpPr/>
            <p:nvPr/>
          </p:nvSpPr>
          <p:spPr>
            <a:xfrm>
              <a:off x="555949" y="6120712"/>
              <a:ext cx="3945925" cy="2224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b="1" dirty="0" err="1" smtClean="0">
                  <a:solidFill>
                    <a:schemeClr val="tx1"/>
                  </a:solidFill>
                </a:rPr>
                <a:t>더보기</a:t>
              </a:r>
              <a:endParaRPr lang="ko-KR" altLang="en-US" sz="700" b="1" dirty="0">
                <a:solidFill>
                  <a:schemeClr val="tx1"/>
                </a:solidFill>
              </a:endParaRPr>
            </a:p>
          </p:txBody>
        </p:sp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691652" y="6158619"/>
              <a:ext cx="136047" cy="130132"/>
            </a:xfrm>
            <a:prstGeom prst="rect">
              <a:avLst/>
            </a:prstGeom>
          </p:spPr>
        </p:pic>
      </p:grpSp>
      <p:pic>
        <p:nvPicPr>
          <p:cNvPr id="27" name="그림 2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30134" y="2117838"/>
            <a:ext cx="2437971" cy="3216321"/>
          </a:xfrm>
          <a:prstGeom prst="rect">
            <a:avLst/>
          </a:prstGeom>
        </p:spPr>
      </p:pic>
      <p:graphicFrame>
        <p:nvGraphicFramePr>
          <p:cNvPr id="29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2003917694"/>
              </p:ext>
            </p:extLst>
          </p:nvPr>
        </p:nvGraphicFramePr>
        <p:xfrm>
          <a:off x="1525399" y="179305"/>
          <a:ext cx="6048672" cy="86409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5212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8965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86409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2500" b="0" u="none" strike="noStrike" cap="none" dirty="0" err="1" smtClean="0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2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500" b="0" u="none" strike="noStrike" cap="none" dirty="0" smtClean="0">
                          <a:solidFill>
                            <a:schemeClr val="dk1"/>
                          </a:solidFill>
                        </a:rPr>
                        <a:t>세미나 상세 페이지 </a:t>
                      </a:r>
                      <a:r>
                        <a:rPr lang="en-US" altLang="ko-KR" sz="2000" b="0" u="none" strike="noStrike" cap="none" dirty="0" smtClean="0">
                          <a:solidFill>
                            <a:schemeClr val="dk1"/>
                          </a:solidFill>
                        </a:rPr>
                        <a:t>– 4-2</a:t>
                      </a:r>
                      <a:endParaRPr lang="ko-KR" altLang="en-US" sz="20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2878310"/>
              </p:ext>
            </p:extLst>
          </p:nvPr>
        </p:nvGraphicFramePr>
        <p:xfrm>
          <a:off x="8509686" y="168110"/>
          <a:ext cx="2441795" cy="84824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441795"/>
              </a:tblGrid>
              <a:tr h="413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7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4347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700" b="0" u="none" strike="noStrike" cap="none" dirty="0" err="1" smtClean="0">
                          <a:solidFill>
                            <a:schemeClr val="dk1"/>
                          </a:solidFill>
                        </a:rPr>
                        <a:t>sh_user_w_semiDetail</a:t>
                      </a:r>
                      <a:endParaRPr lang="en-US" altLang="ko-KR"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7935488"/>
              </p:ext>
            </p:extLst>
          </p:nvPr>
        </p:nvGraphicFramePr>
        <p:xfrm>
          <a:off x="131601" y="1297459"/>
          <a:ext cx="8032096" cy="533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5334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808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3" name="직사각형 22"/>
          <p:cNvSpPr/>
          <p:nvPr/>
        </p:nvSpPr>
        <p:spPr>
          <a:xfrm>
            <a:off x="2298827" y="2498967"/>
            <a:ext cx="296562" cy="34479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2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98827" y="2903659"/>
            <a:ext cx="2539611" cy="2214492"/>
          </a:xfrm>
          <a:prstGeom prst="rect">
            <a:avLst/>
          </a:prstGeom>
        </p:spPr>
      </p:pic>
      <p:sp>
        <p:nvSpPr>
          <p:cNvPr id="26" name="직사각형 25"/>
          <p:cNvSpPr/>
          <p:nvPr/>
        </p:nvSpPr>
        <p:spPr>
          <a:xfrm>
            <a:off x="2322743" y="2965372"/>
            <a:ext cx="865436" cy="176367"/>
          </a:xfrm>
          <a:prstGeom prst="rect">
            <a:avLst/>
          </a:prstGeom>
          <a:solidFill>
            <a:srgbClr val="704D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 smtClean="0">
                <a:ln>
                  <a:solidFill>
                    <a:schemeClr val="bg1"/>
                  </a:solidFill>
                </a:ln>
                <a:solidFill>
                  <a:srgbClr val="FFC000"/>
                </a:solidFill>
              </a:rPr>
              <a:t>후기 작성하기</a:t>
            </a:r>
            <a:endParaRPr lang="ko-KR" altLang="en-US" sz="700" dirty="0">
              <a:ln>
                <a:solidFill>
                  <a:schemeClr val="bg1"/>
                </a:solidFill>
              </a:ln>
              <a:solidFill>
                <a:srgbClr val="FFC000"/>
              </a:solidFill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49725" y="4276937"/>
            <a:ext cx="1255744" cy="138565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33209" y="4234502"/>
            <a:ext cx="352474" cy="1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27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131601" y="1283516"/>
          <a:ext cx="8032096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56999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777945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0" name="그룹 9"/>
          <p:cNvGrpSpPr/>
          <p:nvPr/>
        </p:nvGrpSpPr>
        <p:grpSpPr>
          <a:xfrm>
            <a:off x="318350" y="1349364"/>
            <a:ext cx="5111784" cy="355428"/>
            <a:chOff x="356082" y="1397293"/>
            <a:chExt cx="5111784" cy="355428"/>
          </a:xfrm>
        </p:grpSpPr>
        <p:sp>
          <p:nvSpPr>
            <p:cNvPr id="22" name="직사각형 39"/>
            <p:cNvSpPr/>
            <p:nvPr/>
          </p:nvSpPr>
          <p:spPr>
            <a:xfrm>
              <a:off x="356082" y="1423945"/>
              <a:ext cx="1207049" cy="328776"/>
            </a:xfrm>
            <a:prstGeom prst="rect">
              <a:avLst/>
            </a:prstGeom>
            <a:solidFill>
              <a:srgbClr val="FFFFFF"/>
            </a:solidFill>
            <a:ln w="12700">
              <a:noFill/>
              <a:miter/>
            </a:ln>
          </p:spPr>
          <p:txBody>
            <a:bodyPr lIns="45719" rIns="45719" anchor="ctr"/>
            <a:lstStyle/>
            <a:p>
              <a:pPr>
                <a:defRPr sz="1500"/>
              </a:pPr>
              <a:r>
                <a:rPr lang="en-US" sz="1900" dirty="0"/>
                <a:t>e</a:t>
              </a:r>
              <a:r>
                <a:rPr lang="en-US" sz="1900" dirty="0" smtClean="0"/>
                <a:t>-Zone</a:t>
              </a:r>
              <a:endParaRPr sz="1900" dirty="0"/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1909120" y="1397293"/>
              <a:ext cx="3558746" cy="319907"/>
              <a:chOff x="1351005" y="1391330"/>
              <a:chExt cx="3558746" cy="319907"/>
            </a:xfrm>
          </p:grpSpPr>
          <p:pic>
            <p:nvPicPr>
              <p:cNvPr id="2" name="그림 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594815" y="1391330"/>
                <a:ext cx="299939" cy="279013"/>
              </a:xfrm>
              <a:prstGeom prst="rect">
                <a:avLst/>
              </a:prstGeom>
            </p:spPr>
          </p:pic>
          <p:cxnSp>
            <p:nvCxnSpPr>
              <p:cNvPr id="5" name="직선 연결선 4"/>
              <p:cNvCxnSpPr/>
              <p:nvPr/>
            </p:nvCxnSpPr>
            <p:spPr>
              <a:xfrm>
                <a:off x="1351005" y="1711237"/>
                <a:ext cx="3558746" cy="0"/>
              </a:xfrm>
              <a:prstGeom prst="line">
                <a:avLst/>
              </a:prstGeom>
              <a:ln w="28575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sp>
        <p:nvSpPr>
          <p:cNvPr id="26" name="직사각형 25"/>
          <p:cNvSpPr/>
          <p:nvPr/>
        </p:nvSpPr>
        <p:spPr>
          <a:xfrm>
            <a:off x="3579237" y="1690573"/>
            <a:ext cx="1153300" cy="6755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이용후기</a:t>
            </a:r>
            <a:endParaRPr lang="ko-KR" altLang="en-US" sz="1200" b="1" dirty="0">
              <a:solidFill>
                <a:srgbClr val="704DE4"/>
              </a:solidFill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9753" y="6223761"/>
            <a:ext cx="1333974" cy="344798"/>
          </a:xfrm>
          <a:prstGeom prst="rect">
            <a:avLst/>
          </a:prstGeom>
        </p:spPr>
      </p:pic>
      <p:grpSp>
        <p:nvGrpSpPr>
          <p:cNvPr id="19" name="그룹 18"/>
          <p:cNvGrpSpPr/>
          <p:nvPr/>
        </p:nvGrpSpPr>
        <p:grpSpPr>
          <a:xfrm>
            <a:off x="2358620" y="2211128"/>
            <a:ext cx="3737558" cy="4012633"/>
            <a:chOff x="2278870" y="2509570"/>
            <a:chExt cx="3737558" cy="4012633"/>
          </a:xfrm>
        </p:grpSpPr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278870" y="2509570"/>
              <a:ext cx="3737558" cy="2886731"/>
            </a:xfrm>
            <a:prstGeom prst="rect">
              <a:avLst/>
            </a:prstGeom>
            <a:solidFill>
              <a:schemeClr val="bg1"/>
            </a:solidFill>
          </p:spPr>
        </p:pic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358620" y="5363621"/>
              <a:ext cx="3657808" cy="1158582"/>
            </a:xfrm>
            <a:prstGeom prst="rect">
              <a:avLst/>
            </a:prstGeom>
          </p:spPr>
        </p:pic>
      </p:grpSp>
      <p:sp>
        <p:nvSpPr>
          <p:cNvPr id="20" name="직사각형 19"/>
          <p:cNvSpPr/>
          <p:nvPr/>
        </p:nvSpPr>
        <p:spPr>
          <a:xfrm>
            <a:off x="2287108" y="2211128"/>
            <a:ext cx="3737558" cy="4012633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1" name="표 13"/>
          <p:cNvGraphicFramePr/>
          <p:nvPr>
            <p:extLst>
              <p:ext uri="{D42A27DB-BD31-4B8C-83A1-F6EECF244321}">
                <p14:modId xmlns:p14="http://schemas.microsoft.com/office/powerpoint/2010/main" val="3690449149"/>
              </p:ext>
            </p:extLst>
          </p:nvPr>
        </p:nvGraphicFramePr>
        <p:xfrm>
          <a:off x="8509686" y="1289960"/>
          <a:ext cx="3491813" cy="1326453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500" dirty="0" smtClean="0"/>
                        <a:t>3</a:t>
                      </a:r>
                      <a:endParaRPr sz="15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 smtClean="0"/>
                        <a:t>이용후기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err="1" smtClean="0"/>
                        <a:t>더보기</a:t>
                      </a:r>
                      <a:r>
                        <a:rPr lang="en-US" altLang="ko-KR" dirty="0" smtClean="0"/>
                        <a:t>)</a:t>
                      </a:r>
                    </a:p>
                    <a:p>
                      <a:pPr algn="l">
                        <a:defRPr sz="1500"/>
                      </a:pPr>
                      <a:r>
                        <a:rPr lang="en-US" altLang="ko-KR" sz="1200" dirty="0" smtClean="0"/>
                        <a:t>-Q&amp;A(</a:t>
                      </a:r>
                      <a:r>
                        <a:rPr lang="ko-KR" altLang="en-US" sz="1200" dirty="0" err="1" smtClean="0"/>
                        <a:t>더보기</a:t>
                      </a:r>
                      <a:r>
                        <a:rPr lang="en-US" altLang="ko-KR" sz="1200" dirty="0" smtClean="0"/>
                        <a:t>)</a:t>
                      </a:r>
                      <a:r>
                        <a:rPr lang="ko-KR" altLang="en-US" sz="1200" dirty="0" smtClean="0"/>
                        <a:t>와 동일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3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3640635752"/>
              </p:ext>
            </p:extLst>
          </p:nvPr>
        </p:nvGraphicFramePr>
        <p:xfrm>
          <a:off x="1525399" y="179305"/>
          <a:ext cx="6048672" cy="86409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5212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8965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86409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2500" b="0" u="none" strike="noStrike" cap="none" dirty="0" err="1" smtClean="0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2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500" b="0" u="none" strike="noStrike" cap="none" dirty="0" smtClean="0">
                          <a:solidFill>
                            <a:schemeClr val="dk1"/>
                          </a:solidFill>
                        </a:rPr>
                        <a:t>세미나 상세 페이지 </a:t>
                      </a:r>
                      <a:r>
                        <a:rPr lang="en-US" altLang="ko-KR" sz="2000" b="0" u="none" strike="noStrike" cap="none" dirty="0" smtClean="0">
                          <a:solidFill>
                            <a:schemeClr val="dk1"/>
                          </a:solidFill>
                        </a:rPr>
                        <a:t>– 4-3</a:t>
                      </a:r>
                      <a:endParaRPr lang="ko-KR" altLang="en-US" sz="20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2878310"/>
              </p:ext>
            </p:extLst>
          </p:nvPr>
        </p:nvGraphicFramePr>
        <p:xfrm>
          <a:off x="8509686" y="168110"/>
          <a:ext cx="2441795" cy="84824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441795"/>
              </a:tblGrid>
              <a:tr h="413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7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4347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700" b="0" u="none" strike="noStrike" cap="none" dirty="0" err="1" smtClean="0">
                          <a:solidFill>
                            <a:schemeClr val="dk1"/>
                          </a:solidFill>
                        </a:rPr>
                        <a:t>sh_user_w_semiDetail</a:t>
                      </a:r>
                      <a:endParaRPr lang="en-US" altLang="ko-KR"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5" name="직사각형 24"/>
          <p:cNvSpPr/>
          <p:nvPr/>
        </p:nvSpPr>
        <p:spPr>
          <a:xfrm>
            <a:off x="1889064" y="2038729"/>
            <a:ext cx="296562" cy="34479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3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292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3119</TotalTime>
  <Words>1373</Words>
  <Application>Microsoft Office PowerPoint</Application>
  <PresentationFormat>와이드스크린</PresentationFormat>
  <Paragraphs>608</Paragraphs>
  <Slides>31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4" baseType="lpstr">
      <vt:lpstr>맑은 고딕</vt:lpstr>
      <vt:lpstr>Arial</vt:lpstr>
      <vt:lpstr>Office 테마</vt:lpstr>
      <vt:lpstr>화면 설계서!!!!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 설계서!!!!</dc:title>
  <dc:creator>507-06</dc:creator>
  <cp:lastModifiedBy>507-07</cp:lastModifiedBy>
  <cp:revision>202</cp:revision>
  <dcterms:created xsi:type="dcterms:W3CDTF">2020-01-16T07:12:04Z</dcterms:created>
  <dcterms:modified xsi:type="dcterms:W3CDTF">2020-04-02T08:00:01Z</dcterms:modified>
</cp:coreProperties>
</file>