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6"/>
  </p:notesMasterIdLst>
  <p:sldIdLst>
    <p:sldId id="301" r:id="rId2"/>
    <p:sldId id="323" r:id="rId3"/>
    <p:sldId id="262" r:id="rId4"/>
    <p:sldId id="326" r:id="rId5"/>
    <p:sldId id="286" r:id="rId6"/>
    <p:sldId id="294" r:id="rId7"/>
    <p:sldId id="295" r:id="rId8"/>
    <p:sldId id="296" r:id="rId9"/>
    <p:sldId id="297" r:id="rId10"/>
    <p:sldId id="298" r:id="rId11"/>
    <p:sldId id="299" r:id="rId12"/>
    <p:sldId id="314" r:id="rId13"/>
    <p:sldId id="365" r:id="rId14"/>
    <p:sldId id="366" r:id="rId15"/>
    <p:sldId id="28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19" r:id="rId53"/>
    <p:sldId id="321" r:id="rId54"/>
    <p:sldId id="316" r:id="rId55"/>
  </p:sldIdLst>
  <p:sldSz cx="9144000" cy="5143500" type="screen16x9"/>
  <p:notesSz cx="6858000" cy="9144000"/>
  <p:embeddedFontLst>
    <p:embeddedFont>
      <p:font typeface="나눔바른고딕" pitchFamily="50" charset="-127"/>
      <p:regular r:id="rId57"/>
      <p:bold r:id="rId58"/>
    </p:embeddedFont>
    <p:embeddedFont>
      <p:font typeface="Montserrat" charset="0"/>
      <p:regular r:id="rId59"/>
      <p:bold r:id="rId60"/>
      <p:italic r:id="rId61"/>
      <p:boldItalic r:id="rId62"/>
    </p:embeddedFont>
    <p:embeddedFont>
      <p:font typeface="Microsoft JhengHei" pitchFamily="34" charset="-120"/>
      <p:regular r:id="rId63"/>
      <p:bold r:id="rId64"/>
    </p:embeddedFont>
    <p:embeddedFont>
      <p:font typeface="Microsoft New Tai Lue" pitchFamily="34" charset="0"/>
      <p:regular r:id="rId65"/>
      <p:bold r:id="rId66"/>
    </p:embeddedFont>
    <p:embeddedFont>
      <p:font typeface="KoPub돋움체 Bold" charset="-127"/>
      <p:bold r:id="rId67"/>
    </p:embeddedFont>
    <p:embeddedFont>
      <p:font typeface="맑은 고딕" pitchFamily="50" charset="-127"/>
      <p:regular r:id="rId68"/>
      <p:bold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90" y="-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=""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=""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=""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=""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=""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=""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=""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=""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=""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=""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=""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=""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=""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=""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=""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507-06\Desktop\20200107_1431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19667"/>
          <a:stretch/>
        </p:blipFill>
        <p:spPr bwMode="auto">
          <a:xfrm>
            <a:off x="1258545" y="948115"/>
            <a:ext cx="6452106" cy="39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7" y="915566"/>
            <a:ext cx="6768752" cy="400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목록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9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9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9" y="1197313"/>
            <a:ext cx="5323819" cy="17062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09649" y="3052119"/>
            <a:ext cx="5323819" cy="139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337292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문의 리스트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 리스트를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보여줌</a:t>
                      </a:r>
                      <a:endParaRPr lang="en-US" altLang="ko-KR" sz="900" b="1" baseline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 내용 있으면 답변완료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없으면</a:t>
                      </a:r>
                      <a:r>
                        <a:rPr lang="ko-KR" altLang="en-US" sz="900" baseline="0" smtClean="0">
                          <a:latin typeface="+mj-ea"/>
                          <a:ea typeface="+mj-ea"/>
                        </a:rPr>
                        <a:t> 문의접수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64" y="1332712"/>
            <a:ext cx="5598224" cy="31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문의종류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42" y="1232811"/>
            <a:ext cx="3241473" cy="32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</a:t>
            </a:r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정의서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3973767"/>
            <a:ext cx="2592292" cy="45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"/>
                <a:sym typeface="Montserrat"/>
              </a:rPr>
              <a:t>이번 주 </a:t>
            </a:r>
            <a:r>
              <a:rPr lang="en-US" altLang="ko-KR" sz="1700" b="1" dirty="0" err="1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>
              <a:solidFill>
                <a:srgbClr val="FFFFFF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양식 통일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사용자 기본 정보 보여주게됨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상품정보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186" y="1149179"/>
            <a:ext cx="5425250" cy="21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907" y="3386235"/>
            <a:ext cx="5380499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0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70773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결제방법을 통해서 결제 할수 있다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863" y="1297558"/>
            <a:ext cx="5581683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40" y="1547009"/>
            <a:ext cx="5624255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2285183" y="2506896"/>
            <a:ext cx="2996513" cy="4572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19" y="1859365"/>
            <a:ext cx="5629275" cy="3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0510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42355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46860" y="312091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46859" y="380117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46858" y="4254106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52002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76627" y="2997555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3" y="3051066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822553" y="3185583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완료</a:t>
            </a:r>
            <a:endParaRPr lang="en-US" altLang="ko-KR" sz="6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2554" y="3308916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22554" y="3483194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9604" y="3644134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822553" y="37789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지급 시작일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지급 횟수    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2/10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상태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3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회차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미지급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계좌정보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홍길동 우리은행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123-456-78912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54207" y="4291517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계좌 정보 변경하기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705359" y="3051066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3453857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783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73833"/>
              </p:ext>
            </p:extLst>
          </p:nvPr>
        </p:nvGraphicFramePr>
        <p:xfrm>
          <a:off x="6876256" y="1859364"/>
          <a:ext cx="2016224" cy="14496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실패시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투자금액 및 반환 안내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리워드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참여시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1582703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776627" y="1228256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22553" y="1281767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822553" y="1416284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실패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4" y="1539617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22554" y="171389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1879604" y="1874835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22553" y="1939172"/>
            <a:ext cx="3759459" cy="533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en-US" altLang="ko-KR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모금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실패시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투자금액은 즉시 반환됩니다</a:t>
            </a:r>
            <a:endParaRPr lang="en-US" altLang="ko-KR" sz="60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60557" y="25158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예치금 내역 보기</a:t>
            </a:r>
            <a:endParaRPr lang="en-US" altLang="ko-KR" sz="700" b="1" dirty="0">
              <a:solidFill>
                <a:srgbClr val="FF9E00"/>
              </a:solidFill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79751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776627" y="3025304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22553" y="3078815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6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22553" y="3213332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중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22554" y="333666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22554" y="3510943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879604" y="3671883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822553" y="38257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배송준비중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이젠컴퓨터아카데미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60557" y="43446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주소 정보 변경하기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493518" y="1239829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93518" y="3074935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30574" y="1281767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705359" y="3074935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참여일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211524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6257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84594"/>
              </p:ext>
            </p:extLst>
          </p:nvPr>
        </p:nvGraphicFramePr>
        <p:xfrm>
          <a:off x="6876256" y="1859364"/>
          <a:ext cx="2016224" cy="2775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16201" y="1978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6896" y="1597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6201" y="2520782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96896" y="2912953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451" y="1130060"/>
            <a:ext cx="1778216" cy="3565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21" y="3163869"/>
            <a:ext cx="1364875" cy="1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51" y="1446257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20" y="2527132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00" y="2935927"/>
            <a:ext cx="839274" cy="1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46" y="2897257"/>
            <a:ext cx="492919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50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2838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01271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97" y="2744513"/>
            <a:ext cx="402648" cy="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64" y="2753444"/>
            <a:ext cx="578644" cy="3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68658"/>
              </p:ext>
            </p:extLst>
          </p:nvPr>
        </p:nvGraphicFramePr>
        <p:xfrm>
          <a:off x="1936169" y="3037014"/>
          <a:ext cx="3984627" cy="138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32"/>
                <a:gridCol w="539750"/>
                <a:gridCol w="1403350"/>
                <a:gridCol w="558800"/>
                <a:gridCol w="527050"/>
                <a:gridCol w="453445"/>
              </a:tblGrid>
              <a:tr h="2765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13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91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ht_user_w_MS_makerReg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49102"/>
              </p:ext>
            </p:extLst>
          </p:nvPr>
        </p:nvGraphicFramePr>
        <p:xfrm>
          <a:off x="6876256" y="1859364"/>
          <a:ext cx="2016224" cy="32512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*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사업자 구분 선택 </a:t>
                      </a: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셀렉트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박스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휴대폰 번호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 번호 입력 후 인증번호 전송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휴대폰으로 전송 된 입력번호 입력 하여 번호 인증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동의사항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항목은 반드시 선택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필수항목 선택 완료 되면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버튼 활성화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517276" y="1115552"/>
            <a:ext cx="4218001" cy="3549113"/>
            <a:chOff x="1121067" y="840342"/>
            <a:chExt cx="7482352" cy="6295806"/>
          </a:xfrm>
        </p:grpSpPr>
        <p:grpSp>
          <p:nvGrpSpPr>
            <p:cNvPr id="3" name="그룹 2"/>
            <p:cNvGrpSpPr/>
            <p:nvPr/>
          </p:nvGrpSpPr>
          <p:grpSpPr>
            <a:xfrm>
              <a:off x="1121067" y="840342"/>
              <a:ext cx="7482352" cy="3353626"/>
              <a:chOff x="1139623" y="1650175"/>
              <a:chExt cx="7482352" cy="3353626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309369" y="1650175"/>
                <a:ext cx="7312606" cy="3353626"/>
                <a:chOff x="1542961" y="1553084"/>
                <a:chExt cx="6971567" cy="3188686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23769"/>
                <a:stretch/>
              </p:blipFill>
              <p:spPr>
                <a:xfrm>
                  <a:off x="1542961" y="1553084"/>
                  <a:ext cx="6971567" cy="3188686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3832591" y="1553084"/>
                  <a:ext cx="2276667" cy="3636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Fun-funding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직사각형 11"/>
              <p:cNvSpPr/>
              <p:nvPr/>
            </p:nvSpPr>
            <p:spPr>
              <a:xfrm>
                <a:off x="1139623" y="4560331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2</a:t>
                </a:r>
                <a:endParaRPr lang="ko-KR" altLang="en-US" sz="8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469220" y="3093275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1</a:t>
                </a:r>
                <a:endParaRPr lang="ko-KR" altLang="en-US" sz="800" b="1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7472" y="3858453"/>
                <a:ext cx="1328781" cy="1119890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1121067" y="4190724"/>
              <a:ext cx="7370999" cy="2945424"/>
              <a:chOff x="1179313" y="2971800"/>
              <a:chExt cx="7554070" cy="2945424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rcRect l="774" t="29229"/>
              <a:stretch/>
            </p:blipFill>
            <p:spPr>
              <a:xfrm>
                <a:off x="1352647" y="2971800"/>
                <a:ext cx="7380736" cy="2945424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4840" y="3843584"/>
                <a:ext cx="1524762" cy="92694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179313" y="3312372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179313" y="40825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4</a:t>
                </a:r>
                <a:endParaRPr lang="ko-KR" altLang="en-US" sz="800" b="1" dirty="0"/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899" y="5295371"/>
                <a:ext cx="2252032" cy="48452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</p:grpSp>
      <p:sp>
        <p:nvSpPr>
          <p:cNvPr id="33" name="직사각형 32"/>
          <p:cNvSpPr/>
          <p:nvPr/>
        </p:nvSpPr>
        <p:spPr>
          <a:xfrm>
            <a:off x="2066925" y="3758630"/>
            <a:ext cx="178595" cy="8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b="1" dirty="0" err="1">
                <a:solidFill>
                  <a:srgbClr val="969696"/>
                </a:solidFill>
              </a:rPr>
              <a:t>펀펀</a:t>
            </a:r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17276" y="4369086"/>
            <a:ext cx="190688" cy="163189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617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448" y="177665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9097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 프로젝트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3618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371"/>
              </p:ext>
            </p:extLst>
          </p:nvPr>
        </p:nvGraphicFramePr>
        <p:xfrm>
          <a:off x="6876256" y="1859364"/>
          <a:ext cx="2016224" cy="33249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5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전체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프로젝트 전체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투자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투자 프로젝트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프로젝트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185388" y="3758712"/>
            <a:ext cx="529650" cy="66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60840" y="1124673"/>
            <a:ext cx="5344588" cy="3557869"/>
            <a:chOff x="1547786" y="1499564"/>
            <a:chExt cx="7126117" cy="4743825"/>
          </a:xfrm>
        </p:grpSpPr>
        <p:grpSp>
          <p:nvGrpSpPr>
            <p:cNvPr id="10" name="그룹 9"/>
            <p:cNvGrpSpPr/>
            <p:nvPr/>
          </p:nvGrpSpPr>
          <p:grpSpPr>
            <a:xfrm>
              <a:off x="1547786" y="1499564"/>
              <a:ext cx="7126117" cy="4743825"/>
              <a:chOff x="1547786" y="1499564"/>
              <a:chExt cx="7126117" cy="4743825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786" y="1499564"/>
                <a:ext cx="7126117" cy="4743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7581900" y="5011615"/>
                <a:ext cx="1056484" cy="1230294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668781" y="1528255"/>
              <a:ext cx="9753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Fun-funding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83180" y="1513015"/>
              <a:ext cx="58521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535542" y="191643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470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8190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47993"/>
              </p:ext>
            </p:extLst>
          </p:nvPr>
        </p:nvGraphicFramePr>
        <p:xfrm>
          <a:off x="6876256" y="1859364"/>
          <a:ext cx="2016224" cy="3207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097136" y="1086686"/>
            <a:ext cx="5243153" cy="3635089"/>
            <a:chOff x="1156209" y="929523"/>
            <a:chExt cx="7695534" cy="55470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880" y="929523"/>
              <a:ext cx="7662577" cy="445149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209" y="5376489"/>
              <a:ext cx="7695534" cy="1100129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3771559" y="221140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611414" y="220041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2028484" y="43560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4829175" y="17907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1725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08273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3" y="1140527"/>
            <a:ext cx="5797880" cy="35409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57800" y="208887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5" name="직사각형 14"/>
          <p:cNvSpPr/>
          <p:nvPr/>
        </p:nvSpPr>
        <p:spPr>
          <a:xfrm>
            <a:off x="5013326" y="16891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13347" y="2646241"/>
            <a:ext cx="920353" cy="312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43138" y="2327665"/>
            <a:ext cx="147637" cy="10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2706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21700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프로젝트 스토리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관련 상세 내용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548873" y="1130958"/>
            <a:ext cx="4445371" cy="3545300"/>
            <a:chOff x="1168231" y="1514842"/>
            <a:chExt cx="7313792" cy="61498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2297802" y="23757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4841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2952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78200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9" y="1131848"/>
            <a:ext cx="5615459" cy="354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937125" y="1701799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7125" y="3528803"/>
            <a:ext cx="1642163" cy="1152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001" y="35811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755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7491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7604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483738" y="1179645"/>
            <a:ext cx="4216975" cy="3516627"/>
            <a:chOff x="1978317" y="1572860"/>
            <a:chExt cx="5622633" cy="4688836"/>
          </a:xfrm>
        </p:grpSpPr>
        <p:grpSp>
          <p:nvGrpSpPr>
            <p:cNvPr id="3" name="그룹 2"/>
            <p:cNvGrpSpPr/>
            <p:nvPr/>
          </p:nvGrpSpPr>
          <p:grpSpPr>
            <a:xfrm>
              <a:off x="1978317" y="1572860"/>
              <a:ext cx="5622633" cy="4688836"/>
              <a:chOff x="1121067" y="649963"/>
              <a:chExt cx="7776573" cy="6361669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649963"/>
                <a:ext cx="7776573" cy="4597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5099069"/>
                <a:ext cx="7756235" cy="1912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7088564" y="5965683"/>
              <a:ext cx="497681" cy="295275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4171" y="2855895"/>
            <a:ext cx="1910930" cy="1475039"/>
            <a:chOff x="5645562" y="3807860"/>
            <a:chExt cx="2547906" cy="1966718"/>
          </a:xfrm>
        </p:grpSpPr>
        <p:grpSp>
          <p:nvGrpSpPr>
            <p:cNvPr id="10" name="그룹 9"/>
            <p:cNvGrpSpPr/>
            <p:nvPr/>
          </p:nvGrpSpPr>
          <p:grpSpPr>
            <a:xfrm>
              <a:off x="5645562" y="3807860"/>
              <a:ext cx="2547906" cy="740537"/>
              <a:chOff x="3624263" y="2657475"/>
              <a:chExt cx="4943475" cy="1543050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263" y="2657475"/>
                <a:ext cx="4943475" cy="1543050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718560" y="3457113"/>
                <a:ext cx="1173480" cy="558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562" y="4623434"/>
              <a:ext cx="1744027" cy="1151144"/>
            </a:xfrm>
            <a:prstGeom prst="rect">
              <a:avLst/>
            </a:prstGeom>
            <a:noFill/>
            <a:ln w="9525">
              <a:solidFill>
                <a:srgbClr val="FF9E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직사각형 22"/>
          <p:cNvSpPr/>
          <p:nvPr/>
        </p:nvSpPr>
        <p:spPr>
          <a:xfrm>
            <a:off x="2297802" y="12316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981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9067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4980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40801" y="1454140"/>
            <a:ext cx="5845750" cy="2900690"/>
            <a:chOff x="1121067" y="1938854"/>
            <a:chExt cx="7794333" cy="386758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938854"/>
              <a:ext cx="7792832" cy="386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8039100" y="5074920"/>
              <a:ext cx="87630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107302" y="236645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937125" y="1790700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57753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15713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관련 등록된 문의사항 답변 등록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289451" y="5075555"/>
              <a:ext cx="899789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>
                  <a:solidFill>
                    <a:srgbClr val="FF9E00"/>
                  </a:solidFill>
                </a:rPr>
                <a:t>프로젝트 문의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프로젝트 문의 관리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45723" y="176309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6124872" y="408866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7" name="직사각형 46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7131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85174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61745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925728" y="1147867"/>
            <a:ext cx="5712845" cy="3549584"/>
            <a:chOff x="1285105" y="1505087"/>
            <a:chExt cx="7617127" cy="4732779"/>
          </a:xfrm>
        </p:grpSpPr>
        <p:grpSp>
          <p:nvGrpSpPr>
            <p:cNvPr id="3" name="그룹 2"/>
            <p:cNvGrpSpPr/>
            <p:nvPr/>
          </p:nvGrpSpPr>
          <p:grpSpPr>
            <a:xfrm>
              <a:off x="1285105" y="1505087"/>
              <a:ext cx="7487279" cy="4732779"/>
              <a:chOff x="1121067" y="1509130"/>
              <a:chExt cx="7487279" cy="473277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121067" y="1509130"/>
                <a:ext cx="7487279" cy="4732779"/>
                <a:chOff x="1258971" y="1492387"/>
                <a:chExt cx="7487279" cy="4732779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1258971" y="1492387"/>
                  <a:ext cx="7487279" cy="4732779"/>
                  <a:chOff x="1285105" y="1509130"/>
                  <a:chExt cx="7487279" cy="4732779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1285105" y="1509130"/>
                    <a:ext cx="7487279" cy="4732779"/>
                    <a:chOff x="1285105" y="1509130"/>
                    <a:chExt cx="7487279" cy="4732779"/>
                  </a:xfrm>
                </p:grpSpPr>
                <p:pic>
                  <p:nvPicPr>
                    <p:cNvPr id="2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105" y="1509130"/>
                      <a:ext cx="7487279" cy="47327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2927350" y="5765800"/>
                      <a:ext cx="5845034" cy="4761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800"/>
                    </a:p>
                  </p:txBody>
                </p:sp>
              </p:grp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927350" y="2305051"/>
                    <a:ext cx="5740400" cy="3589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800"/>
                  </a:p>
                </p:txBody>
              </p:sp>
            </p:grpSp>
            <p:sp>
              <p:nvSpPr>
                <p:cNvPr id="15" name="직사각형 14"/>
                <p:cNvSpPr/>
                <p:nvPr/>
              </p:nvSpPr>
              <p:spPr>
                <a:xfrm>
                  <a:off x="1320799" y="5826125"/>
                  <a:ext cx="620505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>
                      <a:solidFill>
                        <a:srgbClr val="FF9E00"/>
                      </a:solidFill>
                    </a:rPr>
                    <a:t>스토어등록</a:t>
                  </a:r>
                  <a:endParaRPr lang="ko-KR" altLang="en-US" sz="500" b="1" dirty="0">
                    <a:solidFill>
                      <a:srgbClr val="FF9E00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035299" y="2063749"/>
                  <a:ext cx="882651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 dirty="0">
                      <a:solidFill>
                        <a:srgbClr val="FF9E00"/>
                      </a:solidFill>
                    </a:rPr>
                    <a:t>스토어 등록</a:t>
                  </a:r>
                </a:p>
              </p:txBody>
            </p:sp>
          </p:grpSp>
          <p:pic>
            <p:nvPicPr>
              <p:cNvPr id="1126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312" y="2336428"/>
                <a:ext cx="2754301" cy="180317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70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576" y="2217017"/>
                <a:ext cx="2821315" cy="39225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직사각형 30"/>
            <p:cNvSpPr/>
            <p:nvPr/>
          </p:nvSpPr>
          <p:spPr>
            <a:xfrm>
              <a:off x="5624217" y="402909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23617" y="583060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948101" y="4267193"/>
              <a:ext cx="1954131" cy="1923328"/>
              <a:chOff x="2714768" y="4318581"/>
              <a:chExt cx="1954131" cy="1923328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8" y="4318581"/>
                <a:ext cx="1741551" cy="93943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7" y="5302470"/>
                <a:ext cx="1741551" cy="939439"/>
              </a:xfrm>
              <a:prstGeom prst="rect">
                <a:avLst/>
              </a:prstGeom>
            </p:spPr>
          </p:pic>
          <p:sp>
            <p:nvSpPr>
              <p:cNvPr id="26" name="직사각형 25"/>
              <p:cNvSpPr/>
              <p:nvPr/>
            </p:nvSpPr>
            <p:spPr>
              <a:xfrm>
                <a:off x="3119517" y="4568258"/>
                <a:ext cx="4523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 하시</a:t>
                </a: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176666" y="5545553"/>
                <a:ext cx="1127833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신청이 완료 되었습니다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679804" y="5706097"/>
                <a:ext cx="5285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14768" y="51132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970282" y="2288211"/>
              <a:ext cx="388186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 옵션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3443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9665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주문 확인 및 배송 관리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스토어에 등록된 주문 관련 사항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63829" y="1128816"/>
            <a:ext cx="5615459" cy="3549584"/>
            <a:chOff x="1258971" y="14923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58971" y="1492387"/>
              <a:ext cx="7487279" cy="4732779"/>
              <a:chOff x="1285105" y="15091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285105" y="1509130"/>
                <a:ext cx="7487279" cy="4732779"/>
                <a:chOff x="1285105" y="15091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105" y="15091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7658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4957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35299" y="2063749"/>
              <a:ext cx="17391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주문 확인 및 배송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9E00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296075" y="1698971"/>
            <a:ext cx="3350083" cy="239926"/>
            <a:chOff x="3061433" y="2265294"/>
            <a:chExt cx="4466777" cy="319901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주문자 아이디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90868" y="2369223"/>
              <a:ext cx="640557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주문 금액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 상세 내용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현재 상태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96075" y="1943282"/>
            <a:ext cx="3350083" cy="422093"/>
            <a:chOff x="3061433" y="2591043"/>
            <a:chExt cx="4466777" cy="56279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idhong1111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93726" y="2679581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결제 완료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96075" y="2344512"/>
            <a:ext cx="3350083" cy="422093"/>
            <a:chOff x="3061433" y="3126016"/>
            <a:chExt cx="4466777" cy="56279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3126016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809413" y="3238016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idkim2222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001656" y="3206030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배송 중</a:t>
              </a: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03" y="2913426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036076" y="142279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807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3751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62758"/>
              </p:ext>
            </p:extLst>
          </p:nvPr>
        </p:nvGraphicFramePr>
        <p:xfrm>
          <a:off x="6876256" y="1859364"/>
          <a:ext cx="2016224" cy="2964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 관련 등록된 문의사항에 답변 등록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3433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스토어 문의 관리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C000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04948" y="179593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15452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목록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8894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56345"/>
              </p:ext>
            </p:extLst>
          </p:nvPr>
        </p:nvGraphicFramePr>
        <p:xfrm>
          <a:off x="6876256" y="1859364"/>
          <a:ext cx="2016224" cy="3191243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6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키워드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정렬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최신순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인기순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펀딩금액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순 등으로 정렬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4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914400" y="1190559"/>
            <a:ext cx="5705856" cy="425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575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006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144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8575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006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40801" y="111063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52027" y="2073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" name="직사각형 7"/>
          <p:cNvSpPr/>
          <p:nvPr/>
        </p:nvSpPr>
        <p:spPr>
          <a:xfrm>
            <a:off x="4800600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53635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84256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7" name="직사각형 26"/>
          <p:cNvSpPr/>
          <p:nvPr/>
        </p:nvSpPr>
        <p:spPr>
          <a:xfrm>
            <a:off x="4687633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214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상세보기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170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09550"/>
              </p:ext>
            </p:extLst>
          </p:nvPr>
        </p:nvGraphicFramePr>
        <p:xfrm>
          <a:off x="6876256" y="1859364"/>
          <a:ext cx="2016224" cy="3318698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9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68591" y="1312944"/>
            <a:ext cx="2918777" cy="1553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590" y="2935224"/>
            <a:ext cx="2918777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79973" y="1312944"/>
            <a:ext cx="2129972" cy="1272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68589" y="3626097"/>
            <a:ext cx="5241356" cy="909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79972" y="2642806"/>
            <a:ext cx="2129972" cy="449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79972" y="3143661"/>
            <a:ext cx="1014404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385816" y="3143661"/>
            <a:ext cx="1010529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52664" y="260219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4152664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9" name="직사각형 28"/>
          <p:cNvSpPr/>
          <p:nvPr/>
        </p:nvSpPr>
        <p:spPr>
          <a:xfrm>
            <a:off x="5307090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6121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863686" y="1419622"/>
            <a:ext cx="741682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sz="180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펀펀크라우드펀딩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(FUNFUNDING)</a:t>
            </a:r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자금을 조달하여 생산하고 판매까지 이어지는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원스</a:t>
            </a:r>
            <a:r>
              <a:rPr lang="ko-KR" altLang="en-US" sz="1500" b="0" dirty="0" err="1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톱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551" y="146332"/>
            <a:ext cx="677029" cy="1103729"/>
            <a:chOff x="6730350" y="2315900"/>
            <a:chExt cx="257700" cy="420100"/>
          </a:xfrm>
          <a:solidFill>
            <a:srgbClr val="434343"/>
          </a:solidFill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99592" y="2859782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방식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4.0, Oracle 11.2.0, </a:t>
            </a:r>
            <a:r>
              <a:rPr lang="en-US" altLang="ko-KR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 1.8.0_231,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 </a:t>
            </a:r>
            <a:r>
              <a:rPr lang="ko-KR" altLang="en-US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endParaRPr lang="en-US" altLang="ko-KR" sz="1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Bootstrap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옵션선택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2728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mk_user_w_fundingOpt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57139"/>
              </p:ext>
            </p:extLst>
          </p:nvPr>
        </p:nvGraphicFramePr>
        <p:xfrm>
          <a:off x="6876256" y="1859365"/>
          <a:ext cx="2016224" cy="29210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9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9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3093097"/>
            <a:ext cx="5405932" cy="99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1344191"/>
            <a:ext cx="5405932" cy="1596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99216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23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959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80649"/>
              </p:ext>
            </p:extLst>
          </p:nvPr>
        </p:nvGraphicFramePr>
        <p:xfrm>
          <a:off x="6876256" y="1859364"/>
          <a:ext cx="2016224" cy="3086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투자펀딩의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수익금계좌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1324943"/>
            <a:ext cx="5405932" cy="120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68593" y="2706428"/>
            <a:ext cx="5405932" cy="52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3369597"/>
            <a:ext cx="5405932" cy="68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5862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941283" y="328239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5470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공지사항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374897"/>
          <a:ext cx="4699002" cy="1824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2216150"/>
                <a:gridCol w="908050"/>
                <a:gridCol w="1016002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등록일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공지사항 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20.05.06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공지사항 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20.05.05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790307" y="160283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11969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15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33651"/>
          <a:ext cx="2641600" cy="1621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49"/>
                <a:gridCol w="1098551"/>
                <a:gridCol w="495300"/>
                <a:gridCol w="609600"/>
              </a:tblGrid>
              <a:tr h="19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등록일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공지사항 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20.05.06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 공지사항 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20.05.05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65436" y="161758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27844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2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08242"/>
          <a:ext cx="4699002" cy="1764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3238500"/>
                <a:gridCol w="901702"/>
              </a:tblGrid>
              <a:tr h="263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292400" y="226308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394200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78500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7874" y="2266468"/>
            <a:ext cx="166052" cy="16605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037898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8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52702"/>
          <a:ext cx="2641051" cy="162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500"/>
                <a:gridCol w="1753149"/>
                <a:gridCol w="488402"/>
              </a:tblGrid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292400" y="2265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FAQ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393945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78246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7620" y="2266468"/>
            <a:ext cx="166052" cy="16605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037643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49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sw_user_w_chatting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/>
                <a:gridCol w="1638300"/>
                <a:gridCol w="1638300"/>
                <a:gridCol w="675000"/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질문내용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661837" y="20695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22400" y="39237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68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sw_user_m_chatting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9909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364118" y="2225682"/>
          <a:ext cx="2750679" cy="2218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032"/>
                <a:gridCol w="757049"/>
                <a:gridCol w="826769"/>
                <a:gridCol w="342900"/>
                <a:gridCol w="352929"/>
              </a:tblGrid>
              <a:tr h="23495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채팅 상담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59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12:13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95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질문내용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이전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807111" y="251362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37362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16411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94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sw_admin_w_notice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594471" y="2015749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1739279"/>
                <a:gridCol w="558800"/>
                <a:gridCol w="762902"/>
                <a:gridCol w="774419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중요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공지제목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68591" y="3835526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49883" y="174149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410767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8692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공지사항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90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r>
              <a:rPr lang="ko-KR" altLang="en-US" dirty="0" smtClean="0">
                <a:solidFill>
                  <a:prstClr val="black"/>
                </a:solidFill>
              </a:rPr>
              <a:t>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FAQ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94470" y="1978116"/>
          <a:ext cx="43561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060980"/>
                <a:gridCol w="774419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468591" y="3835661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282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549883" y="170386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353530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219450"/>
                <a:gridCol w="615950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93908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실시간 채팅 상담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457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219450"/>
                <a:gridCol w="615950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sw_admin_w_chattingDetail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/>
                <a:gridCol w="1638300"/>
                <a:gridCol w="1638300"/>
                <a:gridCol w="675000"/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답변내용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115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="" xmlns:a16="http://schemas.microsoft.com/office/drawing/2014/main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="" xmlns:a16="http://schemas.microsoft.com/office/drawing/2014/main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="" xmlns:a16="http://schemas.microsoft.com/office/drawing/2014/main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</a:p>
        </p:txBody>
      </p:sp>
      <p:sp>
        <p:nvSpPr>
          <p:cNvPr id="11" name="직사각형 42">
            <a:extLst>
              <a:ext uri="{FF2B5EF4-FFF2-40B4-BE49-F238E27FC236}">
                <a16:creationId xmlns="" xmlns:a16="http://schemas.microsoft.com/office/drawing/2014/main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가고 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집에 있어도 집에 가고 싶음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30212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699626"/>
                <a:gridCol w="3052902"/>
                <a:gridCol w="3816424"/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통일 내용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MAPPER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]Mapper.xml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\noticeMapper.xml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패키지명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CONTROLLER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]Ctrl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REPOSITORY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funfun.repository.HT_MSReposi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funfun.service.HT_MSService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VO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]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funfun.VO.ProRegi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API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funfun.api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VO Date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코드형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오른쪽 정렬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천</a:t>
                      </a:r>
                      <a:r>
                        <a:rPr lang="ko-KR" altLang="en-US" sz="1000" baseline="0" dirty="0">
                          <a:latin typeface="+mj-ea"/>
                          <a:ea typeface="+mj-ea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(,)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2857</Words>
  <Application>Microsoft Office PowerPoint</Application>
  <PresentationFormat>화면 슬라이드 쇼(16:9)</PresentationFormat>
  <Paragraphs>1159</Paragraphs>
  <Slides>54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6" baseType="lpstr">
      <vt:lpstr>굴림</vt:lpstr>
      <vt:lpstr>Arial</vt:lpstr>
      <vt:lpstr>KoPubDotum_Pro</vt:lpstr>
      <vt:lpstr>나눔바른고딕</vt:lpstr>
      <vt:lpstr>Dotum</vt:lpstr>
      <vt:lpstr>Montserrat</vt:lpstr>
      <vt:lpstr>Microsoft JhengHei</vt:lpstr>
      <vt:lpstr>Microsoft New Tai Lue</vt:lpstr>
      <vt:lpstr>KoPub돋움체 Bold</vt:lpstr>
      <vt:lpstr>Droid Serif</vt:lpstr>
      <vt:lpstr>맑은 고딕</vt:lpstr>
      <vt:lpstr>Perdita template</vt:lpstr>
      <vt:lpstr>PowerPoint 프레젠테이션</vt:lpstr>
      <vt:lpstr>PowerPoint 프레젠테이션</vt:lpstr>
      <vt:lpstr>1. 프로젝트 개요</vt:lpstr>
      <vt:lpstr>펀펀크라우드펀딩(FUNFUNDING)이란?         펀딩을 통해 자금을 조달하여 생산하고 판매까지 이어지는 원스톱  크라우드 펀딩 플랫폼</vt:lpstr>
      <vt:lpstr>2.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[DB 설계] ERD 설계 (초안)</vt:lpstr>
      <vt:lpstr>PowerPoint 프레젠테이션</vt:lpstr>
      <vt:lpstr>PowerPoint 프레젠테이션</vt:lpstr>
      <vt:lpstr>4. 화면 설계 및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47</cp:revision>
  <dcterms:modified xsi:type="dcterms:W3CDTF">2020-05-07T08:22:54Z</dcterms:modified>
</cp:coreProperties>
</file>