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76" r:id="rId3"/>
    <p:sldId id="277" r:id="rId4"/>
    <p:sldId id="278" r:id="rId5"/>
    <p:sldId id="280" r:id="rId6"/>
    <p:sldId id="279" r:id="rId7"/>
    <p:sldId id="281" r:id="rId8"/>
    <p:sldId id="260" r:id="rId9"/>
    <p:sldId id="262" r:id="rId10"/>
    <p:sldId id="263" r:id="rId11"/>
    <p:sldId id="265" r:id="rId12"/>
    <p:sldId id="271" r:id="rId13"/>
    <p:sldId id="267" r:id="rId14"/>
    <p:sldId id="268" r:id="rId15"/>
    <p:sldId id="269" r:id="rId16"/>
    <p:sldId id="272" r:id="rId17"/>
    <p:sldId id="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1DDD99A-2274-4B8D-BDF2-10481A7CBFC7}">
          <p14:sldIdLst>
            <p14:sldId id="258"/>
          </p14:sldIdLst>
        </p14:section>
        <p14:section name="웹" id="{7746AE34-2471-40B1-8904-7DD2E0827C71}">
          <p14:sldIdLst>
            <p14:sldId id="276"/>
            <p14:sldId id="277"/>
            <p14:sldId id="278"/>
            <p14:sldId id="280"/>
            <p14:sldId id="279"/>
            <p14:sldId id="281"/>
            <p14:sldId id="260"/>
            <p14:sldId id="262"/>
            <p14:sldId id="263"/>
          </p14:sldIdLst>
        </p14:section>
        <p14:section name="모바일" id="{359A4F06-14D9-40C0-BCF6-02A4DD643832}">
          <p14:sldIdLst>
            <p14:sldId id="265"/>
            <p14:sldId id="271"/>
            <p14:sldId id="267"/>
            <p14:sldId id="268"/>
            <p14:sldId id="269"/>
            <p14:sldId id="272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F5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-456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solidFill>
            <a:schemeClr val="accent2"/>
          </a:solidFill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368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2138401" y="2948947"/>
            <a:ext cx="7915200" cy="154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1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유서희</a:t>
            </a:r>
            <a:endParaRPr sz="31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5644650" y="665334"/>
            <a:ext cx="902705" cy="147163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49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계좌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2551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sh_user_w_account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98" y="1441678"/>
            <a:ext cx="1560602" cy="21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60426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계좌정보 등록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수정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예치금</a:t>
                      </a:r>
                      <a:r>
                        <a:rPr lang="ko-KR" altLang="en-US" sz="1200" b="1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이용 내역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주문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출금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입금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분류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66" y="1447346"/>
            <a:ext cx="3234267" cy="218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600" y="1441678"/>
            <a:ext cx="2485733" cy="4858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488266" y="2053045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447346"/>
            <a:ext cx="2423119" cy="484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66" y="3528320"/>
            <a:ext cx="3386667" cy="278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488266" y="3906195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220" y="3906195"/>
            <a:ext cx="2607742" cy="2302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220" y="3633353"/>
            <a:ext cx="1161624" cy="19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04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0597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+mj-ea"/>
                          <a:ea typeface="+mj-ea"/>
                        </a:rPr>
                        <a:t>sh_user__</a:t>
                      </a:r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278617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가능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88268" y="263748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62528" y="212948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88267" y="336104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62528" y="3883937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67" y="1506747"/>
            <a:ext cx="2370955" cy="47543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70" y="1936810"/>
            <a:ext cx="719196" cy="337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293" y="3369509"/>
            <a:ext cx="753081" cy="3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400" y="3914569"/>
            <a:ext cx="1119032" cy="21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928" y="3863010"/>
            <a:ext cx="6572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5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15701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sh_user_m_myPage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59933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가능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88268" y="263748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62528" y="212948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88267" y="336104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62528" y="3883937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67" y="1506747"/>
            <a:ext cx="2370955" cy="47543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827" y="4218492"/>
            <a:ext cx="1819833" cy="1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201" y="1928343"/>
            <a:ext cx="719196" cy="337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293" y="3369509"/>
            <a:ext cx="753081" cy="3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400" y="3914569"/>
            <a:ext cx="1119032" cy="21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928" y="3863010"/>
            <a:ext cx="6572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34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01246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sh_user_m_userProfile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36739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프로필 이미지 수정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이미지 파일업로드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주소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불가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닉네임 변경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데이터베이스 존재 여부 </a:t>
                      </a: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Ajax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로 체크</a:t>
                      </a:r>
                      <a:endParaRPr lang="ko-KR" altLang="en-US" sz="1200" b="0" i="0" u="none" strike="noStrike" kern="1200" cap="none" baseline="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휴대폰 인증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주소 검색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유효성 </a:t>
                      </a:r>
                      <a:r>
                        <a:rPr lang="ko-KR" altLang="en-US" sz="1200" b="0" i="0" u="none" strike="noStrike" kern="1200" cap="none" baseline="0" dirty="0" err="1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확인시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다음 단계 진행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00" y="1488677"/>
            <a:ext cx="2452729" cy="4787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4140201" y="2521253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85645" y="370419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71079" y="4370516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67689" y="497164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526" y="4093996"/>
            <a:ext cx="2268141" cy="1506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54" y="5423430"/>
            <a:ext cx="23907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00" y="6091501"/>
            <a:ext cx="319367" cy="141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4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51402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sh_user_m_userProfile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6364"/>
              </p:ext>
            </p:extLst>
          </p:nvPr>
        </p:nvGraphicFramePr>
        <p:xfrm>
          <a:off x="9168341" y="2479152"/>
          <a:ext cx="2688299" cy="150611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관심사 등록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최소 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개 이상 등록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해당 카테고리의 프로젝트 </a:t>
                      </a:r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등록시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알림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00" y="1564649"/>
            <a:ext cx="2297996" cy="46136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534988" y="412062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5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08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회원탈퇴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44005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sh_user_m_</a:t>
                      </a:r>
                      <a:r>
                        <a:rPr lang="en-US" altLang="ko-KR" sz="1600" dirty="0" err="1" smtClean="0"/>
                        <a:t>secession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737225"/>
              </p:ext>
            </p:extLst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탈퇴사유 선택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셀렉트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박스 선택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23" y="1498599"/>
            <a:ext cx="2345373" cy="47433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3476066" y="263748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589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회원탈퇴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61718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sh_user_m_</a:t>
                      </a:r>
                      <a:r>
                        <a:rPr lang="en-US" altLang="ko-KR" sz="1600" dirty="0" err="1" smtClean="0"/>
                        <a:t>secession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946804"/>
              </p:ext>
            </p:extLst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본인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확인 메일 발송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88" y="1498932"/>
            <a:ext cx="2439930" cy="47429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345677" y="412062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977" y="4120628"/>
            <a:ext cx="2395585" cy="2121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293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계좌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4470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sh_user_m_account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48003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계좌정보 등록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수정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예치금</a:t>
                      </a:r>
                      <a:r>
                        <a:rPr lang="ko-KR" altLang="en-US" sz="1200" b="1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이용 내역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주문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출금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입금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분류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062" y="1552166"/>
            <a:ext cx="2539521" cy="46200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572241" y="2095621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72240" y="355409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76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참여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한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94393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71726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확대 이미지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홍길동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서포터회원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주문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프로필편집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회원탈퇴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계좌정보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관심프로젝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참여한 </a:t>
            </a:r>
            <a:r>
              <a:rPr lang="ko-KR" altLang="en-US" sz="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펀딩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주문 및 배송조회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09328" y="3776133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764875" y="4687127"/>
            <a:ext cx="2694967" cy="391120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아직 관심 </a:t>
            </a:r>
            <a:r>
              <a:rPr lang="ko-KR" altLang="en-US" sz="1100" b="1" smtClean="0">
                <a:solidFill>
                  <a:schemeClr val="bg1">
                    <a:lumMod val="50000"/>
                  </a:schemeClr>
                </a:solidFill>
              </a:rPr>
              <a:t>프로젝트가 없습니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다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137519" y="2442250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335644" y="179213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136663" y="3018711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189698" y="3567015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50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홍길동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서포터회원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주문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프로필편집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회원탈퇴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계좌정보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관심프로젝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참여한 </a:t>
            </a:r>
            <a:r>
              <a:rPr lang="ko-KR" altLang="en-US" sz="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펀딩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주문 및 배송조회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09328" y="3776133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2137519" y="2442250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335644" y="179213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136663" y="3018711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189698" y="3567015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565393" y="4067781"/>
            <a:ext cx="1475117" cy="1966823"/>
            <a:chOff x="6901132" y="4011283"/>
            <a:chExt cx="1475117" cy="1966823"/>
          </a:xfrm>
        </p:grpSpPr>
        <p:sp>
          <p:nvSpPr>
            <p:cNvPr id="50" name="직사각형 49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직사각형 51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 smtClean="0">
                  <a:solidFill>
                    <a:schemeClr val="tx1"/>
                  </a:solidFill>
                </a:rPr>
                <a:t>5</a:t>
              </a:r>
              <a:r>
                <a:rPr lang="ko-KR" altLang="en-US" sz="750" b="1" dirty="0" smtClean="0">
                  <a:solidFill>
                    <a:schemeClr val="tx1"/>
                  </a:solidFill>
                </a:rPr>
                <a:t>만원대로 만나는 천연다이아몬드 팔찌</a:t>
              </a:r>
              <a:endParaRPr lang="en-US" altLang="ko-KR" sz="75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이젠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 smtClean="0">
                  <a:solidFill>
                    <a:schemeClr val="bg2">
                      <a:lumMod val="50000"/>
                    </a:schemeClr>
                  </a:solidFill>
                </a:rPr>
                <a:t>패션 잡화</a:t>
              </a:r>
              <a:endParaRPr lang="ko-KR" altLang="en-US" sz="7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 smtClean="0">
                  <a:solidFill>
                    <a:srgbClr val="FF9E00"/>
                  </a:solidFill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</a:rPr>
                <a:t> </a:t>
              </a:r>
              <a:r>
                <a:rPr lang="en-US" altLang="ko-KR" sz="700" b="1" dirty="0" smtClean="0">
                  <a:solidFill>
                    <a:srgbClr val="FF9E00"/>
                  </a:solidFill>
                </a:rPr>
                <a:t>: 80%</a:t>
              </a:r>
              <a:endParaRPr lang="ko-KR" altLang="en-US" sz="700" b="1" dirty="0">
                <a:solidFill>
                  <a:srgbClr val="FF9E00"/>
                </a:solidFill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432642" y="4067781"/>
            <a:ext cx="1475117" cy="1966823"/>
            <a:chOff x="6901132" y="4011283"/>
            <a:chExt cx="1475117" cy="1966823"/>
          </a:xfrm>
        </p:grpSpPr>
        <p:sp>
          <p:nvSpPr>
            <p:cNvPr id="62" name="직사각형 61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직사각형 63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 smtClean="0">
                  <a:solidFill>
                    <a:schemeClr val="tx1"/>
                  </a:solidFill>
                </a:rPr>
                <a:t>5</a:t>
              </a:r>
              <a:r>
                <a:rPr lang="ko-KR" altLang="en-US" sz="750" b="1" dirty="0" smtClean="0">
                  <a:solidFill>
                    <a:schemeClr val="tx1"/>
                  </a:solidFill>
                </a:rPr>
                <a:t>만원대로 만나는 천연다이아몬드 팔찌</a:t>
              </a:r>
              <a:endParaRPr lang="en-US" altLang="ko-KR" sz="75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이젠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 smtClean="0">
                  <a:solidFill>
                    <a:schemeClr val="bg2">
                      <a:lumMod val="50000"/>
                    </a:schemeClr>
                  </a:solidFill>
                </a:rPr>
                <a:t>패션 잡화</a:t>
              </a:r>
              <a:endParaRPr lang="ko-KR" altLang="en-US" sz="7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 smtClean="0">
                  <a:solidFill>
                    <a:srgbClr val="FF9E00"/>
                  </a:solidFill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</a:rPr>
                <a:t> </a:t>
              </a:r>
              <a:r>
                <a:rPr lang="en-US" altLang="ko-KR" sz="700" b="1" dirty="0" smtClean="0">
                  <a:solidFill>
                    <a:srgbClr val="FF9E00"/>
                  </a:solidFill>
                </a:rPr>
                <a:t>: 80%</a:t>
              </a:r>
              <a:endParaRPr lang="ko-KR" altLang="en-US" sz="700" b="1" dirty="0">
                <a:solidFill>
                  <a:srgbClr val="FF9E00"/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299891" y="4067781"/>
            <a:ext cx="1475117" cy="1966823"/>
            <a:chOff x="6901132" y="4011283"/>
            <a:chExt cx="1475117" cy="1966823"/>
          </a:xfrm>
        </p:grpSpPr>
        <p:sp>
          <p:nvSpPr>
            <p:cNvPr id="77" name="직사각형 76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직사각형 78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 smtClean="0">
                  <a:solidFill>
                    <a:schemeClr val="tx1"/>
                  </a:solidFill>
                </a:rPr>
                <a:t>5</a:t>
              </a:r>
              <a:r>
                <a:rPr lang="ko-KR" altLang="en-US" sz="750" b="1" dirty="0" smtClean="0">
                  <a:solidFill>
                    <a:schemeClr val="tx1"/>
                  </a:solidFill>
                </a:rPr>
                <a:t>만원대로 만나는 천연다이아몬드 팔찌</a:t>
              </a:r>
              <a:endParaRPr lang="en-US" altLang="ko-KR" sz="75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이젠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 smtClean="0">
                  <a:solidFill>
                    <a:schemeClr val="bg2">
                      <a:lumMod val="50000"/>
                    </a:schemeClr>
                  </a:solidFill>
                </a:rPr>
                <a:t>패션 잡화</a:t>
              </a:r>
              <a:endParaRPr lang="ko-KR" altLang="en-US" sz="7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 smtClean="0">
                  <a:solidFill>
                    <a:srgbClr val="FF9E00"/>
                  </a:solidFill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</a:rPr>
                <a:t> </a:t>
              </a:r>
              <a:r>
                <a:rPr lang="en-US" altLang="ko-KR" sz="700" b="1" dirty="0" smtClean="0">
                  <a:solidFill>
                    <a:srgbClr val="FF9E00"/>
                  </a:solidFill>
                </a:rPr>
                <a:t>: 80%</a:t>
              </a:r>
              <a:endParaRPr lang="ko-KR" altLang="en-US" sz="700" b="1" dirty="0">
                <a:solidFill>
                  <a:srgbClr val="FF9E00"/>
                </a:solidFill>
              </a:endParaRPr>
            </a:p>
          </p:txBody>
        </p:sp>
      </p:grp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471734"/>
              </p:ext>
            </p:extLst>
          </p:nvPr>
        </p:nvGraphicFramePr>
        <p:xfrm>
          <a:off x="9133837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198172"/>
              </p:ext>
            </p:extLst>
          </p:nvPr>
        </p:nvGraphicFramePr>
        <p:xfrm>
          <a:off x="9168341" y="2479152"/>
          <a:ext cx="2688299" cy="3113898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확대 이미지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있을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때는 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이미지</a:t>
                      </a:r>
                      <a:r>
                        <a:rPr lang="en-US" altLang="ko-KR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프로젝트 제목 등의 정보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58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참여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한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중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성공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709781"/>
              </p:ext>
            </p:extLst>
          </p:nvPr>
        </p:nvGraphicFramePr>
        <p:xfrm>
          <a:off x="9118121" y="1433634"/>
          <a:ext cx="2692879" cy="915066"/>
        </p:xfrm>
        <a:graphic>
          <a:graphicData uri="http://schemas.openxmlformats.org/drawingml/2006/table">
            <a:tbl>
              <a:tblPr firstRow="1" bandRow="1"/>
              <a:tblGrid>
                <a:gridCol w="2692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홍길동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서포터회원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주문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프로필편집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회원탈퇴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계좌정보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관심프로젝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참여한 </a:t>
            </a:r>
            <a:r>
              <a:rPr lang="ko-KR" altLang="en-US" sz="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펀딩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주문 및 배송조회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495859" y="3784441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062479" y="416121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062478" y="5068231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062477" y="5672140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234" y="4506335"/>
            <a:ext cx="1314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직사각형 87"/>
          <p:cNvSpPr/>
          <p:nvPr/>
        </p:nvSpPr>
        <p:spPr>
          <a:xfrm>
            <a:off x="2394713" y="4033739"/>
            <a:ext cx="5255003" cy="210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55949" y="4105087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리워드</a:t>
            </a:r>
            <a:endParaRPr lang="ko-KR" altLang="en-US" sz="8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455949" y="4284443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펀딩</a:t>
            </a:r>
            <a:r>
              <a:rPr lang="ko-KR" altLang="en-US" sz="800" b="1" dirty="0" smtClean="0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 중</a:t>
            </a:r>
            <a:endParaRPr lang="en-US" altLang="ko-KR" sz="800" b="1" dirty="0" smtClean="0">
              <a:ln w="12700">
                <a:noFill/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55949" y="4448887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클래식 안경</a:t>
            </a:r>
            <a:endParaRPr lang="en-US" altLang="ko-KR" sz="1100" b="1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455949" y="4681257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3" name="직선 연결선 92"/>
          <p:cNvCxnSpPr/>
          <p:nvPr/>
        </p:nvCxnSpPr>
        <p:spPr>
          <a:xfrm flipV="1">
            <a:off x="2532017" y="4895844"/>
            <a:ext cx="4936544" cy="299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2455949" y="5101018"/>
            <a:ext cx="5012612" cy="544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펀</a:t>
            </a: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딩</a:t>
            </a: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금액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 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상품 옵션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  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블랙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 예정일                                                                                                     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2020.05.21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 상태                                                                                                         </a:t>
            </a: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</a:t>
            </a: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송</a:t>
            </a: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준비중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주소지 정보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              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서울 종로구 </a:t>
            </a: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이젠컴퓨터아카데</a:t>
            </a: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미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506620" y="5792890"/>
            <a:ext cx="4910023" cy="284672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rgbClr val="FF9E00"/>
                </a:solidFill>
              </a:rPr>
              <a:t>주</a:t>
            </a:r>
            <a:r>
              <a:rPr lang="ko-KR" altLang="en-US" sz="900" b="1" dirty="0">
                <a:solidFill>
                  <a:srgbClr val="FF9E00"/>
                </a:solidFill>
              </a:rPr>
              <a:t>소</a:t>
            </a:r>
            <a:r>
              <a:rPr lang="ko-KR" altLang="en-US" sz="900" b="1" dirty="0" smtClean="0">
                <a:solidFill>
                  <a:srgbClr val="FF9E00"/>
                </a:solidFill>
              </a:rPr>
              <a:t> 정보 변경하기</a:t>
            </a:r>
            <a:endParaRPr lang="ko-KR" altLang="en-US" sz="900" b="1" dirty="0">
              <a:solidFill>
                <a:srgbClr val="FF9E00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299689" y="4099913"/>
            <a:ext cx="1149657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참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여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789262"/>
              </p:ext>
            </p:extLst>
          </p:nvPr>
        </p:nvGraphicFramePr>
        <p:xfrm>
          <a:off x="9133837" y="2479152"/>
          <a:ext cx="2688299" cy="25177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상태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펀딩완료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펀딩중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펀딩실패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투자정보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투자금액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지급시작일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현재지급횟수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현재상태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계좌정보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변경하기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페이지로 이동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53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참여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한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실패시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홍길동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서포터회원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주문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프로필편집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회원탈퇴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계좌정보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관심프로젝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참여한 </a:t>
            </a:r>
            <a:r>
              <a:rPr lang="ko-KR" altLang="en-US" sz="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펀딩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주문 및 배송조회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478607" y="3784441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062479" y="416121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062478" y="5068231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062477" y="5672140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430071" y="4000578"/>
            <a:ext cx="5255003" cy="2101230"/>
            <a:chOff x="2368835" y="1637675"/>
            <a:chExt cx="5255003" cy="2101230"/>
          </a:xfrm>
        </p:grpSpPr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8356" y="2110271"/>
              <a:ext cx="1314450" cy="933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직사각형 51"/>
            <p:cNvSpPr/>
            <p:nvPr/>
          </p:nvSpPr>
          <p:spPr>
            <a:xfrm>
              <a:off x="2368835" y="1637675"/>
              <a:ext cx="5255003" cy="2101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13500000" sx="101000" sy="101000" algn="b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430071" y="1709023"/>
              <a:ext cx="745760" cy="162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ln w="12700">
                    <a:noFill/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</a:rPr>
                <a:t>투자</a:t>
              </a:r>
              <a:endParaRPr lang="ko-KR" altLang="en-US" sz="800" b="1" dirty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430071" y="1888379"/>
              <a:ext cx="745760" cy="162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err="1" smtClean="0">
                  <a:ln w="12700">
                    <a:noFill/>
                    <a:prstDash val="solid"/>
                  </a:ln>
                  <a:solidFill>
                    <a:srgbClr val="FF0000"/>
                  </a:solidFill>
                </a:rPr>
                <a:t>펀딩</a:t>
              </a:r>
              <a:r>
                <a:rPr lang="ko-KR" altLang="en-US" sz="800" b="1" dirty="0" smtClean="0">
                  <a:ln w="12700">
                    <a:noFill/>
                    <a:prstDash val="solid"/>
                  </a:ln>
                  <a:solidFill>
                    <a:srgbClr val="FF0000"/>
                  </a:solidFill>
                </a:rPr>
                <a:t> 실패</a:t>
              </a:r>
              <a:endParaRPr lang="en-US" altLang="ko-KR" sz="800" b="1" dirty="0" smtClean="0">
                <a:ln w="12700">
                  <a:noFill/>
                  <a:prstDash val="solid"/>
                </a:ln>
                <a:solidFill>
                  <a:srgbClr val="FF0000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430071" y="2052823"/>
              <a:ext cx="3000951" cy="274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</a:rPr>
                <a:t>[</a:t>
              </a:r>
              <a:r>
                <a:rPr lang="ko-KR" altLang="en-US" sz="11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</a:rPr>
                <a:t>카테고리</a:t>
              </a:r>
              <a:r>
                <a:rPr lang="en-US" altLang="ko-KR" sz="11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</a:rPr>
                <a:t>] </a:t>
              </a:r>
              <a:r>
                <a:rPr lang="ko-KR" altLang="en-US" sz="11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</a:rPr>
                <a:t>나미야 잡화점의 기적</a:t>
              </a:r>
              <a:endParaRPr lang="en-US" altLang="ko-KR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430071" y="2285193"/>
              <a:ext cx="3000951" cy="274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ln w="12700">
                    <a:noFill/>
                    <a:prstDash val="solid"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by </a:t>
              </a:r>
              <a:r>
                <a:rPr lang="ko-KR" altLang="en-US" sz="800" dirty="0" smtClean="0">
                  <a:ln w="12700">
                    <a:noFill/>
                    <a:prstDash val="solid"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이젠</a:t>
              </a:r>
              <a:endParaRPr lang="en-US" altLang="ko-KR" sz="800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 flipV="1">
              <a:off x="2506139" y="2499780"/>
              <a:ext cx="4936544" cy="2998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2430071" y="2585562"/>
              <a:ext cx="5012612" cy="711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100"/>
                </a:lnSpc>
              </a:pPr>
              <a:r>
                <a:rPr lang="ko-KR" altLang="en-US" sz="800" dirty="0" err="1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</a:rPr>
                <a:t>펀</a:t>
              </a:r>
              <a:r>
                <a:rPr lang="ko-KR" altLang="en-US" sz="800" dirty="0" err="1">
                  <a:ln w="12700">
                    <a:noFill/>
                    <a:prstDash val="solid"/>
                  </a:ln>
                  <a:solidFill>
                    <a:schemeClr val="tx1"/>
                  </a:solidFill>
                </a:rPr>
                <a:t>딩</a:t>
              </a:r>
              <a:r>
                <a:rPr lang="ko-KR" altLang="en-US" sz="800" dirty="0" err="1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</a:rPr>
                <a:t>금액</a:t>
              </a:r>
              <a:r>
                <a:rPr lang="ko-KR" altLang="en-US" sz="800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</a:rPr>
                <a:t>  </a:t>
              </a:r>
              <a:r>
                <a:rPr lang="en-US" altLang="ko-KR" sz="800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</a:rPr>
                <a:t>				                      10</a:t>
              </a:r>
              <a:r>
                <a:rPr lang="ko-KR" altLang="en-US" sz="800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</a:rPr>
                <a:t>만원</a:t>
              </a:r>
              <a:endPara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endParaRPr>
            </a:p>
            <a:p>
              <a:pPr>
                <a:lnSpc>
                  <a:spcPts val="1100"/>
                </a:lnSpc>
              </a:pPr>
              <a:endPara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endParaRPr>
            </a:p>
            <a:p>
              <a:pPr>
                <a:lnSpc>
                  <a:spcPts val="1100"/>
                </a:lnSpc>
              </a:pPr>
              <a:r>
                <a:rPr lang="en-US" altLang="ko-KR" sz="800" dirty="0" smtClean="0">
                  <a:ln w="12700">
                    <a:noFill/>
                    <a:prstDash val="solid"/>
                  </a:ln>
                  <a:solidFill>
                    <a:srgbClr val="FF0000"/>
                  </a:solidFill>
                </a:rPr>
                <a:t>* </a:t>
              </a:r>
              <a:r>
                <a:rPr lang="ko-KR" altLang="en-US" sz="800" dirty="0" smtClean="0">
                  <a:ln w="12700">
                    <a:noFill/>
                    <a:prstDash val="solid"/>
                  </a:ln>
                  <a:solidFill>
                    <a:srgbClr val="FF0000"/>
                  </a:solidFill>
                </a:rPr>
                <a:t>모금 </a:t>
              </a:r>
              <a:r>
                <a:rPr lang="ko-KR" altLang="en-US" sz="800" dirty="0" err="1" smtClean="0">
                  <a:ln w="12700">
                    <a:noFill/>
                    <a:prstDash val="solid"/>
                  </a:ln>
                  <a:solidFill>
                    <a:srgbClr val="FF0000"/>
                  </a:solidFill>
                </a:rPr>
                <a:t>실패시</a:t>
              </a:r>
              <a:r>
                <a:rPr lang="ko-KR" altLang="en-US" sz="800" dirty="0" smtClean="0">
                  <a:ln w="12700">
                    <a:noFill/>
                    <a:prstDash val="solid"/>
                  </a:ln>
                  <a:solidFill>
                    <a:srgbClr val="FF0000"/>
                  </a:solidFill>
                </a:rPr>
                <a:t> 투자금액은 즉시 반환됩니다</a:t>
              </a:r>
              <a:endParaRPr lang="en-US" altLang="ko-KR" sz="800" dirty="0" smtClean="0">
                <a:ln w="12700">
                  <a:noFill/>
                  <a:prstDash val="solid"/>
                </a:ln>
                <a:solidFill>
                  <a:srgbClr val="FF0000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480742" y="3354491"/>
              <a:ext cx="5050118" cy="2846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rgbClr val="FF9E00"/>
                  </a:solidFill>
                </a:rPr>
                <a:t>예치금 내역 보기</a:t>
              </a:r>
              <a:endParaRPr lang="en-US" altLang="ko-KR" sz="900" b="1" dirty="0" smtClean="0">
                <a:solidFill>
                  <a:srgbClr val="FF9E00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307432" y="1709023"/>
              <a:ext cx="1149657" cy="162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</a:rPr>
                <a:t>투자일 </a:t>
              </a:r>
              <a:r>
                <a:rPr lang="en-US" altLang="ko-KR" sz="800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</a:rPr>
                <a:t>: 2020.05.21</a:t>
              </a:r>
            </a:p>
          </p:txBody>
        </p:sp>
      </p:grp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234200"/>
              </p:ext>
            </p:extLst>
          </p:nvPr>
        </p:nvGraphicFramePr>
        <p:xfrm>
          <a:off x="9118121" y="1433634"/>
          <a:ext cx="2692879" cy="915066"/>
        </p:xfrm>
        <a:graphic>
          <a:graphicData uri="http://schemas.openxmlformats.org/drawingml/2006/table">
            <a:tbl>
              <a:tblPr firstRow="1" bandRow="1"/>
              <a:tblGrid>
                <a:gridCol w="2692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203592"/>
              </p:ext>
            </p:extLst>
          </p:nvPr>
        </p:nvGraphicFramePr>
        <p:xfrm>
          <a:off x="9133837" y="2479152"/>
          <a:ext cx="2688299" cy="25177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상태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펀딩완료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펀딩중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펀딩실패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투자정보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투자금액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지급시작일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현재지급횟수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현재상태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계좌정보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변경하기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페이지로 이동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65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참여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한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실패시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홍길동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서포터회원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주문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프로필편집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회원탈퇴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계좌정보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관심프로젝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참여한 </a:t>
            </a:r>
            <a:r>
              <a:rPr lang="ko-KR" altLang="en-US" sz="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펀딩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주문 및 배송조회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380150" y="3793067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099731" y="3881514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607819"/>
              </p:ext>
            </p:extLst>
          </p:nvPr>
        </p:nvGraphicFramePr>
        <p:xfrm>
          <a:off x="2531531" y="3995972"/>
          <a:ext cx="5312836" cy="184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643"/>
                <a:gridCol w="719667"/>
                <a:gridCol w="1871133"/>
                <a:gridCol w="745067"/>
                <a:gridCol w="702733"/>
                <a:gridCol w="604593"/>
              </a:tblGrid>
              <a:tr h="3686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 번호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주문일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배송예정일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</a:tr>
              <a:tr h="368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00000004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2020.04.10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클래식 안경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블랙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130,000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배송준비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00000003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2020.04.04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크리스마스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머그컵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레드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00000002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2020.04.02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전통문양 화분 세트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L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00000001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2020.04.01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형광색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마스크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펄그린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(2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148159"/>
              </p:ext>
            </p:extLst>
          </p:nvPr>
        </p:nvGraphicFramePr>
        <p:xfrm>
          <a:off x="9116585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1668"/>
              </p:ext>
            </p:extLst>
          </p:nvPr>
        </p:nvGraphicFramePr>
        <p:xfrm>
          <a:off x="9116585" y="2479152"/>
          <a:ext cx="2688299" cy="125357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주문정보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주문번호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주문일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상품명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결제금액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배송예정일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상태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96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1" y="222032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66654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sh_user_w_userProfile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041362"/>
              </p:ext>
            </p:extLst>
          </p:nvPr>
        </p:nvGraphicFramePr>
        <p:xfrm>
          <a:off x="9168341" y="2479152"/>
          <a:ext cx="2688299" cy="332545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프로필 이미지 수정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이미지 파일업로드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주소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불가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05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휴대폰 인증 </a:t>
                      </a:r>
                      <a:r>
                        <a:rPr lang="en-US" altLang="ko-KR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주소 검색</a:t>
                      </a:r>
                      <a:endParaRPr lang="en-US" altLang="ko-KR" sz="1200" b="1" i="0" u="none" strike="noStrike" kern="1200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유효성 </a:t>
                      </a:r>
                      <a:r>
                        <a:rPr lang="ko-KR" altLang="en-US" sz="1200" b="0" i="0" u="none" strike="noStrike" kern="1200" cap="none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확인시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다음 단계 진행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05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관심사 등록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최소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개 이상 등록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해당 카테고리의 프로젝트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등록시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알림</a:t>
                      </a: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746993" y="179891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27329" y="2653435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93" y="1329956"/>
            <a:ext cx="4704147" cy="482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644858" y="208691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48534" y="2903461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44857" y="344619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44862" y="527228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923" y="5698650"/>
            <a:ext cx="2655744" cy="456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627" y="2686155"/>
            <a:ext cx="2220078" cy="324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039" y="5926959"/>
            <a:ext cx="2129293" cy="313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타원 2"/>
          <p:cNvSpPr/>
          <p:nvPr/>
        </p:nvSpPr>
        <p:spPr>
          <a:xfrm>
            <a:off x="7409185" y="1927085"/>
            <a:ext cx="481727" cy="4817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E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20938" y="1726524"/>
            <a:ext cx="716631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프로필 사진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03686" y="1494016"/>
            <a:ext cx="1078936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프로필 정보 설정</a:t>
            </a: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316402" y="2521962"/>
            <a:ext cx="877479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바꾸기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7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  <a:endParaRPr lang="ko-KR" altLang="en-US" sz="7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520938" y="2863838"/>
            <a:ext cx="716631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</a:t>
            </a:r>
            <a:r>
              <a:rPr lang="en-US" altLang="ko-KR" sz="7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주소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07837" y="3070738"/>
            <a:ext cx="2290847" cy="276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shryu1220@naver.com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20938" y="3489329"/>
            <a:ext cx="716631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휴대폰 번호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07838" y="3696229"/>
            <a:ext cx="1509620" cy="276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휴대폰 번호를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206607" y="3682412"/>
            <a:ext cx="648947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bg1"/>
                </a:solidFill>
              </a:rPr>
              <a:t>번호받기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520938" y="4127379"/>
            <a:ext cx="795464" cy="101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인증번호 확인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07838" y="4334279"/>
            <a:ext cx="1509620" cy="276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인증번호를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206607" y="4320462"/>
            <a:ext cx="648947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확인하</a:t>
            </a:r>
            <a:r>
              <a:rPr lang="ko-KR" altLang="en-US" sz="800" b="1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520938" y="4705071"/>
            <a:ext cx="716631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휴대폰 번호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607838" y="4935253"/>
            <a:ext cx="1042210" cy="276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도            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813344" y="4935253"/>
            <a:ext cx="1042210" cy="276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시군구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80" y="5028650"/>
            <a:ext cx="106768" cy="106768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658" y="5028650"/>
            <a:ext cx="106768" cy="106768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6520938" y="5362628"/>
            <a:ext cx="795464" cy="101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상세주</a:t>
            </a:r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607838" y="5552276"/>
            <a:ext cx="1509620" cy="276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206607" y="5538459"/>
            <a:ext cx="648947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확인하</a:t>
            </a:r>
            <a:r>
              <a:rPr lang="ko-KR" altLang="en-US" sz="800" b="1" dirty="0">
                <a:solidFill>
                  <a:schemeClr val="bg1"/>
                </a:solidFill>
              </a:rPr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158879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79675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sh_user_w_userProfile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079343"/>
              </p:ext>
            </p:extLst>
          </p:nvPr>
        </p:nvGraphicFramePr>
        <p:xfrm>
          <a:off x="9168341" y="2479152"/>
          <a:ext cx="2688299" cy="332545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프로필 이미지 수정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이미지 파일업로드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주소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불가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05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휴대폰 인증 </a:t>
                      </a:r>
                      <a:r>
                        <a:rPr lang="en-US" altLang="ko-KR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주소 검색</a:t>
                      </a:r>
                      <a:endParaRPr lang="en-US" altLang="ko-KR" sz="1200" b="1" i="0" u="none" strike="noStrike" kern="1200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유효성 </a:t>
                      </a:r>
                      <a:r>
                        <a:rPr lang="ko-KR" altLang="en-US" sz="1200" b="0" i="0" u="none" strike="noStrike" kern="1200" cap="none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확인시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다음 단계 진행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05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관심사 등록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최소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개 이상 등록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해당 카테고리의 프로젝트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등록시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알림</a:t>
                      </a: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746993" y="179891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27329" y="2653435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671" y="1368098"/>
            <a:ext cx="4704147" cy="482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644858" y="208691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48534" y="2903461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44857" y="344619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44862" y="527228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923" y="5698650"/>
            <a:ext cx="2655744" cy="456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756" y="2653435"/>
            <a:ext cx="2220078" cy="324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039" y="5926959"/>
            <a:ext cx="2129293" cy="313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타원 2"/>
          <p:cNvSpPr/>
          <p:nvPr/>
        </p:nvSpPr>
        <p:spPr>
          <a:xfrm>
            <a:off x="7495445" y="1892581"/>
            <a:ext cx="481727" cy="4817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973124" y="171636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서포터회원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4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회원탈퇴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36853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sh_user_w_</a:t>
                      </a:r>
                      <a:r>
                        <a:rPr lang="en-US" altLang="ko-KR" sz="1600" dirty="0" err="1"/>
                        <a:t>secession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98" y="1441678"/>
            <a:ext cx="1560602" cy="21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38" y="1442101"/>
            <a:ext cx="3088230" cy="4859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444649" y="222032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932223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탈퇴사유 선택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셀렉트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박스 선택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본인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확인 메일 발송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3444648" y="554772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302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4242</TotalTime>
  <Words>986</Words>
  <Application>Microsoft Office PowerPoint</Application>
  <PresentationFormat>사용자 지정</PresentationFormat>
  <Paragraphs>402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화면설계 및 구현  유서희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240</cp:revision>
  <dcterms:created xsi:type="dcterms:W3CDTF">2020-01-16T07:12:04Z</dcterms:created>
  <dcterms:modified xsi:type="dcterms:W3CDTF">2020-05-08T07:18:38Z</dcterms:modified>
</cp:coreProperties>
</file>