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311" r:id="rId5"/>
    <p:sldId id="312" r:id="rId6"/>
    <p:sldId id="313" r:id="rId7"/>
    <p:sldId id="314" r:id="rId8"/>
    <p:sldId id="296" r:id="rId9"/>
    <p:sldId id="297" r:id="rId10"/>
    <p:sldId id="298" r:id="rId11"/>
    <p:sldId id="259" r:id="rId12"/>
    <p:sldId id="290" r:id="rId13"/>
    <p:sldId id="315" r:id="rId14"/>
    <p:sldId id="305" r:id="rId15"/>
    <p:sldId id="258" r:id="rId16"/>
    <p:sldId id="291" r:id="rId17"/>
    <p:sldId id="316" r:id="rId18"/>
    <p:sldId id="260" r:id="rId19"/>
    <p:sldId id="261" r:id="rId20"/>
    <p:sldId id="292" r:id="rId21"/>
    <p:sldId id="317" r:id="rId22"/>
    <p:sldId id="276" r:id="rId23"/>
    <p:sldId id="293" r:id="rId24"/>
    <p:sldId id="318" r:id="rId25"/>
    <p:sldId id="278" r:id="rId26"/>
    <p:sldId id="295" r:id="rId27"/>
    <p:sldId id="277" r:id="rId28"/>
    <p:sldId id="302" r:id="rId29"/>
    <p:sldId id="279" r:id="rId30"/>
    <p:sldId id="303" r:id="rId31"/>
    <p:sldId id="308" r:id="rId32"/>
    <p:sldId id="309" r:id="rId33"/>
    <p:sldId id="310" r:id="rId34"/>
    <p:sldId id="31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20357"/>
            <a:ext cx="6512686" cy="304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5311061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03648" y="1320193"/>
            <a:ext cx="669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Vue.js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커스텀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디렉티브를</a:t>
            </a:r>
            <a:r>
              <a:rPr lang="ko-KR" altLang="en-US" sz="1100" dirty="0" smtClean="0"/>
              <a:t> 작성합니다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엘리먼트가</a:t>
            </a:r>
            <a:r>
              <a:rPr lang="ko-KR" altLang="en-US" sz="1100" dirty="0" smtClean="0"/>
              <a:t> 삽입되는 시점에 수행되는 </a:t>
            </a:r>
            <a:r>
              <a:rPr lang="ko-KR" altLang="en-US" sz="1100" dirty="0" err="1" smtClean="0"/>
              <a:t>메소드인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inserted</a:t>
            </a:r>
            <a:r>
              <a:rPr lang="ko-KR" altLang="en-US" sz="1100" dirty="0" smtClean="0"/>
              <a:t>에 </a:t>
            </a:r>
            <a:r>
              <a:rPr lang="en-US" altLang="ko-KR" sz="1100" dirty="0" err="1" smtClean="0"/>
              <a:t>IntersectionObserver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객체를 이용하여 해당 </a:t>
            </a:r>
            <a:r>
              <a:rPr lang="ko-KR" altLang="en-US" sz="1100" dirty="0" err="1" smtClean="0"/>
              <a:t>엘리먼트를</a:t>
            </a:r>
            <a:r>
              <a:rPr lang="ko-KR" altLang="en-US" sz="1100" dirty="0" smtClean="0"/>
              <a:t> 관찰하도록 정의합니다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해당 </a:t>
            </a:r>
            <a:r>
              <a:rPr lang="ko-KR" altLang="en-US" sz="1100" dirty="0" err="1" smtClean="0"/>
              <a:t>엘리먼트가</a:t>
            </a:r>
            <a:r>
              <a:rPr lang="ko-KR" altLang="en-US" sz="1100" dirty="0" smtClean="0"/>
              <a:t> 사용자에게 노출되는 순간 이미지를 로딩하도록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이미지 로딩 함수도 정의합니다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4993697"/>
            <a:ext cx="669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해당 </a:t>
            </a:r>
            <a:r>
              <a:rPr lang="ko-KR" altLang="en-US" sz="1100" dirty="0" err="1" smtClean="0"/>
              <a:t>커스텀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디렉티브를</a:t>
            </a:r>
            <a:r>
              <a:rPr lang="ko-KR" altLang="en-US" sz="1100" dirty="0" smtClean="0"/>
              <a:t> 프로젝트 컴포넌트에 적용합니다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3759"/>
              </p:ext>
            </p:extLst>
          </p:nvPr>
        </p:nvGraphicFramePr>
        <p:xfrm>
          <a:off x="1365241" y="983469"/>
          <a:ext cx="6714727" cy="5045640"/>
        </p:xfrm>
        <a:graphic>
          <a:graphicData uri="http://schemas.openxmlformats.org/drawingml/2006/table">
            <a:tbl>
              <a:tblPr firstRow="1" bandRow="1"/>
              <a:tblGrid>
                <a:gridCol w="6714727"/>
              </a:tblGrid>
              <a:tr h="29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7511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00" y="1847480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16800" y="2805577"/>
            <a:ext cx="2904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특수문자의 </a:t>
            </a:r>
            <a:r>
              <a:rPr lang="ko-KR" altLang="en-US" sz="1200" dirty="0" smtClean="0"/>
              <a:t>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416800" y="3992602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85566" y="4676076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요청 시 해당 </a:t>
            </a:r>
            <a:r>
              <a:rPr lang="ko-KR" altLang="en-US" sz="1200" dirty="0" err="1" smtClean="0"/>
              <a:t>이메일로</a:t>
            </a:r>
            <a:r>
              <a:rPr lang="ko-KR" altLang="en-US" sz="1200" dirty="0" smtClean="0"/>
              <a:t> 인증번호 발송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인증번호를 확인하여 회원가입 완료</a:t>
            </a:r>
            <a:endParaRPr lang="en-US" altLang="ko-KR" sz="1200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00431"/>
              </p:ext>
            </p:extLst>
          </p:nvPr>
        </p:nvGraphicFramePr>
        <p:xfrm>
          <a:off x="7354333" y="1311183"/>
          <a:ext cx="3893302" cy="4336084"/>
        </p:xfrm>
        <a:graphic>
          <a:graphicData uri="http://schemas.openxmlformats.org/drawingml/2006/table">
            <a:tbl>
              <a:tblPr firstRow="1" bandRow="1"/>
              <a:tblGrid>
                <a:gridCol w="3893302"/>
              </a:tblGrid>
              <a:tr h="37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96048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23" y="2089157"/>
            <a:ext cx="4668775" cy="840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4562" y="1827547"/>
            <a:ext cx="475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중복확인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- focus</a:t>
            </a:r>
            <a:r>
              <a:rPr lang="ko-KR" altLang="en-US" sz="1100" dirty="0" smtClean="0"/>
              <a:t>아웃 시 </a:t>
            </a:r>
            <a:r>
              <a:rPr lang="en-US" altLang="ko-KR" sz="1100" dirty="0" smtClean="0"/>
              <a:t>ajax</a:t>
            </a:r>
            <a:r>
              <a:rPr lang="ko-KR" altLang="en-US" sz="1100" dirty="0" smtClean="0"/>
              <a:t>를 통해 등록된 </a:t>
            </a:r>
            <a:r>
              <a:rPr lang="ko-KR" altLang="en-US" sz="1100" dirty="0" err="1" smtClean="0"/>
              <a:t>이메일인지</a:t>
            </a:r>
            <a:r>
              <a:rPr lang="ko-KR" altLang="en-US" sz="1100" dirty="0" smtClean="0"/>
              <a:t> 확인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432200" y="3099377"/>
            <a:ext cx="4757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정규표현식을</a:t>
            </a:r>
            <a:r>
              <a:rPr lang="ko-KR" altLang="en-US" sz="1100" dirty="0" smtClean="0"/>
              <a:t> 사용하여 해당 비밀번호가 </a:t>
            </a:r>
            <a:r>
              <a:rPr lang="en-US" altLang="ko-KR" sz="1100" dirty="0" smtClean="0"/>
              <a:t>8~20</a:t>
            </a:r>
            <a:r>
              <a:rPr lang="ko-KR" altLang="en-US" sz="1100" dirty="0" smtClean="0"/>
              <a:t>자 영문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특수문자의 조합인지 검증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00" y="3634815"/>
            <a:ext cx="4757578" cy="304843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42618"/>
              </p:ext>
            </p:extLst>
          </p:nvPr>
        </p:nvGraphicFramePr>
        <p:xfrm>
          <a:off x="6335852" y="1096347"/>
          <a:ext cx="5070845" cy="3060921"/>
        </p:xfrm>
        <a:graphic>
          <a:graphicData uri="http://schemas.openxmlformats.org/drawingml/2006/table">
            <a:tbl>
              <a:tblPr firstRow="1" bandRow="1"/>
              <a:tblGrid>
                <a:gridCol w="5070845"/>
              </a:tblGrid>
              <a:tr h="677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38347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" y="1096347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3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354019" y="1427273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인증과정</a:t>
            </a:r>
            <a:endParaRPr lang="en-US" altLang="ko-KR" dirty="0" smtClean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인증번호 요청 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인증번호를 생성하고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발송 및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인증번호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사용여부를 </a:t>
            </a:r>
            <a:r>
              <a:rPr lang="ko-KR" altLang="en-US" sz="1200" dirty="0" err="1" smtClean="0"/>
              <a:t>이메일정보와</a:t>
            </a:r>
            <a:r>
              <a:rPr lang="ko-KR" altLang="en-US" sz="1200" dirty="0" smtClean="0"/>
              <a:t> 함께 저장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 요청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정보로 가장 최근에 등록된 데이터를 불러온 후 값 비교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일치 시 인증 후 사용여부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분의 시간이 초과한 경우 사용여부를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endParaRPr lang="en-US" altLang="ko-KR" sz="12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86114"/>
              </p:ext>
            </p:extLst>
          </p:nvPr>
        </p:nvGraphicFramePr>
        <p:xfrm>
          <a:off x="7354019" y="1149217"/>
          <a:ext cx="4042115" cy="2452937"/>
        </p:xfrm>
        <a:graphic>
          <a:graphicData uri="http://schemas.openxmlformats.org/drawingml/2006/table">
            <a:tbl>
              <a:tblPr firstRow="1" bandRow="1"/>
              <a:tblGrid>
                <a:gridCol w="4042115"/>
              </a:tblGrid>
              <a:tr h="2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22433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18" y="4112877"/>
            <a:ext cx="3830835" cy="1794400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85385"/>
              </p:ext>
            </p:extLst>
          </p:nvPr>
        </p:nvGraphicFramePr>
        <p:xfrm>
          <a:off x="7354019" y="3736653"/>
          <a:ext cx="4042115" cy="2401680"/>
        </p:xfrm>
        <a:graphic>
          <a:graphicData uri="http://schemas.openxmlformats.org/drawingml/2006/table">
            <a:tbl>
              <a:tblPr firstRow="1" bandRow="1"/>
              <a:tblGrid>
                <a:gridCol w="4042115"/>
              </a:tblGrid>
              <a:tr h="32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077113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212921" y="2130422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</a:t>
            </a:r>
            <a:r>
              <a:rPr lang="ko-KR" altLang="en-US" sz="1200" dirty="0" smtClean="0"/>
              <a:t>알림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smtClean="0"/>
              <a:t>이전페이지로 이동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테이블에 </a:t>
            </a:r>
            <a:r>
              <a:rPr lang="en-US" altLang="ko-KR" sz="1200" dirty="0"/>
              <a:t>Active</a:t>
            </a:r>
            <a:r>
              <a:rPr lang="ko-KR" altLang="en-US" sz="1200" dirty="0"/>
              <a:t>라는 </a:t>
            </a:r>
            <a:r>
              <a:rPr lang="en-US" altLang="ko-KR" sz="1200" dirty="0"/>
              <a:t>Date</a:t>
            </a:r>
            <a:r>
              <a:rPr lang="ko-KR" altLang="en-US" sz="1200" dirty="0"/>
              <a:t>형식 칼럼을 추가하여 현재날짜보다 </a:t>
            </a:r>
            <a:r>
              <a:rPr lang="en-US" altLang="ko-KR" sz="1200" dirty="0"/>
              <a:t>Date</a:t>
            </a:r>
            <a:r>
              <a:rPr lang="ko-KR" altLang="en-US" sz="1200" dirty="0"/>
              <a:t>가 앞서면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되지 않도록 정지 및 탈퇴 기능 구현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0831"/>
              </p:ext>
            </p:extLst>
          </p:nvPr>
        </p:nvGraphicFramePr>
        <p:xfrm>
          <a:off x="7212920" y="1744996"/>
          <a:ext cx="3830835" cy="2595487"/>
        </p:xfrm>
        <a:graphic>
          <a:graphicData uri="http://schemas.openxmlformats.org/drawingml/2006/table">
            <a:tbl>
              <a:tblPr firstRow="1" bandRow="1"/>
              <a:tblGrid>
                <a:gridCol w="3830835"/>
              </a:tblGrid>
              <a:tr h="320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27461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372" y="2654086"/>
            <a:ext cx="4582584" cy="638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3372" y="2082241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Document.referrer</a:t>
            </a:r>
            <a:r>
              <a:rPr lang="ko-KR" altLang="en-US" sz="1100" dirty="0" smtClean="0"/>
              <a:t>를 통해서 로그인 페이지에 접근하기 이전 페이지 정보 획득 및 서버로 해당 정보를 같이 전달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053372" y="3292870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서버에서 </a:t>
            </a:r>
            <a:r>
              <a:rPr lang="en-US" altLang="ko-KR" sz="1100" dirty="0" smtClean="0"/>
              <a:t>redirect</a:t>
            </a:r>
            <a:r>
              <a:rPr lang="ko-KR" altLang="en-US" sz="1100" dirty="0" smtClean="0"/>
              <a:t>를 통해서 회원가입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 페이지가 아닌 경우에만 해당 주소로 </a:t>
            </a:r>
            <a:r>
              <a:rPr lang="en-US" altLang="ko-KR" sz="1100" dirty="0" smtClean="0"/>
              <a:t>redirect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36" y="3723757"/>
            <a:ext cx="4515456" cy="88858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7086"/>
              </p:ext>
            </p:extLst>
          </p:nvPr>
        </p:nvGraphicFramePr>
        <p:xfrm>
          <a:off x="7086936" y="1792009"/>
          <a:ext cx="4647864" cy="2881586"/>
        </p:xfrm>
        <a:graphic>
          <a:graphicData uri="http://schemas.openxmlformats.org/drawingml/2006/table">
            <a:tbl>
              <a:tblPr firstRow="1" bandRow="1"/>
              <a:tblGrid>
                <a:gridCol w="4647864"/>
              </a:tblGrid>
              <a:tr h="31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57140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2059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00059"/>
              </p:ext>
            </p:extLst>
          </p:nvPr>
        </p:nvGraphicFramePr>
        <p:xfrm>
          <a:off x="8134582" y="1843852"/>
          <a:ext cx="3802144" cy="2738022"/>
        </p:xfrm>
        <a:graphic>
          <a:graphicData uri="http://schemas.openxmlformats.org/drawingml/2006/table">
            <a:tbl>
              <a:tblPr firstRow="1" bandRow="1"/>
              <a:tblGrid>
                <a:gridCol w="3802144"/>
              </a:tblGrid>
              <a:tr h="26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4736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0" y="1722003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5" y="1720669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53400" y="2091269"/>
            <a:ext cx="3367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아이디 찾기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비밀번호 찾기를 컴포넌트화 하여 상태에 따라 다른 컴포넌트를 보여주도록 함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41" y="2564147"/>
            <a:ext cx="3591426" cy="187668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12460"/>
              </p:ext>
            </p:extLst>
          </p:nvPr>
        </p:nvGraphicFramePr>
        <p:xfrm>
          <a:off x="8206767" y="1741442"/>
          <a:ext cx="3523469" cy="3135359"/>
        </p:xfrm>
        <a:graphic>
          <a:graphicData uri="http://schemas.openxmlformats.org/drawingml/2006/table">
            <a:tbl>
              <a:tblPr firstRow="1" bandRow="1"/>
              <a:tblGrid>
                <a:gridCol w="3523469"/>
              </a:tblGrid>
              <a:tr h="306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82923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18500" y="198622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상단바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메이커 스튜디오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이동할 수 있게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8499" y="284502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하단바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펀딩하기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스토어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공지사항 탭을 눌러서 </a:t>
            </a:r>
            <a:r>
              <a:rPr lang="ko-KR" altLang="en-US" sz="1200" dirty="0" err="1" smtClean="0"/>
              <a:t>프래그</a:t>
            </a:r>
            <a:r>
              <a:rPr lang="ko-KR" altLang="en-US" sz="1200" dirty="0" err="1" smtClean="0"/>
              <a:t>먼트</a:t>
            </a:r>
            <a:r>
              <a:rPr lang="ko-KR" altLang="en-US" sz="1200" dirty="0" smtClean="0"/>
              <a:t> 변경을 통해 </a:t>
            </a:r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바꿀 수 있도록 구현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" y="1396726"/>
            <a:ext cx="2887944" cy="5119198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0189"/>
              </p:ext>
            </p:extLst>
          </p:nvPr>
        </p:nvGraphicFramePr>
        <p:xfrm>
          <a:off x="7118499" y="1491835"/>
          <a:ext cx="4446971" cy="2466108"/>
        </p:xfrm>
        <a:graphic>
          <a:graphicData uri="http://schemas.openxmlformats.org/drawingml/2006/table">
            <a:tbl>
              <a:tblPr firstRow="1" bandRow="1"/>
              <a:tblGrid>
                <a:gridCol w="4446971"/>
              </a:tblGrid>
              <a:tr h="34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12488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4" y="1396726"/>
            <a:ext cx="2881746" cy="51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102" y="1896533"/>
            <a:ext cx="7192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Intent</a:t>
            </a:r>
            <a:r>
              <a:rPr lang="ko-KR" altLang="en-US" sz="1100" dirty="0" smtClean="0"/>
              <a:t>를 사용하여 </a:t>
            </a:r>
            <a:r>
              <a:rPr lang="ko-KR" altLang="en-US" sz="1100" dirty="0" err="1" smtClean="0"/>
              <a:t>액티비티</a:t>
            </a:r>
            <a:r>
              <a:rPr lang="ko-KR" altLang="en-US" sz="1100" dirty="0" smtClean="0"/>
              <a:t> 이동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마이페이지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로그인 정보를 </a:t>
            </a:r>
            <a:r>
              <a:rPr lang="en-US" altLang="ko-KR" sz="1100" dirty="0" err="1" smtClean="0"/>
              <a:t>Intent.putExtra</a:t>
            </a:r>
            <a:r>
              <a:rPr lang="ko-KR" altLang="en-US" sz="1100" dirty="0" smtClean="0"/>
              <a:t>를 통하여 저장한 이후에 넘김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2201432"/>
            <a:ext cx="6487430" cy="1152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102" y="3499573"/>
            <a:ext cx="8852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BottomNavigaionMenu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setOnNavigationItemSelectedListener</a:t>
            </a:r>
            <a:r>
              <a:rPr lang="ko-KR" altLang="en-US" sz="1100" dirty="0" smtClean="0"/>
              <a:t>를 이용하여 해당 탭이 선택되었을 때 </a:t>
            </a:r>
            <a:r>
              <a:rPr lang="ko-KR" altLang="en-US" sz="1100" dirty="0" err="1" smtClean="0"/>
              <a:t>프래그먼트를</a:t>
            </a:r>
            <a:r>
              <a:rPr lang="ko-KR" altLang="en-US" sz="1100" dirty="0" smtClean="0"/>
              <a:t> 변경하도록 구현 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802214"/>
            <a:ext cx="8402223" cy="1962424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42687"/>
              </p:ext>
            </p:extLst>
          </p:nvPr>
        </p:nvGraphicFramePr>
        <p:xfrm>
          <a:off x="842102" y="1444320"/>
          <a:ext cx="8953831" cy="4448479"/>
        </p:xfrm>
        <a:graphic>
          <a:graphicData uri="http://schemas.openxmlformats.org/drawingml/2006/table">
            <a:tbl>
              <a:tblPr firstRow="1" bandRow="1"/>
              <a:tblGrid>
                <a:gridCol w="8953831"/>
              </a:tblGrid>
              <a:tr h="289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15888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4099" y="1874100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</a:t>
            </a: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틀리거나 입력되지 않은 경우 알림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" y="1455029"/>
            <a:ext cx="2775595" cy="4880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4" y="1455029"/>
            <a:ext cx="2765368" cy="4880481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6326"/>
              </p:ext>
            </p:extLst>
          </p:nvPr>
        </p:nvGraphicFramePr>
        <p:xfrm>
          <a:off x="6994099" y="1455029"/>
          <a:ext cx="3885568" cy="1660704"/>
        </p:xfrm>
        <a:graphic>
          <a:graphicData uri="http://schemas.openxmlformats.org/drawingml/2006/table">
            <a:tbl>
              <a:tblPr firstRow="1" bandRow="1"/>
              <a:tblGrid>
                <a:gridCol w="3885568"/>
              </a:tblGrid>
              <a:tr h="34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31768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7" y="4215662"/>
            <a:ext cx="4319238" cy="8668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94099" y="3666978"/>
            <a:ext cx="413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입력된 값을 </a:t>
            </a:r>
            <a:r>
              <a:rPr lang="en-US" altLang="ko-KR" sz="1100" dirty="0" smtClean="0"/>
              <a:t>Volley</a:t>
            </a:r>
            <a:r>
              <a:rPr lang="ko-KR" altLang="en-US" sz="1100" dirty="0" smtClean="0"/>
              <a:t>를 통해서 서버에 넘기고 결과를 통해서 로그인 처리</a:t>
            </a:r>
            <a:endParaRPr lang="ko-KR" altLang="en-US" sz="11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92806"/>
              </p:ext>
            </p:extLst>
          </p:nvPr>
        </p:nvGraphicFramePr>
        <p:xfrm>
          <a:off x="6994099" y="3329813"/>
          <a:ext cx="4351234" cy="2099446"/>
        </p:xfrm>
        <a:graphic>
          <a:graphicData uri="http://schemas.openxmlformats.org/drawingml/2006/table">
            <a:tbl>
              <a:tblPr firstRow="1" bandRow="1"/>
              <a:tblGrid>
                <a:gridCol w="4351234"/>
              </a:tblGrid>
              <a:tr h="268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83092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17898" y="186309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입력폼을</a:t>
            </a:r>
            <a:r>
              <a:rPr lang="ko-KR" altLang="en-US" sz="1200" dirty="0" smtClean="0"/>
              <a:t> 모두 작성하고 회원가입 터치 시 회원 등록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입력폼이</a:t>
            </a:r>
            <a:r>
              <a:rPr lang="ko-KR" altLang="en-US" sz="1200" dirty="0" smtClean="0"/>
              <a:t> 비어 있는 경우 알림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6069"/>
              </p:ext>
            </p:extLst>
          </p:nvPr>
        </p:nvGraphicFramePr>
        <p:xfrm>
          <a:off x="6917898" y="1539488"/>
          <a:ext cx="3936369" cy="1474645"/>
        </p:xfrm>
        <a:graphic>
          <a:graphicData uri="http://schemas.openxmlformats.org/drawingml/2006/table">
            <a:tbl>
              <a:tblPr firstRow="1" bandRow="1"/>
              <a:tblGrid>
                <a:gridCol w="3936369"/>
              </a:tblGrid>
              <a:tr h="304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00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98" y="3840986"/>
            <a:ext cx="4204797" cy="183168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64860"/>
              </p:ext>
            </p:extLst>
          </p:nvPr>
        </p:nvGraphicFramePr>
        <p:xfrm>
          <a:off x="6917898" y="3488395"/>
          <a:ext cx="4291969" cy="2381381"/>
        </p:xfrm>
        <a:graphic>
          <a:graphicData uri="http://schemas.openxmlformats.org/drawingml/2006/table">
            <a:tbl>
              <a:tblPr firstRow="1" bandRow="1"/>
              <a:tblGrid>
                <a:gridCol w="4291969"/>
              </a:tblGrid>
              <a:tr h="2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13597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7663" y="1310035"/>
            <a:ext cx="29040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메뉴 영역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프로젝트 오픈 신청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메이커 스튜디오 페이지로 이동할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펀딩하기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스토어 구경하기</a:t>
            </a:r>
            <a:r>
              <a:rPr lang="en-US" altLang="ko-KR" sz="1200" dirty="0" smtClean="0"/>
              <a:t>, FAQ, </a:t>
            </a:r>
            <a:r>
              <a:rPr lang="ko-KR" altLang="en-US" sz="1200" dirty="0" smtClean="0"/>
              <a:t>공지사항으로 이동할 수 있는 메뉴입니다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검색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키워드를 입력 후 검색하면 해당 키워드의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페이지로 이동합니다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알림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관심 등록한 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문의한 내용에 답변이 달린 경우 알림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프로필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 혹은 </a:t>
            </a:r>
            <a:r>
              <a:rPr lang="ko-KR" altLang="en-US" sz="1200" dirty="0" err="1" smtClean="0"/>
              <a:t>로그아웃할</a:t>
            </a:r>
            <a:r>
              <a:rPr lang="ko-KR" altLang="en-US" sz="1200" dirty="0" smtClean="0"/>
              <a:t>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7663" y="4010382"/>
            <a:ext cx="290406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</a:t>
            </a:r>
            <a:r>
              <a:rPr lang="ko-KR" altLang="en-US" dirty="0" smtClean="0"/>
              <a:t>프로젝트 영역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</a:t>
            </a:r>
            <a:r>
              <a:rPr lang="ko-KR" altLang="en-US" sz="1200" dirty="0" smtClean="0"/>
              <a:t>표시됩니다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상태에서는 전체 카테고리 대상으로 프로젝트 로딩합니다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최대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페이지까지 로딩합니다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5" y="1426458"/>
            <a:ext cx="8558521" cy="4265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7775" y="1311184"/>
            <a:ext cx="8692956" cy="8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481839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가입여부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9" y="165680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통해 이동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가입여부확인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비밀번호 재설정은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통해 이동하도록 구현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97330"/>
              </p:ext>
            </p:extLst>
          </p:nvPr>
        </p:nvGraphicFramePr>
        <p:xfrm>
          <a:off x="6957859" y="1395702"/>
          <a:ext cx="3921808" cy="1824801"/>
        </p:xfrm>
        <a:graphic>
          <a:graphicData uri="http://schemas.openxmlformats.org/drawingml/2006/table">
            <a:tbl>
              <a:tblPr firstRow="1" bandRow="1"/>
              <a:tblGrid>
                <a:gridCol w="3921808"/>
              </a:tblGrid>
              <a:tr h="23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906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00" y="3917698"/>
            <a:ext cx="4261850" cy="19243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06167"/>
              </p:ext>
            </p:extLst>
          </p:nvPr>
        </p:nvGraphicFramePr>
        <p:xfrm>
          <a:off x="6757537" y="3495321"/>
          <a:ext cx="4511596" cy="2439812"/>
        </p:xfrm>
        <a:graphic>
          <a:graphicData uri="http://schemas.openxmlformats.org/drawingml/2006/table">
            <a:tbl>
              <a:tblPr firstRow="1" bandRow="1"/>
              <a:tblGrid>
                <a:gridCol w="4511596"/>
              </a:tblGrid>
              <a:tr h="39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04104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577333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 여부에 따라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접근한 경우 로그인 창으로 이동 또는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머무를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48" y="1297817"/>
            <a:ext cx="3013419" cy="52986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8915"/>
              </p:ext>
            </p:extLst>
          </p:nvPr>
        </p:nvGraphicFramePr>
        <p:xfrm>
          <a:off x="6934951" y="1297817"/>
          <a:ext cx="4027641" cy="1524429"/>
        </p:xfrm>
        <a:graphic>
          <a:graphicData uri="http://schemas.openxmlformats.org/drawingml/2006/table">
            <a:tbl>
              <a:tblPr firstRow="1" bandRow="1"/>
              <a:tblGrid>
                <a:gridCol w="4027641"/>
              </a:tblGrid>
              <a:tr h="276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24744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3792414"/>
            <a:ext cx="3553321" cy="5334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51" y="4400979"/>
            <a:ext cx="3322567" cy="10938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9" y="3496733"/>
            <a:ext cx="400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인텐트에</a:t>
            </a:r>
            <a:r>
              <a:rPr lang="ko-KR" altLang="en-US" sz="1100" dirty="0" smtClean="0"/>
              <a:t> 저장된 유저정보가 없는 경우 로그인 </a:t>
            </a:r>
            <a:r>
              <a:rPr lang="ko-KR" altLang="en-US" sz="1100" dirty="0" err="1" smtClean="0"/>
              <a:t>알람창</a:t>
            </a:r>
            <a:r>
              <a:rPr lang="ko-KR" altLang="en-US" sz="1100" dirty="0" smtClean="0"/>
              <a:t> 호출</a:t>
            </a:r>
            <a:endParaRPr lang="ko-KR" altLang="en-US" sz="11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5756"/>
              </p:ext>
            </p:extLst>
          </p:nvPr>
        </p:nvGraphicFramePr>
        <p:xfrm>
          <a:off x="6957859" y="3149511"/>
          <a:ext cx="4099608" cy="2239481"/>
        </p:xfrm>
        <a:graphic>
          <a:graphicData uri="http://schemas.openxmlformats.org/drawingml/2006/table">
            <a:tbl>
              <a:tblPr firstRow="1" bandRow="1"/>
              <a:tblGrid>
                <a:gridCol w="4099608"/>
              </a:tblGrid>
              <a:tr h="22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0108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7128" y="2578146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프래그먼트</a:t>
            </a:r>
            <a:r>
              <a:rPr lang="ko-KR" altLang="en-US" sz="1200" dirty="0" smtClean="0"/>
              <a:t> 내에서 </a:t>
            </a:r>
            <a:r>
              <a:rPr lang="en-US" altLang="ko-KR" sz="1200" dirty="0" err="1" smtClean="0"/>
              <a:t>getActivity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</a:t>
            </a:r>
            <a:r>
              <a:rPr lang="en-US" altLang="ko-KR" sz="1200" dirty="0" smtClean="0"/>
              <a:t>activity context</a:t>
            </a:r>
            <a:r>
              <a:rPr lang="ko-KR" altLang="en-US" sz="1200" dirty="0" smtClean="0"/>
              <a:t>를 받아 </a:t>
            </a:r>
            <a:r>
              <a:rPr lang="ko-KR" altLang="en-US" sz="1200" dirty="0" err="1" smtClean="0"/>
              <a:t>인텐트에</a:t>
            </a:r>
            <a:r>
              <a:rPr lang="ko-KR" altLang="en-US" sz="1200" dirty="0" smtClean="0"/>
              <a:t> 유저 정보를 </a:t>
            </a:r>
            <a:r>
              <a:rPr lang="ko-KR" altLang="en-US" sz="1200" dirty="0" err="1" smtClean="0"/>
              <a:t>빈공간으로</a:t>
            </a:r>
            <a:r>
              <a:rPr lang="ko-KR" altLang="en-US" sz="1200" dirty="0" smtClean="0"/>
              <a:t> 만든 후 메인 페이지로 이동시키면서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액티비티</a:t>
            </a:r>
            <a:r>
              <a:rPr lang="ko-KR" altLang="en-US" sz="1200" dirty="0" smtClean="0"/>
              <a:t> 종료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17128" y="1333120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smtClean="0"/>
              <a:t>정보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인텐트에</a:t>
            </a:r>
            <a:r>
              <a:rPr lang="ko-KR" altLang="en-US" sz="1200" dirty="0" smtClean="0"/>
              <a:t> 저장된 유저정보를 </a:t>
            </a:r>
            <a:r>
              <a:rPr lang="en-US" altLang="ko-KR" sz="1200" dirty="0" smtClean="0"/>
              <a:t>Bundle </a:t>
            </a:r>
            <a:r>
              <a:rPr lang="ko-KR" altLang="en-US" sz="1200" dirty="0" smtClean="0"/>
              <a:t>객체에 담아 </a:t>
            </a:r>
            <a:r>
              <a:rPr lang="en-US" altLang="ko-KR" sz="1200" dirty="0" smtClean="0"/>
              <a:t>Arguments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프래그먼트에서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getArguments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</a:t>
            </a:r>
            <a:r>
              <a:rPr lang="ko-KR" altLang="en-US" sz="1200" dirty="0" err="1" smtClean="0"/>
              <a:t>번들객체를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반환받고</a:t>
            </a:r>
            <a:r>
              <a:rPr lang="ko-KR" altLang="en-US" sz="1200" dirty="0" smtClean="0"/>
              <a:t> 유저 정보를 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" y="1377507"/>
            <a:ext cx="2766604" cy="4933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8" y="1377507"/>
            <a:ext cx="2781439" cy="493365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34224"/>
              </p:ext>
            </p:extLst>
          </p:nvPr>
        </p:nvGraphicFramePr>
        <p:xfrm>
          <a:off x="6959358" y="1087200"/>
          <a:ext cx="4123511" cy="2680464"/>
        </p:xfrm>
        <a:graphic>
          <a:graphicData uri="http://schemas.openxmlformats.org/drawingml/2006/table">
            <a:tbl>
              <a:tblPr firstRow="1" bandRow="1"/>
              <a:tblGrid>
                <a:gridCol w="4123511"/>
              </a:tblGrid>
              <a:tr h="29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3827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90" y="4467750"/>
            <a:ext cx="2331359" cy="432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70" y="4506941"/>
            <a:ext cx="2695559" cy="353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08557" y="4063618"/>
            <a:ext cx="4836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액티비티</a:t>
            </a:r>
            <a:r>
              <a:rPr lang="ko-KR" altLang="en-US" sz="1100" dirty="0" smtClean="0"/>
              <a:t> 내에서 번들 객체에 유저정보를 저장하여 </a:t>
            </a:r>
            <a:r>
              <a:rPr lang="ko-KR" altLang="en-US" sz="1100" dirty="0" err="1" smtClean="0"/>
              <a:t>프래그먼트에</a:t>
            </a:r>
            <a:r>
              <a:rPr lang="ko-KR" altLang="en-US" sz="1100" dirty="0" smtClean="0"/>
              <a:t> 전달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프래그먼트에서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getArguments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사용하여 유저정보 사용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18" y="5229187"/>
            <a:ext cx="4248752" cy="8434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6106" y="4929452"/>
            <a:ext cx="3918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인텐트의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user</a:t>
            </a:r>
            <a:r>
              <a:rPr lang="ko-KR" altLang="en-US" sz="1100" dirty="0" smtClean="0"/>
              <a:t>정보를 </a:t>
            </a:r>
            <a:r>
              <a:rPr lang="en-US" altLang="ko-KR" sz="1100" dirty="0" smtClean="0"/>
              <a:t>“”</a:t>
            </a:r>
            <a:r>
              <a:rPr lang="ko-KR" altLang="en-US" sz="1100" dirty="0" smtClean="0"/>
              <a:t>로 덮어씌워 로그아웃 구현</a:t>
            </a:r>
            <a:endParaRPr lang="ko-KR" altLang="en-US" sz="11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7174"/>
              </p:ext>
            </p:extLst>
          </p:nvPr>
        </p:nvGraphicFramePr>
        <p:xfrm>
          <a:off x="6946106" y="3767663"/>
          <a:ext cx="4844671" cy="2243044"/>
        </p:xfrm>
        <a:graphic>
          <a:graphicData uri="http://schemas.openxmlformats.org/drawingml/2006/table">
            <a:tbl>
              <a:tblPr firstRow="1" bandRow="1"/>
              <a:tblGrid>
                <a:gridCol w="4844671"/>
              </a:tblGrid>
              <a:tr h="262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805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관심 프로젝트 및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내역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관심 프로젝트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 시 관심 등록한 프로젝트 정보를 </a:t>
            </a:r>
            <a:r>
              <a:rPr lang="en-US" altLang="ko-KR" sz="1200" dirty="0" smtClean="0"/>
              <a:t>Volley</a:t>
            </a:r>
            <a:r>
              <a:rPr lang="ko-KR" altLang="en-US" sz="1200" dirty="0" smtClean="0"/>
              <a:t>를 받아와서 리스트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프로젝트의 상세 정보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이동할 수 있게끔 구현 </a:t>
            </a:r>
            <a:r>
              <a:rPr lang="ko-KR" altLang="en-US" sz="1200" dirty="0" smtClean="0"/>
              <a:t>예정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4844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/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4116046"/>
            <a:ext cx="4262242" cy="14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7859" y="3685159"/>
            <a:ext cx="4262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Volley</a:t>
            </a:r>
            <a:r>
              <a:rPr lang="ko-KR" altLang="en-US" sz="1100" dirty="0" smtClean="0"/>
              <a:t>를 통해 서버로부터 </a:t>
            </a:r>
            <a:r>
              <a:rPr lang="en-US" altLang="ko-KR" sz="1100" dirty="0" smtClean="0"/>
              <a:t>JSON </a:t>
            </a:r>
            <a:r>
              <a:rPr lang="ko-KR" altLang="en-US" sz="1100" dirty="0" smtClean="0"/>
              <a:t>데이터 수신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이후 </a:t>
            </a:r>
            <a:r>
              <a:rPr lang="en-US" altLang="ko-KR" sz="1100" dirty="0" err="1" smtClean="0"/>
              <a:t>Gson</a:t>
            </a:r>
            <a:r>
              <a:rPr lang="ko-KR" altLang="en-US" sz="1100" dirty="0" smtClean="0"/>
              <a:t>을 통한 </a:t>
            </a:r>
            <a:r>
              <a:rPr lang="en-US" altLang="ko-KR" sz="1100" dirty="0" smtClean="0"/>
              <a:t>JSON </a:t>
            </a:r>
            <a:r>
              <a:rPr lang="ko-KR" altLang="en-US" sz="1100" dirty="0" err="1" smtClean="0"/>
              <a:t>파싱</a:t>
            </a:r>
            <a:endParaRPr lang="ko-KR" altLang="en-US" sz="11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65207"/>
              </p:ext>
            </p:extLst>
          </p:nvPr>
        </p:nvGraphicFramePr>
        <p:xfrm>
          <a:off x="6957859" y="3360734"/>
          <a:ext cx="4336674" cy="2320399"/>
        </p:xfrm>
        <a:graphic>
          <a:graphicData uri="http://schemas.openxmlformats.org/drawingml/2006/table">
            <a:tbl>
              <a:tblPr firstRow="1" bandRow="1"/>
              <a:tblGrid>
                <a:gridCol w="4336674"/>
              </a:tblGrid>
              <a:tr h="29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0243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관심 </a:t>
            </a:r>
            <a:r>
              <a:rPr lang="ko-KR" altLang="en-US" dirty="0" smtClean="0"/>
              <a:t>프로젝트 삭제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관심 프로젝트 </a:t>
            </a:r>
            <a:r>
              <a:rPr lang="ko-KR" altLang="en-US" sz="1200" dirty="0" err="1" smtClean="0"/>
              <a:t>스와이프를</a:t>
            </a:r>
            <a:r>
              <a:rPr lang="ko-KR" altLang="en-US" sz="1200" dirty="0" smtClean="0"/>
              <a:t> 통해 삭제 기능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SwipeController</a:t>
            </a:r>
            <a:r>
              <a:rPr lang="ko-KR" altLang="en-US" sz="1200" dirty="0" smtClean="0"/>
              <a:t>를 작성하고 </a:t>
            </a:r>
            <a:r>
              <a:rPr lang="en-US" altLang="ko-KR" sz="1200" dirty="0" err="1" smtClean="0"/>
              <a:t>ItemTouchHelper</a:t>
            </a:r>
            <a:r>
              <a:rPr lang="ko-KR" altLang="en-US" sz="1200" dirty="0" smtClean="0"/>
              <a:t>를 통하여 </a:t>
            </a:r>
            <a:r>
              <a:rPr lang="ko-KR" altLang="en-US" sz="1200" dirty="0" err="1" smtClean="0"/>
              <a:t>리싸이클러뷰에</a:t>
            </a:r>
            <a:r>
              <a:rPr lang="ko-KR" altLang="en-US" sz="1200" dirty="0" smtClean="0"/>
              <a:t> 적용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85158" y="3819199"/>
            <a:ext cx="426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TouchListener</a:t>
            </a:r>
            <a:r>
              <a:rPr lang="ko-KR" altLang="en-US" sz="1100" dirty="0" smtClean="0"/>
              <a:t>를 정의하여 </a:t>
            </a:r>
            <a:r>
              <a:rPr lang="en-US" altLang="ko-KR" sz="1100" dirty="0" smtClean="0"/>
              <a:t>swipe</a:t>
            </a:r>
            <a:r>
              <a:rPr lang="ko-KR" altLang="en-US" sz="1100" dirty="0" smtClean="0"/>
              <a:t>에 대한 반응 작성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" y="1455029"/>
            <a:ext cx="2815626" cy="5007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5" y="1454078"/>
            <a:ext cx="2826537" cy="499185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4265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/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8" y="4124690"/>
            <a:ext cx="4793192" cy="211419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20154"/>
              </p:ext>
            </p:extLst>
          </p:nvPr>
        </p:nvGraphicFramePr>
        <p:xfrm>
          <a:off x="6652589" y="3496733"/>
          <a:ext cx="4972144" cy="2949198"/>
        </p:xfrm>
        <a:graphic>
          <a:graphicData uri="http://schemas.openxmlformats.org/drawingml/2006/table">
            <a:tbl>
              <a:tblPr firstRow="1" bandRow="1"/>
              <a:tblGrid>
                <a:gridCol w="4972144"/>
              </a:tblGrid>
              <a:tr h="318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63033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745" y="1160384"/>
            <a:ext cx="411304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기능 구현</a:t>
            </a:r>
            <a:r>
              <a:rPr lang="en-US" altLang="ko-KR" dirty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로딩</a:t>
            </a:r>
            <a:r>
              <a:rPr lang="en-US" altLang="ko-KR" dirty="0" smtClean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페이지가 </a:t>
            </a:r>
            <a:r>
              <a:rPr lang="ko-KR" altLang="en-US" sz="1200" dirty="0" err="1" smtClean="0"/>
              <a:t>로드된</a:t>
            </a:r>
            <a:r>
              <a:rPr lang="ko-KR" altLang="en-US" sz="1200" dirty="0" smtClean="0"/>
              <a:t> 이후</a:t>
            </a:r>
            <a:r>
              <a:rPr lang="en-US" altLang="ko-KR" sz="1200" dirty="0" smtClean="0"/>
              <a:t>, Vue.js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mounted life cycle</a:t>
            </a:r>
            <a:r>
              <a:rPr lang="ko-KR" altLang="en-US" sz="1200" dirty="0" smtClean="0"/>
              <a:t>에 초기 알림 데이터를 요청하여 데이터를 </a:t>
            </a:r>
            <a:r>
              <a:rPr lang="ko-KR" altLang="en-US" sz="1200" dirty="0" err="1" smtClean="0"/>
              <a:t>뷰모델에</a:t>
            </a:r>
            <a:r>
              <a:rPr lang="ko-KR" altLang="en-US" sz="1200" dirty="0" smtClean="0"/>
              <a:t> 삽입한 후 이를 통해 </a:t>
            </a:r>
            <a:r>
              <a:rPr lang="ko-KR" altLang="en-US" sz="1200" dirty="0" err="1" smtClean="0"/>
              <a:t>렌더링합니다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4715533" cy="2267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313802"/>
            <a:ext cx="43821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45" y="3273653"/>
            <a:ext cx="4456027" cy="194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7053373" y="4377267"/>
            <a:ext cx="4149400" cy="83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389"/>
              </p:ext>
            </p:extLst>
          </p:nvPr>
        </p:nvGraphicFramePr>
        <p:xfrm>
          <a:off x="6746745" y="954399"/>
          <a:ext cx="4113048" cy="1322706"/>
        </p:xfrm>
        <a:graphic>
          <a:graphicData uri="http://schemas.openxmlformats.org/drawingml/2006/table">
            <a:tbl>
              <a:tblPr firstRow="1" bandRow="1"/>
              <a:tblGrid>
                <a:gridCol w="4113048"/>
              </a:tblGrid>
              <a:tr h="27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495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6216"/>
              </p:ext>
            </p:extLst>
          </p:nvPr>
        </p:nvGraphicFramePr>
        <p:xfrm>
          <a:off x="6746744" y="2953216"/>
          <a:ext cx="4456028" cy="2262249"/>
        </p:xfrm>
        <a:graphic>
          <a:graphicData uri="http://schemas.openxmlformats.org/drawingml/2006/table">
            <a:tbl>
              <a:tblPr firstRow="1" bandRow="1"/>
              <a:tblGrid>
                <a:gridCol w="4456028"/>
              </a:tblGrid>
              <a:tr h="50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76156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88269"/>
            <a:ext cx="497958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기능 구현</a:t>
            </a:r>
            <a:r>
              <a:rPr lang="en-US" altLang="ko-KR" dirty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지속적인 알림 수신</a:t>
            </a:r>
            <a:r>
              <a:rPr lang="en-US" altLang="ko-KR" dirty="0" smtClean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페이지 이동 없이 지속적으로 알림을 수신하기 위하여 소켓 통신을 이용합니다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로그인과 동시에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세션 및 </a:t>
            </a:r>
            <a:r>
              <a:rPr lang="en-US" altLang="ko-KR" sz="1200" dirty="0" smtClean="0"/>
              <a:t>HTTP </a:t>
            </a:r>
            <a:r>
              <a:rPr lang="ko-KR" altLang="en-US" sz="1200" dirty="0" smtClean="0"/>
              <a:t>세션에 회원정보를 등록합니다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다만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세션에 등록된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HTTP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세션에 등록된 아이디를 매칭시키는 것은 불가능합니다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내용이 변경된 경우 모든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세션 </a:t>
            </a:r>
            <a:r>
              <a:rPr lang="ko-KR" altLang="en-US" sz="1200" dirty="0" err="1" smtClean="0"/>
              <a:t>접속자에게</a:t>
            </a:r>
            <a:r>
              <a:rPr lang="ko-KR" altLang="en-US" sz="1200" dirty="0" smtClean="0"/>
              <a:t> 업데이트가 필요한 계정 정보를 담아서 메시지를 보냅니다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메시지에 담긴 계정정보와 현재 접속 중인 계정정보를 비교하여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일치하는 경우에만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ko-KR" altLang="en-US" sz="1200" dirty="0" err="1" smtClean="0"/>
              <a:t>알림데이터를</a:t>
            </a:r>
            <a:r>
              <a:rPr lang="ko-KR" altLang="en-US" sz="1200" dirty="0" smtClean="0"/>
              <a:t> 업데이트하도록 구현하였습니다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288269"/>
            <a:ext cx="4286848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621021"/>
            <a:ext cx="4286848" cy="24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959"/>
              </p:ext>
            </p:extLst>
          </p:nvPr>
        </p:nvGraphicFramePr>
        <p:xfrm>
          <a:off x="6096000" y="983468"/>
          <a:ext cx="4979588" cy="3628788"/>
        </p:xfrm>
        <a:graphic>
          <a:graphicData uri="http://schemas.openxmlformats.org/drawingml/2006/table">
            <a:tbl>
              <a:tblPr firstRow="1" bandRow="1"/>
              <a:tblGrid>
                <a:gridCol w="4979588"/>
              </a:tblGrid>
              <a:tr h="749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87926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" y="1920353"/>
            <a:ext cx="7163800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464" y="1605740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접속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을 처리할 </a:t>
            </a:r>
            <a:r>
              <a:rPr lang="ko-KR" altLang="en-US" sz="1200" dirty="0" err="1" smtClean="0"/>
              <a:t>핸들러를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프론트</a:t>
            </a:r>
            <a:r>
              <a:rPr lang="ko-KR" altLang="en-US" sz="1200" dirty="0" smtClean="0"/>
              <a:t> 컨트롤러</a:t>
            </a:r>
            <a:r>
              <a:rPr lang="en-US" altLang="ko-KR" sz="1200" dirty="0" smtClean="0"/>
              <a:t>(Dispatcher-servlet)</a:t>
            </a:r>
            <a:r>
              <a:rPr lang="ko-KR" altLang="en-US" sz="1200" dirty="0" smtClean="0"/>
              <a:t>에 등록합니다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3261775"/>
            <a:ext cx="8707065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804464" y="2745102"/>
            <a:ext cx="77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핸들러가</a:t>
            </a:r>
            <a:r>
              <a:rPr lang="ko-KR" altLang="en-US" sz="1200" dirty="0" smtClean="0"/>
              <a:t> 내용이 변경되었음을 전달받았을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모든 세션 </a:t>
            </a:r>
            <a:r>
              <a:rPr lang="ko-KR" altLang="en-US" sz="1200" dirty="0" err="1" smtClean="0"/>
              <a:t>접속자에게</a:t>
            </a:r>
            <a:r>
              <a:rPr lang="ko-KR" altLang="en-US" sz="1200" dirty="0" smtClean="0"/>
              <a:t> 내용이 변경되었음을 알리도록 </a:t>
            </a:r>
            <a:r>
              <a:rPr lang="en-US" altLang="ko-KR" sz="1200" dirty="0" err="1" smtClean="0"/>
              <a:t>handleTextMessage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오버라이드하여</a:t>
            </a:r>
            <a:r>
              <a:rPr lang="ko-KR" altLang="en-US" sz="1200" dirty="0" smtClean="0"/>
              <a:t> 작성합니다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85755"/>
              </p:ext>
            </p:extLst>
          </p:nvPr>
        </p:nvGraphicFramePr>
        <p:xfrm>
          <a:off x="785644" y="1180169"/>
          <a:ext cx="8744703" cy="4748336"/>
        </p:xfrm>
        <a:graphic>
          <a:graphicData uri="http://schemas.openxmlformats.org/drawingml/2006/table">
            <a:tbl>
              <a:tblPr firstRow="1" bandRow="1"/>
              <a:tblGrid>
                <a:gridCol w="8744703"/>
              </a:tblGrid>
              <a:tr h="390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3573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4464" y="1571186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로그인과 동시에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WebSocket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객체를 이용하여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서버에 접속합니다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946725"/>
            <a:ext cx="7154273" cy="91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42102" y="3211277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내용 변경과 동시에 </a:t>
            </a:r>
            <a:r>
              <a:rPr lang="en-US" altLang="ko-KR" sz="1200" dirty="0" err="1" smtClean="0"/>
              <a:t>Websocket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객체의 </a:t>
            </a:r>
            <a:r>
              <a:rPr lang="en-US" altLang="ko-KR" sz="1200" dirty="0" smtClean="0"/>
              <a:t>send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이용하여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서버에 내용이 변경되었음을 알립니다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이후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핸들러는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정보를 담은 해당 메시지를 모든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접속자에게</a:t>
            </a:r>
            <a:r>
              <a:rPr lang="ko-KR" altLang="en-US" sz="1200" dirty="0" smtClean="0"/>
              <a:t> 전달합니다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701478"/>
            <a:ext cx="3867690" cy="2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4753674"/>
            <a:ext cx="3010320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842102" y="4183909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모든 </a:t>
            </a:r>
            <a:r>
              <a:rPr lang="ko-KR" altLang="en-US" sz="1200" dirty="0" err="1" smtClean="0"/>
              <a:t>웹소켓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접속자는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onmessage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메시지 내용을 확인하며 메시지 담긴 </a:t>
            </a:r>
            <a:r>
              <a:rPr lang="ko-KR" altLang="en-US" sz="1200" dirty="0" err="1" smtClean="0"/>
              <a:t>이메일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정보가 자신인 경우에만 알림 데이터를 요청하여 알림 정보를 업데이트합니다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8393"/>
              </p:ext>
            </p:extLst>
          </p:nvPr>
        </p:nvGraphicFramePr>
        <p:xfrm>
          <a:off x="804464" y="1216807"/>
          <a:ext cx="8703603" cy="4193393"/>
        </p:xfrm>
        <a:graphic>
          <a:graphicData uri="http://schemas.openxmlformats.org/drawingml/2006/table">
            <a:tbl>
              <a:tblPr firstRow="1" bandRow="1"/>
              <a:tblGrid>
                <a:gridCol w="8703603"/>
              </a:tblGrid>
              <a:tr h="274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91924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79667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4198" y="1836119"/>
            <a:ext cx="3165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</a:t>
            </a:r>
            <a:r>
              <a:rPr lang="ko-KR" altLang="en-US" sz="1200" dirty="0" smtClean="0"/>
              <a:t>회원의 관심 카테고리 정보를 이용하여 새로운 프로젝트 정보를 불러옵니다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IntersectionObserver</a:t>
            </a:r>
            <a:r>
              <a:rPr lang="en-US" altLang="ko-KR" sz="1200" dirty="0"/>
              <a:t> </a:t>
            </a:r>
            <a:r>
              <a:rPr lang="ko-KR" altLang="en-US" sz="1200" dirty="0"/>
              <a:t>객체 이용하여 </a:t>
            </a:r>
            <a:r>
              <a:rPr lang="ko-KR" altLang="en-US" sz="1200" dirty="0" smtClean="0"/>
              <a:t>불러온 프로젝트의 모든 이미지를 한번에 로딩하지 않고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이미지가 사용자에게 보이는 순간을 감지하여 해당하는 이미지를 순서대로 로딩합니다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5899"/>
              </p:ext>
            </p:extLst>
          </p:nvPr>
        </p:nvGraphicFramePr>
        <p:xfrm>
          <a:off x="8493142" y="1189814"/>
          <a:ext cx="3165932" cy="3023905"/>
        </p:xfrm>
        <a:graphic>
          <a:graphicData uri="http://schemas.openxmlformats.org/drawingml/2006/table">
            <a:tbl>
              <a:tblPr firstRow="1" bandRow="1"/>
              <a:tblGrid>
                <a:gridCol w="3165932"/>
              </a:tblGrid>
              <a:tr h="624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23993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7700332" cy="4997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0923" y="1747250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259199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64243"/>
              </p:ext>
            </p:extLst>
          </p:nvPr>
        </p:nvGraphicFramePr>
        <p:xfrm>
          <a:off x="7510923" y="1293745"/>
          <a:ext cx="3877132" cy="2484830"/>
        </p:xfrm>
        <a:graphic>
          <a:graphicData uri="http://schemas.openxmlformats.org/drawingml/2006/table">
            <a:tbl>
              <a:tblPr firstRow="1" bandRow="1"/>
              <a:tblGrid>
                <a:gridCol w="3877132"/>
              </a:tblGrid>
              <a:tr h="51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715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1721</Words>
  <Application>Microsoft Office PowerPoint</Application>
  <PresentationFormat>와이드스크린</PresentationFormat>
  <Paragraphs>345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434</cp:revision>
  <dcterms:created xsi:type="dcterms:W3CDTF">2020-01-16T07:12:04Z</dcterms:created>
  <dcterms:modified xsi:type="dcterms:W3CDTF">2020-06-04T07:13:37Z</dcterms:modified>
</cp:coreProperties>
</file>