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301" r:id="rId2"/>
    <p:sldId id="323" r:id="rId3"/>
    <p:sldId id="262" r:id="rId4"/>
    <p:sldId id="326" r:id="rId5"/>
    <p:sldId id="286" r:id="rId6"/>
    <p:sldId id="372" r:id="rId7"/>
    <p:sldId id="371" r:id="rId8"/>
    <p:sldId id="294" r:id="rId9"/>
    <p:sldId id="295" r:id="rId10"/>
    <p:sldId id="296" r:id="rId11"/>
    <p:sldId id="297" r:id="rId12"/>
    <p:sldId id="298" r:id="rId13"/>
    <p:sldId id="299" r:id="rId14"/>
    <p:sldId id="314" r:id="rId15"/>
    <p:sldId id="365" r:id="rId16"/>
    <p:sldId id="366" r:id="rId17"/>
    <p:sldId id="28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7" r:id="rId55"/>
    <p:sldId id="368" r:id="rId56"/>
    <p:sldId id="319" r:id="rId57"/>
    <p:sldId id="321" r:id="rId58"/>
    <p:sldId id="316" r:id="rId59"/>
  </p:sldIdLst>
  <p:sldSz cx="9144000" cy="5143500" type="screen16x9"/>
  <p:notesSz cx="6858000" cy="9144000"/>
  <p:embeddedFontLst>
    <p:embeddedFont>
      <p:font typeface="Microsoft New Tai Lue" pitchFamily="34" charset="0"/>
      <p:regular r:id="rId61"/>
      <p:bold r:id="rId62"/>
    </p:embeddedFont>
    <p:embeddedFont>
      <p:font typeface="맑은 고딕" pitchFamily="50" charset="-127"/>
      <p:regular r:id="rId63"/>
      <p:bold r:id="rId64"/>
    </p:embeddedFont>
    <p:embeddedFont>
      <p:font typeface="나눔바른고딕" pitchFamily="50" charset="-127"/>
      <p:regular r:id="rId65"/>
      <p:bold r:id="rId66"/>
    </p:embeddedFont>
    <p:embeddedFont>
      <p:font typeface="Montserrat" charset="0"/>
      <p:regular r:id="rId67"/>
      <p:bold r:id="rId68"/>
      <p:italic r:id="rId69"/>
      <p:boldItalic r:id="rId70"/>
    </p:embeddedFont>
    <p:embeddedFont>
      <p:font typeface="KoPub돋움체 Bold" charset="-127"/>
      <p:bold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xmlns="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xmlns="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xmlns="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xmlns="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:a16="http://schemas.microsoft.com/office/drawing/2014/main" xmlns="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:a16="http://schemas.microsoft.com/office/drawing/2014/main" xmlns="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:a16="http://schemas.microsoft.com/office/drawing/2014/main" xmlns="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xmlns="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xmlns="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xmlns="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xmlns="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xmlns="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:a16="http://schemas.microsoft.com/office/drawing/2014/main" xmlns="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:a16="http://schemas.microsoft.com/office/drawing/2014/main" xmlns="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:a16="http://schemas.microsoft.com/office/drawing/2014/main" xmlns="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유서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희</a:t>
            </a:r>
            <a:endParaRPr lang="en-US" altLang="ko-KR" sz="12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fun-funding Crowdfunding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17712"/>
              </p:ext>
            </p:extLst>
          </p:nvPr>
        </p:nvGraphicFramePr>
        <p:xfrm>
          <a:off x="251520" y="771552"/>
          <a:ext cx="8640960" cy="4037726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93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86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066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/>
              </a:tblGrid>
              <a:tr h="360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94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회원정보변경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회원가입시</a:t>
                      </a:r>
                      <a:r>
                        <a:rPr lang="ko-KR" altLang="en-US" sz="800" u="none" strike="noStrike" dirty="0">
                          <a:effectLst/>
                        </a:rPr>
                        <a:t> 입력한 정보를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 카테고리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회원탈퇴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프로필 수정 페이지 내 회원탈퇴 버튼을 통해 탈퇴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나의 계좌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수익금 정산 받을 계좌 등록 및 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예치금 충전 및 이용내역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출금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나의 </a:t>
                      </a:r>
                      <a:r>
                        <a:rPr lang="ko-KR" altLang="en-US" sz="1200" b="1" u="none" strike="noStrike" dirty="0" err="1">
                          <a:effectLst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프로젝트의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진행상태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관심 프로젝트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관심 프로젝트 목록 및 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29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주문조회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샵에서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구매한 상품의 주문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유서희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89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73823"/>
              </p:ext>
            </p:extLst>
          </p:nvPr>
        </p:nvGraphicFramePr>
        <p:xfrm>
          <a:off x="251518" y="771552"/>
          <a:ext cx="8640962" cy="4176463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14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59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306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/>
              </a:tblGrid>
              <a:tr h="3714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55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메인페이지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메인페이지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로그아웃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알림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검색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리스트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네비게이션</a:t>
                      </a:r>
                      <a:r>
                        <a:rPr lang="ko-KR" altLang="en-US" sz="800" u="none" strike="noStrike" dirty="0">
                          <a:effectLst/>
                        </a:rPr>
                        <a:t> 바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슬라이드 배너광고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추천 프로젝트 리스트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관리자가 선택한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마감 직전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판매 상품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68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로그인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 입력 로그인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회원가입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네이버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카카오톡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구글</a:t>
                      </a:r>
                      <a:r>
                        <a:rPr lang="ko-KR" altLang="en-US" sz="800" u="none" strike="noStrike" dirty="0">
                          <a:effectLst/>
                        </a:rPr>
                        <a:t> 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##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주소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비밀번호만으로 회원가입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관심카테고리 설정 </a:t>
                      </a:r>
                      <a:r>
                        <a:rPr lang="en-US" altLang="ko-KR" sz="800" u="none" strike="noStrike" dirty="0">
                          <a:effectLst/>
                        </a:rPr>
                        <a:t>à </a:t>
                      </a:r>
                      <a:r>
                        <a:rPr lang="ko-KR" altLang="en-US" sz="800" u="none" strike="noStrike" dirty="0">
                          <a:effectLst/>
                        </a:rPr>
                        <a:t>간편 회원가입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계좌</a:t>
                      </a:r>
                      <a:r>
                        <a:rPr lang="en-US" altLang="ko-KR" sz="800" u="none" strike="noStrike" dirty="0">
                          <a:effectLst/>
                        </a:rPr>
                        <a:t>)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필요한 서비스를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이용할때</a:t>
                      </a:r>
                      <a:r>
                        <a:rPr lang="ko-KR" altLang="en-US" sz="800" u="none" strike="noStrike" dirty="0">
                          <a:effectLst/>
                        </a:rPr>
                        <a:t> 등록이 안되어있다면 추가하라는 알림이 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이메일 찾기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비밀번호 찾기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찾기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이메일을</a:t>
                      </a:r>
                      <a:r>
                        <a:rPr lang="ko-KR" altLang="en-US" sz="800" u="none" strike="noStrike" dirty="0">
                          <a:effectLst/>
                        </a:rPr>
                        <a:t> 입력해보세요 서비스 가입 여부를 확인해드립니다 </a:t>
                      </a:r>
                      <a:r>
                        <a:rPr lang="en-US" altLang="ko-KR" sz="800" u="none" strike="noStrike" dirty="0">
                          <a:effectLst/>
                        </a:rPr>
                        <a:t>or </a:t>
                      </a:r>
                      <a:r>
                        <a:rPr lang="ko-KR" altLang="en-US" sz="800" u="none" strike="noStrike" dirty="0">
                          <a:effectLst/>
                        </a:rPr>
                        <a:t>휴대폰번호를 입력해보세요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비밀번호 찾기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가입 시 이용한 이름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or </a:t>
                      </a:r>
                      <a:r>
                        <a:rPr lang="ko-KR" altLang="en-US" sz="800" u="none" strike="noStrike" dirty="0">
                          <a:effectLst/>
                        </a:rPr>
                        <a:t>휴대폰번호를 이용하여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이메일로</a:t>
                      </a:r>
                      <a:r>
                        <a:rPr lang="ko-KR" altLang="en-US" sz="800" u="none" strike="noStrike" dirty="0">
                          <a:effectLst/>
                        </a:rPr>
                        <a:t> 임시비밀번호 전송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6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 조회 및 상세 내용 확인 및 회원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회원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간단한 정보관리 및 불량회원에 대한 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투자제한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6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메이커 조회 및 상세 내용 확인 및 메이커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관리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3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진행 이전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중 프로젝트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진행 완료 프로젝트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68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승인된 프로젝트의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70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관리자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관리자 계정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마스터 관리자 계정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계정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마스터 관리자는 관리자 권한 부여 기능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이형</a:t>
            </a:r>
            <a:r>
              <a:rPr lang="ko-KR" altLang="en-US" sz="2000" b="1" dirty="0">
                <a:solidFill>
                  <a:srgbClr val="FF9E00"/>
                </a:solidFill>
                <a:latin typeface="+mj-ea"/>
                <a:ea typeface="+mj-ea"/>
              </a:rPr>
              <a:t>준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최민기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6002"/>
              </p:ext>
            </p:extLst>
          </p:nvPr>
        </p:nvGraphicFramePr>
        <p:xfrm>
          <a:off x="254756" y="699542"/>
          <a:ext cx="8637723" cy="40975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148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45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708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520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3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오픈예정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완료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달성 실패 프로젝트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성공 및 달성 가능성 높은 프로젝트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4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 정보확인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목표금액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기간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정산방법</a:t>
                      </a:r>
                      <a:r>
                        <a:rPr lang="ko-KR" altLang="en-US" sz="800" u="none" strike="noStrike" dirty="0">
                          <a:effectLst/>
                        </a:rPr>
                        <a:t> 등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관심 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상세 페이지에서 관심 프로젝트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마이페이지에서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9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펀딩하기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투자프로젝트인 경우 금액 선택 후 결제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리워드프로젝트인</a:t>
                      </a:r>
                      <a:r>
                        <a:rPr lang="ko-KR" altLang="en-US" sz="800" u="none" strike="noStrike" dirty="0">
                          <a:effectLst/>
                        </a:rPr>
                        <a:t> 경우 옵션에 따른 상품 및 금액 선택 후 배송정보 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배송지를</a:t>
                      </a:r>
                      <a:r>
                        <a:rPr lang="ko-KR" altLang="en-US" sz="800" u="none" strike="noStrike" dirty="0">
                          <a:effectLst/>
                        </a:rPr>
                        <a:t> 기본 배송지로 설정하시겠습니까</a:t>
                      </a:r>
                      <a:r>
                        <a:rPr lang="en-US" altLang="ko-KR" sz="800" u="none" strike="noStrike" dirty="0">
                          <a:effectLst/>
                        </a:rPr>
                        <a:t>?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신고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불량 프로젝트 신고 페이지로 이동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신고 시 증거자료 제출 필요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파일 업로드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18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권기범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91916"/>
              </p:ext>
            </p:extLst>
          </p:nvPr>
        </p:nvGraphicFramePr>
        <p:xfrm>
          <a:off x="323528" y="771544"/>
          <a:ext cx="8568953" cy="4104462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034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622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551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3"/>
              </a:tblGrid>
              <a:tr h="3739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93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상품 목록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카테고리별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상품 상세보기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메이커명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</a:t>
                      </a:r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</a:rPr>
                        <a:t>프로젝트 관련 내용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상세 내용 등</a:t>
                      </a:r>
                      <a:r>
                        <a:rPr lang="en-US" altLang="ko-KR" sz="800" u="none" strike="noStrike" dirty="0">
                          <a:effectLst/>
                        </a:rPr>
                        <a:t>))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상품 구매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구매 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개수 선택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배송지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결제정보 입력 후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상품 문의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상품에 대한 문의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메이커의 답변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29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</a:rPr>
                        <a:t>리워드 스토어 관리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신청된 상품들과 판매되는 상품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신청 받은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상품에 대한 스토어 오픈 정보 및 상품 옵션 검토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2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스토어 수정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판매중인 상품 문제 발생 시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4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[DB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초안</a:t>
            </a:r>
            <a:r>
              <a:rPr lang="en-US" altLang="ko-KR" sz="28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507-06\Desktop\20200107_1431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" r="19667"/>
          <a:stretch/>
        </p:blipFill>
        <p:spPr bwMode="auto">
          <a:xfrm>
            <a:off x="1258545" y="948115"/>
            <a:ext cx="6452106" cy="390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DB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ERD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초안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7" y="915566"/>
            <a:ext cx="6768752" cy="400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목록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카테고리 별로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상품 목록을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해당 키워드</a:t>
                      </a:r>
                      <a:r>
                        <a:rPr lang="ko-KR" altLang="en-US" sz="900" b="0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를 검색할 수 있음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해당 상품 클릭하면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상세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 상세페이지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옵션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옵션을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</a:t>
                      </a:r>
                      <a:endParaRPr lang="en-US" altLang="ko-KR" sz="900" b="1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구매하기 버튼 누르면 결제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49" y="1197313"/>
            <a:ext cx="5323819" cy="170629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09649" y="3052119"/>
            <a:ext cx="5323819" cy="139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상세내용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정의서</a:t>
            </a:r>
            <a:endParaRPr kumimoji="1" lang="ko-KR" altLang="en-US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(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초안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)</a:t>
            </a: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화면 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진행 현황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endParaRPr lang="ko-KR" altLang="en-US" sz="3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3372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문의 리스트</a:t>
                      </a:r>
                      <a:endParaRPr lang="en-US" altLang="ko-KR" sz="900" b="1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 리스트를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보여줌</a:t>
                      </a:r>
                      <a:endParaRPr lang="en-US" altLang="ko-KR" sz="900" b="1" baseline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 </a:t>
                      </a:r>
                      <a:endParaRPr lang="en-US" altLang="ko-KR" sz="900" b="0" i="0" u="none" strike="noStrike" cap="none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비밀글일시 해당 글 작성자가 아니면 해당 내용이 안나타게 하고 또한 작성자인경우 나타나게 함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답변 내용 있으면 답변완료 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없으면</a:t>
                      </a:r>
                      <a:r>
                        <a:rPr lang="ko-KR" altLang="en-US" sz="900" baseline="0" smtClean="0">
                          <a:latin typeface="+mj-ea"/>
                          <a:ea typeface="+mj-ea"/>
                        </a:rPr>
                        <a:t> 문의접수</a:t>
                      </a:r>
                      <a:endParaRPr lang="en-US" altLang="ko-KR" sz="90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64" y="1332712"/>
            <a:ext cx="5598224" cy="314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 스토어 </a:t>
            </a:r>
            <a:r>
              <a:rPr lang="en-US" altLang="ko-KR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상품문의하기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smtClean="0">
                          <a:latin typeface="+mj-ea"/>
                          <a:ea typeface="+mj-ea"/>
                        </a:rPr>
                        <a:t>해당 문의종류</a:t>
                      </a:r>
                      <a:r>
                        <a:rPr lang="ko-KR" altLang="en-US" sz="900" b="1" baseline="0" smtClean="0">
                          <a:latin typeface="+mj-ea"/>
                          <a:ea typeface="+mj-ea"/>
                        </a:rPr>
                        <a:t> 선택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비밀글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선택시 비밀글로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2" y="1232811"/>
            <a:ext cx="3241473" cy="321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사용자 기본 정보 보여주게됨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배송지 정보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입력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상품정보 보여줌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8186" y="1149179"/>
            <a:ext cx="5425250" cy="21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907" y="3386235"/>
            <a:ext cx="538049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064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70773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상품주문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ea"/>
                          <a:ea typeface="+mj-ea"/>
                        </a:rPr>
                        <a:t>Kb_w_user_StorePay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smtClean="0">
                          <a:latin typeface="+mj-ea"/>
                          <a:ea typeface="+mj-ea"/>
                        </a:rPr>
                        <a:t>결제방법을 통해서 결제 할수 있다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결제가 완료되면</a:t>
                      </a:r>
                      <a:r>
                        <a:rPr lang="ko-KR" altLang="en-US" sz="900" b="1" i="0" u="none" strike="noStrike" cap="none" baseline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완료 페이지로 이동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863" y="1297558"/>
            <a:ext cx="5581683" cy="2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40" y="1547009"/>
            <a:ext cx="5624255" cy="30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직사각형 19"/>
          <p:cNvSpPr/>
          <p:nvPr/>
        </p:nvSpPr>
        <p:spPr>
          <a:xfrm>
            <a:off x="2285183" y="2506896"/>
            <a:ext cx="2996513" cy="457200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1859365"/>
            <a:ext cx="5629275" cy="3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6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0510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42355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46860" y="312091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46859" y="3801174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6858" y="4254106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52002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776627" y="2997555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3" y="3051066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22553" y="3185583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완료</a:t>
            </a:r>
            <a:endParaRPr lang="en-US" altLang="ko-KR" sz="6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22554" y="3308916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22554" y="3483194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879604" y="3644134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822553" y="37789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지급 시작일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지급 횟수    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2/10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현재 상태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3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회차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 미지급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계좌정보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홍길동 우리은행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123-456-78912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854207" y="4291517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계좌 정보 변경하기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705359" y="3051066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345385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회원정보변경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783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3833"/>
              </p:ext>
            </p:extLst>
          </p:nvPr>
        </p:nvGraphicFramePr>
        <p:xfrm>
          <a:off x="6876256" y="1859364"/>
          <a:ext cx="2016224" cy="14496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실패시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투자금액 및 반환 안내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리워드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참여시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불가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1582703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1776627" y="1228256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22553" y="1281767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822553" y="1416284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실패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22554" y="1539617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나미야 잡화점의 기적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2554" y="171389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1879604" y="1874835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22553" y="1939172"/>
            <a:ext cx="3759459" cy="533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en-US" altLang="ko-KR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모금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실패시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rgbClr val="FF0000"/>
                </a:solidFill>
              </a:rPr>
              <a:t> 투자금액은 즉시 반환됩니다</a:t>
            </a:r>
            <a:endParaRPr lang="en-US" altLang="ko-KR" sz="600" dirty="0">
              <a:ln w="12700">
                <a:noFill/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60557" y="25158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예치금 내역 보기</a:t>
            </a:r>
            <a:endParaRPr lang="en-US" altLang="ko-KR" sz="700" b="1" dirty="0">
              <a:solidFill>
                <a:srgbClr val="FF9E00"/>
              </a:solidFill>
            </a:endParaRPr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7" y="3379751"/>
            <a:ext cx="985838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1776627" y="3025304"/>
            <a:ext cx="3941252" cy="1575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b="1">
              <a:ln w="12700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50800" dist="38100" dir="13500000" sx="101000" sy="101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22553" y="3078815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chemeClr val="accent4">
                    <a:lumMod val="75000"/>
                  </a:schemeClr>
                </a:solidFill>
              </a:rPr>
              <a:t>리워드</a:t>
            </a:r>
            <a:endParaRPr lang="ko-KR" altLang="en-US" sz="600" b="1" dirty="0">
              <a:ln w="12700">
                <a:noFill/>
                <a:prstDash val="solid"/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22553" y="3213332"/>
            <a:ext cx="559320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 err="1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펀딩</a:t>
            </a:r>
            <a:r>
              <a:rPr lang="ko-KR" altLang="en-US" sz="600" b="1" dirty="0">
                <a:ln w="12700">
                  <a:noFill/>
                  <a:prstDash val="solid"/>
                </a:ln>
                <a:solidFill>
                  <a:srgbClr val="0070C0"/>
                </a:solidFill>
              </a:rPr>
              <a:t> 중</a:t>
            </a:r>
            <a:endParaRPr lang="en-US" altLang="ko-KR" sz="600" b="1" dirty="0">
              <a:ln w="12700">
                <a:noFill/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2554" y="3336665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[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카테고리</a:t>
            </a:r>
            <a:r>
              <a:rPr lang="en-US" altLang="ko-KR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] </a:t>
            </a:r>
            <a:r>
              <a:rPr lang="ko-KR" altLang="en-US" sz="800" b="1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클래식 안경</a:t>
            </a:r>
            <a:endParaRPr lang="en-US" altLang="ko-KR" sz="800" b="1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2554" y="3510943"/>
            <a:ext cx="2250713" cy="206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이젠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1879604" y="3671883"/>
            <a:ext cx="3702408" cy="2248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822553" y="3825764"/>
            <a:ext cx="3759459" cy="408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투자금액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10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만원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상품 옵션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	          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블랙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예정일                                                                                                     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2020.05.21</a:t>
            </a: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 상태                                                                                                        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배송준비중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  <a:p>
            <a:pPr>
              <a:lnSpc>
                <a:spcPts val="825"/>
              </a:lnSpc>
            </a:pP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주소지 정보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			               </a:t>
            </a:r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서울 종로구 </a:t>
            </a:r>
            <a:r>
              <a:rPr lang="ko-KR" altLang="en-US" sz="600" dirty="0" err="1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이젠컴퓨터아카데미</a:t>
            </a:r>
            <a:endParaRPr lang="en-US" altLang="ko-KR" sz="600" dirty="0">
              <a:ln w="12700">
                <a:noFill/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60557" y="4344668"/>
            <a:ext cx="3682517" cy="213504"/>
          </a:xfrm>
          <a:prstGeom prst="rect">
            <a:avLst/>
          </a:prstGeom>
          <a:solidFill>
            <a:schemeClr val="bg1"/>
          </a:solidFill>
          <a:ln w="28575"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700" b="1" dirty="0">
                <a:solidFill>
                  <a:srgbClr val="FF9E00"/>
                </a:solidFill>
              </a:rPr>
              <a:t>주소 정보 변경하기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93518" y="1239829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493518" y="3074935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30574" y="1281767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투자일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705359" y="3074935"/>
            <a:ext cx="862243" cy="121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참여일 </a:t>
            </a:r>
            <a:r>
              <a:rPr lang="en-US" altLang="ko-KR" sz="600" dirty="0">
                <a:ln w="12700">
                  <a:noFill/>
                  <a:prstDash val="solid"/>
                </a:ln>
                <a:solidFill>
                  <a:schemeClr val="tx1"/>
                </a:solidFill>
              </a:rPr>
              <a:t>: 2020.05.21</a:t>
            </a:r>
          </a:p>
        </p:txBody>
      </p:sp>
    </p:spTree>
    <p:extLst>
      <p:ext uri="{BB962C8B-B14F-4D97-AF65-F5344CB8AC3E}">
        <p14:creationId xmlns:p14="http://schemas.microsoft.com/office/powerpoint/2010/main" val="211524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7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257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sh_user_m_myPage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84594"/>
              </p:ext>
            </p:extLst>
          </p:nvPr>
        </p:nvGraphicFramePr>
        <p:xfrm>
          <a:off x="6876256" y="1859364"/>
          <a:ext cx="2016224" cy="2775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err="1">
                          <a:latin typeface="+mj-ea"/>
                          <a:ea typeface="+mj-ea"/>
                        </a:rPr>
                        <a:t>펀딩</a:t>
                      </a: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주문 횟수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>
                          <a:latin typeface="+mj-ea"/>
                          <a:ea typeface="+mj-ea"/>
                        </a:rPr>
                        <a:t>최초 가입이래 총 횟수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프로필 이미지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9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가능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프로필 편집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개인정보 수정 화면으로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내역조회 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탭</a:t>
                      </a:r>
                      <a:r>
                        <a:rPr lang="en-US" altLang="ko-KR" sz="900" b="1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cap="none" baseline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내역이 없을 때는 빈 화면 으로 표시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16201" y="1978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96896" y="1597117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616201" y="2520782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96896" y="2912953"/>
            <a:ext cx="195583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451" y="1130060"/>
            <a:ext cx="1778216" cy="35657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121" y="3163869"/>
            <a:ext cx="1364875" cy="1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1" y="1446257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720" y="2527132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00" y="2935927"/>
            <a:ext cx="839274" cy="1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46" y="2897257"/>
            <a:ext cx="492919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501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17450" cy="484746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마이페이지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관심프로젝트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나의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펀딩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주문조회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2838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j-ea"/>
                          <a:ea typeface="+mj-ea"/>
                        </a:rPr>
                        <a:t>sh_user_w_myPage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01271"/>
              </p:ext>
            </p:extLst>
          </p:nvPr>
        </p:nvGraphicFramePr>
        <p:xfrm>
          <a:off x="6876256" y="1859364"/>
          <a:ext cx="2016224" cy="22268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상태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펀딩완료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펀딩중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펀딩실패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투자정보</a:t>
                      </a:r>
                      <a:endParaRPr lang="en-US" altLang="ko-KR" sz="9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투자금액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지급시작일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현재지급횟수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현재상태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계좌정보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ko-KR" altLang="en-US" sz="900" b="1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변경하기</a:t>
                      </a:r>
                      <a:endParaRPr lang="en-US" altLang="ko-KR" sz="900" b="1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800"/>
                        </a:lnSpc>
                      </a:pPr>
                      <a:r>
                        <a:rPr lang="en-US" altLang="ko-KR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계좌정보 페이지로 이동</a:t>
                      </a:r>
                      <a:endParaRPr lang="ko-KR" altLang="en-US" sz="900" b="0" i="0" u="none" strike="noStrike" kern="1200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03401" y="167794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343401" y="1328692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78003" y="2228293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01481" y="2604498"/>
            <a:ext cx="203201" cy="2509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0" y="1038772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4" y="2190202"/>
            <a:ext cx="535694" cy="2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38" y="2603825"/>
            <a:ext cx="927112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3" y="2646240"/>
            <a:ext cx="927112" cy="11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43" y="2601921"/>
            <a:ext cx="934302" cy="16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820" y="2191201"/>
            <a:ext cx="564811" cy="26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4" y="1199616"/>
            <a:ext cx="539397" cy="252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97" y="2744513"/>
            <a:ext cx="402648" cy="58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364" y="2753444"/>
            <a:ext cx="578644" cy="3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68658"/>
              </p:ext>
            </p:extLst>
          </p:nvPr>
        </p:nvGraphicFramePr>
        <p:xfrm>
          <a:off x="1936169" y="3037014"/>
          <a:ext cx="3984627" cy="138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34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765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배송예정일</a:t>
                      </a:r>
                      <a:endParaRPr lang="en-US" altLang="ko-KR" sz="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2020.04.10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클래식 안경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블랙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130,000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</a:rPr>
                        <a:t>00000003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2020.04.04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크리스마스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머그컵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레드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2020.04.02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전통문양 화분 세트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(1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6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00000001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2020.04.01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형광색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 마스크 </a:t>
                      </a:r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펄그린</a:t>
                      </a:r>
                      <a:r>
                        <a:rPr lang="en-US" altLang="ko-KR" sz="500" baseline="0" dirty="0" smtClean="0">
                          <a:solidFill>
                            <a:schemeClr val="tx1"/>
                          </a:solidFill>
                        </a:rPr>
                        <a:t> (2</a:t>
                      </a:r>
                      <a:r>
                        <a:rPr lang="ko-KR" altLang="en-US" sz="50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500" baseline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30,000</a:t>
                      </a:r>
                      <a:r>
                        <a:rPr lang="ko-KR" altLang="en-US" sz="5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dirty="0" smtClean="0">
                          <a:solidFill>
                            <a:schemeClr val="tx1"/>
                          </a:solidFill>
                        </a:rPr>
                        <a:t>2020.05.30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 err="1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1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메이커 등록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91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ht_user_w_MS_makerReg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49102"/>
              </p:ext>
            </p:extLst>
          </p:nvPr>
        </p:nvGraphicFramePr>
        <p:xfrm>
          <a:off x="6876256" y="1859364"/>
          <a:ext cx="2016224" cy="32512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*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항목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사업자 구분 선택 </a:t>
                      </a:r>
                      <a:r>
                        <a:rPr lang="ko-KR" altLang="en-US" sz="900" b="1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셀렉트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박스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개인 사업자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법인 사업자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관리자 휴대폰 번호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 번호 입력 후 인증번호 전송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휴대폰으로 전송 된 입력번호 입력 하여 번호 인증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동의사항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항목은 반드시 선택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필수항목 선택 완료 되면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버튼 활성화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1517276" y="1115552"/>
            <a:ext cx="4218001" cy="3549113"/>
            <a:chOff x="1121067" y="840342"/>
            <a:chExt cx="7482352" cy="6295806"/>
          </a:xfrm>
        </p:grpSpPr>
        <p:grpSp>
          <p:nvGrpSpPr>
            <p:cNvPr id="3" name="그룹 2"/>
            <p:cNvGrpSpPr/>
            <p:nvPr/>
          </p:nvGrpSpPr>
          <p:grpSpPr>
            <a:xfrm>
              <a:off x="1121067" y="840342"/>
              <a:ext cx="7482352" cy="3353626"/>
              <a:chOff x="1139623" y="1650175"/>
              <a:chExt cx="7482352" cy="3353626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309369" y="1650175"/>
                <a:ext cx="7312606" cy="3353626"/>
                <a:chOff x="1542961" y="1553084"/>
                <a:chExt cx="6971567" cy="3188686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23769"/>
                <a:stretch/>
              </p:blipFill>
              <p:spPr>
                <a:xfrm>
                  <a:off x="1542961" y="1553084"/>
                  <a:ext cx="6971567" cy="3188686"/>
                </a:xfrm>
                <a:prstGeom prst="rect">
                  <a:avLst/>
                </a:prstGeom>
              </p:spPr>
            </p:pic>
            <p:sp>
              <p:nvSpPr>
                <p:cNvPr id="8" name="직사각형 7"/>
                <p:cNvSpPr/>
                <p:nvPr/>
              </p:nvSpPr>
              <p:spPr>
                <a:xfrm>
                  <a:off x="3832591" y="1553084"/>
                  <a:ext cx="2276667" cy="3636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 smtClean="0">
                      <a:solidFill>
                        <a:schemeClr val="tx1"/>
                      </a:solidFill>
                    </a:rPr>
                    <a:t>Fun-funding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직사각형 11"/>
              <p:cNvSpPr/>
              <p:nvPr/>
            </p:nvSpPr>
            <p:spPr>
              <a:xfrm>
                <a:off x="1139623" y="4560331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2</a:t>
                </a:r>
                <a:endParaRPr lang="ko-KR" altLang="en-US" sz="800" b="1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469220" y="3093275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1</a:t>
                </a:r>
                <a:endParaRPr lang="ko-KR" altLang="en-US" sz="800" b="1" dirty="0"/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7472" y="3858453"/>
                <a:ext cx="1328781" cy="1119890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1121067" y="4190724"/>
              <a:ext cx="7370999" cy="2945424"/>
              <a:chOff x="1179313" y="2971800"/>
              <a:chExt cx="7554070" cy="294542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 rotWithShape="1">
              <a:blip r:embed="rId4"/>
              <a:srcRect l="774" t="29229"/>
              <a:stretch/>
            </p:blipFill>
            <p:spPr>
              <a:xfrm>
                <a:off x="1352647" y="2971800"/>
                <a:ext cx="7380736" cy="2945424"/>
              </a:xfrm>
              <a:prstGeom prst="rect">
                <a:avLst/>
              </a:prstGeom>
            </p:spPr>
          </p:pic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4840" y="3843584"/>
                <a:ext cx="1524762" cy="92694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79313" y="3312372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179313" y="40825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4</a:t>
                </a:r>
                <a:endParaRPr lang="ko-KR" altLang="en-US" sz="800" b="1" dirty="0"/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7899" y="5295371"/>
                <a:ext cx="2252032" cy="484528"/>
              </a:xfrm>
              <a:prstGeom prst="rect">
                <a:avLst/>
              </a:prstGeom>
              <a:ln>
                <a:solidFill>
                  <a:srgbClr val="FF9E00"/>
                </a:solidFill>
              </a:ln>
            </p:spPr>
          </p:pic>
        </p:grpSp>
      </p:grpSp>
      <p:sp>
        <p:nvSpPr>
          <p:cNvPr id="33" name="직사각형 32"/>
          <p:cNvSpPr/>
          <p:nvPr/>
        </p:nvSpPr>
        <p:spPr>
          <a:xfrm>
            <a:off x="2066925" y="3758630"/>
            <a:ext cx="178595" cy="8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b="1" dirty="0" err="1">
                <a:solidFill>
                  <a:srgbClr val="969696"/>
                </a:solidFill>
              </a:rPr>
              <a:t>펀펀</a:t>
            </a:r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17276" y="4369086"/>
            <a:ext cx="190688" cy="163189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617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448" y="177665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9097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메이커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마이 프로젝트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36182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ht_user_w_MS_myProject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371"/>
              </p:ext>
            </p:extLst>
          </p:nvPr>
        </p:nvGraphicFramePr>
        <p:xfrm>
          <a:off x="6876256" y="1859364"/>
          <a:ext cx="2016224" cy="33249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5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전체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프로젝트 전체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투자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내가 만든 투자 프로젝트 호출</a:t>
                      </a:r>
                      <a:endParaRPr lang="en-US" altLang="ko-KR" sz="900" dirty="0" smtClean="0">
                        <a:latin typeface="+mj-ea"/>
                        <a:ea typeface="+mj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내가 만든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리워드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프로젝트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185388" y="3758712"/>
            <a:ext cx="529650" cy="666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60840" y="1124673"/>
            <a:ext cx="5344588" cy="3557869"/>
            <a:chOff x="1547786" y="1499564"/>
            <a:chExt cx="7126117" cy="4743825"/>
          </a:xfrm>
        </p:grpSpPr>
        <p:grpSp>
          <p:nvGrpSpPr>
            <p:cNvPr id="10" name="그룹 9"/>
            <p:cNvGrpSpPr/>
            <p:nvPr/>
          </p:nvGrpSpPr>
          <p:grpSpPr>
            <a:xfrm>
              <a:off x="1547786" y="1499564"/>
              <a:ext cx="7126117" cy="4743825"/>
              <a:chOff x="1547786" y="1499564"/>
              <a:chExt cx="7126117" cy="4743825"/>
            </a:xfrm>
          </p:grpSpPr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786" y="1499564"/>
                <a:ext cx="7126117" cy="4743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직사각형 2"/>
              <p:cNvSpPr/>
              <p:nvPr/>
            </p:nvSpPr>
            <p:spPr>
              <a:xfrm>
                <a:off x="7581900" y="5011615"/>
                <a:ext cx="1056484" cy="1230294"/>
              </a:xfrm>
              <a:prstGeom prst="rect">
                <a:avLst/>
              </a:prstGeom>
              <a:solidFill>
                <a:srgbClr val="F5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1668781" y="1528255"/>
              <a:ext cx="9753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Fun-funding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3180" y="1513015"/>
              <a:ext cx="5852160" cy="27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535542" y="191643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7470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준비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8190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ht_user_w_MS_proReg_</a:t>
                      </a:r>
                      <a:r>
                        <a:rPr lang="en-US" altLang="ko-KR" sz="11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ready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47993"/>
              </p:ext>
            </p:extLst>
          </p:nvPr>
        </p:nvGraphicFramePr>
        <p:xfrm>
          <a:off x="6876256" y="1859364"/>
          <a:ext cx="2016224" cy="3207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작성하기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각 메뉴에 해당하는 등록 폼으로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작성전</a:t>
                      </a:r>
                      <a:r>
                        <a:rPr lang="en-US" altLang="ko-KR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작성완료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해당 등록 폼에 내용 등록이 완료 된 경우 작성 완료 표시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제출하기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 등록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폼이 작성 완료 된 경우 제출하기 버튼 눌러 프로젝트 오픈 신청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097136" y="1086686"/>
            <a:ext cx="5243153" cy="3635089"/>
            <a:chOff x="1156209" y="929523"/>
            <a:chExt cx="7695534" cy="554709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880" y="929523"/>
              <a:ext cx="7662577" cy="4451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209" y="5376489"/>
              <a:ext cx="7695534" cy="1100129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3771559" y="221140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2611414" y="220041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2028484" y="43560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7" name="직사각형 6"/>
          <p:cNvSpPr/>
          <p:nvPr/>
        </p:nvSpPr>
        <p:spPr>
          <a:xfrm>
            <a:off x="4829175" y="17907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1725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8273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*</a:t>
                      </a: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필수 입력 사항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3" y="1140527"/>
            <a:ext cx="5797880" cy="35409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57800" y="208887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5" name="직사각형 14"/>
          <p:cNvSpPr/>
          <p:nvPr/>
        </p:nvSpPr>
        <p:spPr>
          <a:xfrm>
            <a:off x="5013326" y="1689100"/>
            <a:ext cx="1440180" cy="2312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13347" y="2646241"/>
            <a:ext cx="920353" cy="31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138" y="2327665"/>
            <a:ext cx="147637" cy="10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500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스토리 작성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706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21700"/>
              </p:ext>
            </p:extLst>
          </p:nvPr>
        </p:nvGraphicFramePr>
        <p:xfrm>
          <a:off x="6876256" y="1859365"/>
          <a:ext cx="2016224" cy="26777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프로젝트 스토리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관련 상세 내용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548873" y="1130958"/>
            <a:ext cx="4445371" cy="3545300"/>
            <a:chOff x="1168231" y="1514842"/>
            <a:chExt cx="7313792" cy="614982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231" y="1514842"/>
              <a:ext cx="7226732" cy="425843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8232" y="5771322"/>
              <a:ext cx="7313791" cy="1893341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>
            <a:off x="2297802" y="23757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84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1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2952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200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버튼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29" y="1131848"/>
            <a:ext cx="5615459" cy="354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937125" y="1701799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7125" y="3528803"/>
            <a:ext cx="1642163" cy="1152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26001" y="35811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3755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2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7491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7604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추가 </a:t>
                      </a: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모달창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명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상세 설명</a:t>
                      </a:r>
                      <a:r>
                        <a:rPr lang="en-US" altLang="ko-KR" sz="9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옵션 등 입력하여 등록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483738" y="1179645"/>
            <a:ext cx="4216975" cy="3516627"/>
            <a:chOff x="1978317" y="1572860"/>
            <a:chExt cx="5622633" cy="4688836"/>
          </a:xfrm>
        </p:grpSpPr>
        <p:grpSp>
          <p:nvGrpSpPr>
            <p:cNvPr id="3" name="그룹 2"/>
            <p:cNvGrpSpPr/>
            <p:nvPr/>
          </p:nvGrpSpPr>
          <p:grpSpPr>
            <a:xfrm>
              <a:off x="1978317" y="1572860"/>
              <a:ext cx="5622633" cy="4688836"/>
              <a:chOff x="1121067" y="649963"/>
              <a:chExt cx="7776573" cy="6361669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649963"/>
                <a:ext cx="7776573" cy="4597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067" y="5099069"/>
                <a:ext cx="7756235" cy="1912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직사각형 6"/>
            <p:cNvSpPr/>
            <p:nvPr/>
          </p:nvSpPr>
          <p:spPr>
            <a:xfrm>
              <a:off x="7088564" y="5965683"/>
              <a:ext cx="497681" cy="295275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4171" y="2855895"/>
            <a:ext cx="1910930" cy="1475039"/>
            <a:chOff x="5645562" y="3807860"/>
            <a:chExt cx="2547906" cy="1966718"/>
          </a:xfrm>
        </p:grpSpPr>
        <p:grpSp>
          <p:nvGrpSpPr>
            <p:cNvPr id="10" name="그룹 9"/>
            <p:cNvGrpSpPr/>
            <p:nvPr/>
          </p:nvGrpSpPr>
          <p:grpSpPr>
            <a:xfrm>
              <a:off x="5645562" y="3807860"/>
              <a:ext cx="2547906" cy="740537"/>
              <a:chOff x="3624263" y="2657475"/>
              <a:chExt cx="4943475" cy="154305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4263" y="2657475"/>
                <a:ext cx="4943475" cy="1543050"/>
              </a:xfrm>
              <a:prstGeom prst="rect">
                <a:avLst/>
              </a:prstGeom>
              <a:noFill/>
              <a:ln w="9525">
                <a:solidFill>
                  <a:srgbClr val="FF9E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718560" y="3457113"/>
                <a:ext cx="1173480" cy="558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562" y="4623434"/>
              <a:ext cx="1744027" cy="1151144"/>
            </a:xfrm>
            <a:prstGeom prst="rect">
              <a:avLst/>
            </a:prstGeom>
            <a:noFill/>
            <a:ln w="9525">
              <a:solidFill>
                <a:srgbClr val="FF9E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직사각형 22"/>
          <p:cNvSpPr/>
          <p:nvPr/>
        </p:nvSpPr>
        <p:spPr>
          <a:xfrm>
            <a:off x="2297802" y="123162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81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등록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3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9067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ht_user_w_MS_proReg</a:t>
                      </a:r>
                      <a:r>
                        <a:rPr lang="en-US" altLang="ko-KR" sz="11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4980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b="1" baseline="0" dirty="0" smtClean="0">
                          <a:latin typeface="+mj-ea"/>
                          <a:ea typeface="+mj-ea"/>
                        </a:rPr>
                        <a:t> 표시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추가 창에서 입력한 결과물 표시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840801" y="1454140"/>
            <a:ext cx="5845750" cy="2900690"/>
            <a:chOff x="1121067" y="1938854"/>
            <a:chExt cx="7794333" cy="386758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067" y="1938854"/>
              <a:ext cx="7792832" cy="3865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8039100" y="5074920"/>
              <a:ext cx="87630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107302" y="236645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37125" y="1790700"/>
            <a:ext cx="1444625" cy="72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1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57753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</a:t>
                      </a: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_</a:t>
                      </a:r>
                      <a:endParaRPr lang="ko-KR" altLang="en-US" sz="14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15713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관련 등록된 문의사항 답변 등록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답변 등록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89451" y="5075555"/>
              <a:ext cx="899789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>
                  <a:solidFill>
                    <a:srgbClr val="FF9E00"/>
                  </a:solidFill>
                </a:rPr>
                <a:t>프로젝트 문의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프로젝트 문의 관리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45723" y="176309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6124872" y="408866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71312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등록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17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1745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추가하기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추가할 옵션 입력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창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저장하기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- 3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컨펌을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호출</a:t>
                      </a: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모달창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신청 및 완료 </a:t>
                      </a:r>
                      <a:r>
                        <a:rPr lang="ko-KR" altLang="en-US" sz="9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컨펌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925728" y="1147867"/>
            <a:ext cx="5712845" cy="3549584"/>
            <a:chOff x="1285105" y="1505087"/>
            <a:chExt cx="7617127" cy="4732779"/>
          </a:xfrm>
        </p:grpSpPr>
        <p:grpSp>
          <p:nvGrpSpPr>
            <p:cNvPr id="3" name="그룹 2"/>
            <p:cNvGrpSpPr/>
            <p:nvPr/>
          </p:nvGrpSpPr>
          <p:grpSpPr>
            <a:xfrm>
              <a:off x="1285105" y="1505087"/>
              <a:ext cx="7487279" cy="4732779"/>
              <a:chOff x="1121067" y="1509130"/>
              <a:chExt cx="7487279" cy="4732779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1121067" y="1509130"/>
                <a:ext cx="7487279" cy="4732779"/>
                <a:chOff x="1258971" y="1492387"/>
                <a:chExt cx="7487279" cy="4732779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1258971" y="1492387"/>
                  <a:ext cx="7487279" cy="4732779"/>
                  <a:chOff x="1285105" y="1509130"/>
                  <a:chExt cx="7487279" cy="4732779"/>
                </a:xfrm>
              </p:grpSpPr>
              <p:grpSp>
                <p:nvGrpSpPr>
                  <p:cNvPr id="17" name="그룹 16"/>
                  <p:cNvGrpSpPr/>
                  <p:nvPr/>
                </p:nvGrpSpPr>
                <p:grpSpPr>
                  <a:xfrm>
                    <a:off x="1285105" y="1509130"/>
                    <a:ext cx="7487279" cy="4732779"/>
                    <a:chOff x="1285105" y="1509130"/>
                    <a:chExt cx="7487279" cy="4732779"/>
                  </a:xfrm>
                </p:grpSpPr>
                <p:pic>
                  <p:nvPicPr>
                    <p:cNvPr id="21" name="Picture 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285105" y="1509130"/>
                      <a:ext cx="7487279" cy="473277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sp>
                  <p:nvSpPr>
                    <p:cNvPr id="22" name="직사각형 21"/>
                    <p:cNvSpPr/>
                    <p:nvPr/>
                  </p:nvSpPr>
                  <p:spPr>
                    <a:xfrm>
                      <a:off x="2927350" y="5765800"/>
                      <a:ext cx="5845034" cy="4761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ko-KR" altLang="en-US" sz="800"/>
                    </a:p>
                  </p:txBody>
                </p:sp>
              </p:grp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27350" y="2305051"/>
                    <a:ext cx="5740400" cy="358933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ko-KR" altLang="en-US" sz="800"/>
                  </a:p>
                </p:txBody>
              </p:sp>
            </p:grpSp>
            <p:sp>
              <p:nvSpPr>
                <p:cNvPr id="15" name="직사각형 14"/>
                <p:cNvSpPr/>
                <p:nvPr/>
              </p:nvSpPr>
              <p:spPr>
                <a:xfrm>
                  <a:off x="1320799" y="5826125"/>
                  <a:ext cx="620505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>
                      <a:solidFill>
                        <a:srgbClr val="FF9E00"/>
                      </a:solidFill>
                    </a:rPr>
                    <a:t>스토어등록</a:t>
                  </a:r>
                  <a:endParaRPr lang="ko-KR" altLang="en-US" sz="500" b="1" dirty="0">
                    <a:solidFill>
                      <a:srgbClr val="FF9E00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035299" y="2063749"/>
                  <a:ext cx="882651" cy="1365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500" b="1" dirty="0">
                      <a:solidFill>
                        <a:srgbClr val="FF9E00"/>
                      </a:solidFill>
                    </a:rPr>
                    <a:t>스토어 등록</a:t>
                  </a:r>
                </a:p>
              </p:txBody>
            </p:sp>
          </p:grpSp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3312" y="2336428"/>
                <a:ext cx="2754301" cy="1803176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270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6576" y="2217017"/>
                <a:ext cx="2821315" cy="3922538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직사각형 30"/>
            <p:cNvSpPr/>
            <p:nvPr/>
          </p:nvSpPr>
          <p:spPr>
            <a:xfrm>
              <a:off x="5624217" y="402909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</a:t>
              </a:r>
              <a:endParaRPr lang="ko-KR" altLang="en-US" sz="8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23617" y="5830609"/>
              <a:ext cx="346665" cy="289482"/>
            </a:xfrm>
            <a:prstGeom prst="rect">
              <a:avLst/>
            </a:prstGeom>
            <a:solidFill>
              <a:srgbClr val="FF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2</a:t>
              </a:r>
              <a:endParaRPr lang="ko-KR" altLang="en-US" sz="800" b="1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48101" y="4267193"/>
              <a:ext cx="1954131" cy="1923328"/>
              <a:chOff x="2714768" y="4318581"/>
              <a:chExt cx="1954131" cy="1923328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8" y="4318581"/>
                <a:ext cx="1741551" cy="939439"/>
              </a:xfrm>
              <a:prstGeom prst="rect">
                <a:avLst/>
              </a:prstGeom>
            </p:spPr>
          </p:pic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7347" y="5302470"/>
                <a:ext cx="1741551" cy="939439"/>
              </a:xfrm>
              <a:prstGeom prst="rect">
                <a:avLst/>
              </a:prstGeom>
            </p:spPr>
          </p:pic>
          <p:sp>
            <p:nvSpPr>
              <p:cNvPr id="26" name="직사각형 25"/>
              <p:cNvSpPr/>
              <p:nvPr/>
            </p:nvSpPr>
            <p:spPr>
              <a:xfrm>
                <a:off x="3119517" y="4568258"/>
                <a:ext cx="4523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 하시</a:t>
                </a: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176666" y="5545553"/>
                <a:ext cx="1127833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500" b="1" dirty="0">
                    <a:solidFill>
                      <a:schemeClr val="tx1"/>
                    </a:solidFill>
                  </a:rPr>
                  <a:t>  신청이 완료 되었습니다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679804" y="5706097"/>
                <a:ext cx="528559" cy="200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14768" y="5113279"/>
                <a:ext cx="346665" cy="289482"/>
              </a:xfrm>
              <a:prstGeom prst="rect">
                <a:avLst/>
              </a:prstGeom>
              <a:solidFill>
                <a:srgbClr val="FF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/>
                  <a:t>3</a:t>
                </a:r>
                <a:endParaRPr lang="ko-KR" altLang="en-US" sz="800" b="1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5970282" y="2288211"/>
              <a:ext cx="388186" cy="200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 옵션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48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주문 확인 및 배송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3443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96656"/>
              </p:ext>
            </p:extLst>
          </p:nvPr>
        </p:nvGraphicFramePr>
        <p:xfrm>
          <a:off x="6876256" y="1859365"/>
          <a:ext cx="2016224" cy="27994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주문 확인 및 배송 관리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스토어에 등록된 주문 관련 사항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63829" y="1128816"/>
            <a:ext cx="5615459" cy="3549584"/>
            <a:chOff x="1258971" y="14923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58971" y="1492387"/>
              <a:ext cx="7487279" cy="4732779"/>
              <a:chOff x="1285105" y="15091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285105" y="1509130"/>
                <a:ext cx="7487279" cy="4732779"/>
                <a:chOff x="1285105" y="15091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85105" y="15091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7658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4957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35299" y="2063749"/>
              <a:ext cx="17391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주문 확인 및 배송 관리</a:t>
              </a:r>
              <a:endParaRPr lang="ko-KR" altLang="en-US" sz="500" b="1" dirty="0">
                <a:solidFill>
                  <a:srgbClr val="FF9E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9E00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296075" y="1698971"/>
            <a:ext cx="3350083" cy="239926"/>
            <a:chOff x="3061433" y="2265294"/>
            <a:chExt cx="4466777" cy="319901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주문자 아이디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90868" y="2369223"/>
              <a:ext cx="640557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주문 금액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주문 상세 내용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현재 상태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96075" y="1943282"/>
            <a:ext cx="3350083" cy="422093"/>
            <a:chOff x="3061433" y="2591043"/>
            <a:chExt cx="4466777" cy="562790"/>
          </a:xfrm>
        </p:grpSpPr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idhong1111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993726" y="2679581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결제 완료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296075" y="2344512"/>
            <a:ext cx="3350083" cy="422093"/>
            <a:chOff x="3061433" y="3126016"/>
            <a:chExt cx="4466777" cy="56279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3126016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직사각형 31"/>
            <p:cNvSpPr/>
            <p:nvPr/>
          </p:nvSpPr>
          <p:spPr>
            <a:xfrm>
              <a:off x="3809413" y="3238016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idkim2222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001656" y="3206030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  </a:t>
              </a:r>
              <a:r>
                <a:rPr lang="ko-KR" altLang="en-US" sz="500" b="1" dirty="0">
                  <a:solidFill>
                    <a:srgbClr val="0070C0"/>
                  </a:solidFill>
                </a:rPr>
                <a:t>배송 중</a:t>
              </a: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03" y="2913426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036076" y="142279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807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8057455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사용자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웹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-  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프로젝트 스튜디오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판매 관리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–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스토어 문의 관리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7519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ht_user_w_MS_store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62758"/>
              </p:ext>
            </p:extLst>
          </p:nvPr>
        </p:nvGraphicFramePr>
        <p:xfrm>
          <a:off x="6876256" y="1859364"/>
          <a:ext cx="2016224" cy="2964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답변등록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스토어 관련 등록된 문의사항에 답변 등록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모달창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호출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959649" y="1113274"/>
            <a:ext cx="5615459" cy="3549584"/>
            <a:chOff x="1274211" y="1378087"/>
            <a:chExt cx="7487279" cy="4732779"/>
          </a:xfrm>
        </p:grpSpPr>
        <p:grpSp>
          <p:nvGrpSpPr>
            <p:cNvPr id="14" name="그룹 13"/>
            <p:cNvGrpSpPr/>
            <p:nvPr/>
          </p:nvGrpSpPr>
          <p:grpSpPr>
            <a:xfrm>
              <a:off x="1274211" y="1378087"/>
              <a:ext cx="7487279" cy="4732779"/>
              <a:chOff x="1300345" y="1394830"/>
              <a:chExt cx="7487279" cy="4732779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1300345" y="1394830"/>
                <a:ext cx="7487279" cy="4732779"/>
                <a:chOff x="1300345" y="1394830"/>
                <a:chExt cx="7487279" cy="4732779"/>
              </a:xfrm>
            </p:grpSpPr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345" y="1394830"/>
                  <a:ext cx="7487279" cy="47327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" name="직사각형 21"/>
                <p:cNvSpPr/>
                <p:nvPr/>
              </p:nvSpPr>
              <p:spPr>
                <a:xfrm>
                  <a:off x="2927350" y="5651500"/>
                  <a:ext cx="5845034" cy="4761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800"/>
                </a:p>
              </p:txBody>
            </p:sp>
          </p:grpSp>
          <p:sp>
            <p:nvSpPr>
              <p:cNvPr id="20" name="직사각형 19"/>
              <p:cNvSpPr/>
              <p:nvPr/>
            </p:nvSpPr>
            <p:spPr>
              <a:xfrm>
                <a:off x="2927350" y="2305051"/>
                <a:ext cx="5740400" cy="3589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800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365249" y="2934335"/>
              <a:ext cx="811005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FF9E00"/>
                  </a:solidFill>
                </a:rPr>
                <a:t>스토어 판매 관리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050539" y="1972309"/>
              <a:ext cx="2513867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bg1">
                      <a:lumMod val="65000"/>
                    </a:schemeClr>
                  </a:solidFill>
                </a:rPr>
                <a:t>스토어 판매 관리 </a:t>
              </a:r>
              <a:r>
                <a:rPr lang="en-US" altLang="ko-KR" sz="500" b="1" dirty="0">
                  <a:solidFill>
                    <a:schemeClr val="bg1">
                      <a:lumMod val="65000"/>
                    </a:schemeClr>
                  </a:solidFill>
                </a:rPr>
                <a:t>&gt;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500" b="1" dirty="0">
                  <a:solidFill>
                    <a:schemeClr val="tx1"/>
                  </a:solidFill>
                </a:rPr>
                <a:t>스토어 문의 관리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115770" y="2455720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chemeClr val="tx1"/>
                </a:solidFill>
              </a:rPr>
              <a:t>주문 확인 및 배송 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115770" y="2689754"/>
            <a:ext cx="760655" cy="102394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500" b="1" dirty="0">
                <a:solidFill>
                  <a:srgbClr val="FFC000"/>
                </a:solidFill>
              </a:rPr>
              <a:t>스토어 문의 관리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770" y="2903608"/>
            <a:ext cx="589205" cy="89210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296075" y="1727546"/>
            <a:ext cx="3350083" cy="239926"/>
            <a:chOff x="3061433" y="2265294"/>
            <a:chExt cx="4466777" cy="319901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265294"/>
              <a:ext cx="4466777" cy="319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3809413" y="2369225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등록 날짜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90868" y="2369223"/>
              <a:ext cx="718545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rgbClr val="0070C0"/>
                  </a:solidFill>
                </a:rPr>
                <a:t>문의자 아이디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669631" y="2369224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문의 내용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993726" y="2369224"/>
              <a:ext cx="51969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ko-KR" altLang="en-US" sz="500" b="1" dirty="0">
                  <a:solidFill>
                    <a:schemeClr val="tx1"/>
                  </a:solidFill>
                </a:rPr>
                <a:t>  </a:t>
              </a:r>
              <a:endParaRPr lang="ko-KR" altLang="en-US" sz="5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96075" y="1971857"/>
            <a:ext cx="3350083" cy="422093"/>
            <a:chOff x="3061433" y="2591043"/>
            <a:chExt cx="4466777" cy="562790"/>
          </a:xfrm>
        </p:grpSpPr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433" y="2591043"/>
              <a:ext cx="4466777" cy="56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" name="직사각형 32"/>
            <p:cNvSpPr/>
            <p:nvPr/>
          </p:nvSpPr>
          <p:spPr>
            <a:xfrm>
              <a:off x="3809413" y="2679581"/>
              <a:ext cx="860218" cy="13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2020-05-06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005059"/>
            <a:ext cx="319582" cy="16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5264946" y="2039957"/>
            <a:ext cx="341550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0" bIns="34290" rtlCol="0" anchor="ctr"/>
          <a:lstStyle/>
          <a:p>
            <a:r>
              <a:rPr lang="ko-KR" altLang="en-US" sz="500" b="1" dirty="0">
                <a:solidFill>
                  <a:schemeClr val="bg1"/>
                </a:solidFill>
              </a:rPr>
              <a:t>답변등록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366190" y="2016489"/>
            <a:ext cx="508015" cy="177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rgbClr val="0070C0"/>
                </a:solidFill>
              </a:rPr>
              <a:t>idhong1111</a:t>
            </a:r>
            <a:endParaRPr lang="ko-KR" altLang="en-US" sz="700" b="1" dirty="0">
              <a:solidFill>
                <a:srgbClr val="0070C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91" y="2506916"/>
            <a:ext cx="1728917" cy="211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063490" y="2960371"/>
            <a:ext cx="1240155" cy="13511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42" y="2539615"/>
            <a:ext cx="1343025" cy="21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5004948" y="179593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6" name="직사각형 45"/>
          <p:cNvSpPr/>
          <p:nvPr/>
        </p:nvSpPr>
        <p:spPr>
          <a:xfrm>
            <a:off x="5044754" y="2765566"/>
            <a:ext cx="803596" cy="150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답변 입력</a:t>
            </a:r>
          </a:p>
        </p:txBody>
      </p:sp>
    </p:spTree>
    <p:extLst>
      <p:ext uri="{BB962C8B-B14F-4D97-AF65-F5344CB8AC3E}">
        <p14:creationId xmlns:p14="http://schemas.microsoft.com/office/powerpoint/2010/main" val="1545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863686" y="1419622"/>
            <a:ext cx="741682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ko-KR" altLang="en-US" sz="180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펀펀크라우드펀딩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(FUNFUNDING)</a:t>
            </a:r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이란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자금을 조달하여 생산하고 판매까지 이어지는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원스</a:t>
            </a:r>
            <a:r>
              <a:rPr lang="ko-KR" altLang="en-US" sz="1500" b="0" dirty="0" err="1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톱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크라우드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플랫폼</a:t>
            </a:r>
            <a:endParaRPr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551" y="146332"/>
            <a:ext cx="677029" cy="1103729"/>
            <a:chOff x="6730350" y="2315900"/>
            <a:chExt cx="257700" cy="420100"/>
          </a:xfrm>
          <a:solidFill>
            <a:srgbClr val="434343"/>
          </a:solidFill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899592" y="2859782"/>
            <a:ext cx="741682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ko-KR" altLang="en-US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방식</a:t>
            </a:r>
            <a: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50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4.0, Oracle 11.2.0, </a:t>
            </a:r>
            <a:r>
              <a:rPr lang="en-US" altLang="ko-KR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JDK 1.8.0_231, 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AJAX </a:t>
            </a:r>
            <a:r>
              <a:rPr lang="ko-KR" altLang="en-US" sz="1500" b="0" dirty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endParaRPr lang="en-US" altLang="ko-KR" sz="1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500" b="0" dirty="0" smtClean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Bootstrap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이용하여 </a:t>
            </a:r>
            <a:r>
              <a:rPr lang="ko-KR" altLang="en-US" sz="1500" b="0" dirty="0" err="1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</a:t>
            </a:r>
            <a:r>
              <a:rPr lang="en-US" altLang="ko-KR" sz="1500" b="0" dirty="0" smtClean="0">
                <a:solidFill>
                  <a:srgbClr val="4343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500" b="0" dirty="0">
              <a:solidFill>
                <a:srgbClr val="4343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75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목록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8894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56345"/>
              </p:ext>
            </p:extLst>
          </p:nvPr>
        </p:nvGraphicFramePr>
        <p:xfrm>
          <a:off x="6876256" y="1859364"/>
          <a:ext cx="2016224" cy="3191243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5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16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키워드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정렬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최신순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인기순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펀딩금액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순 등으로 정렬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4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914400" y="1190559"/>
            <a:ext cx="5705856" cy="425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575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800600" y="2163686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144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8575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00600" y="3456409"/>
            <a:ext cx="1819656" cy="1173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40801" y="111063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852027" y="2073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4800600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53635" y="1737262"/>
            <a:ext cx="1819656" cy="300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84256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7" name="직사각형 26"/>
          <p:cNvSpPr/>
          <p:nvPr/>
        </p:nvSpPr>
        <p:spPr>
          <a:xfrm>
            <a:off x="4687633" y="177911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214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프로젝트 상세보기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1705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09550"/>
              </p:ext>
            </p:extLst>
          </p:nvPr>
        </p:nvGraphicFramePr>
        <p:xfrm>
          <a:off x="6876256" y="1859364"/>
          <a:ext cx="2016224" cy="3318698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7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9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9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68591" y="1312944"/>
            <a:ext cx="2918777" cy="1553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68590" y="2935224"/>
            <a:ext cx="2918777" cy="62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79973" y="1312944"/>
            <a:ext cx="2129972" cy="12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168589" y="3626097"/>
            <a:ext cx="5241356" cy="909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9972" y="2642806"/>
            <a:ext cx="2129972" cy="449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279972" y="3143661"/>
            <a:ext cx="1014404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85816" y="3143661"/>
            <a:ext cx="1010529" cy="413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152664" y="2602192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8" name="직사각형 27"/>
          <p:cNvSpPr/>
          <p:nvPr/>
        </p:nvSpPr>
        <p:spPr>
          <a:xfrm>
            <a:off x="4152664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9" name="직사각형 28"/>
          <p:cNvSpPr/>
          <p:nvPr/>
        </p:nvSpPr>
        <p:spPr>
          <a:xfrm>
            <a:off x="5307090" y="310832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6121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옵션선택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)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27287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57139"/>
              </p:ext>
            </p:extLst>
          </p:nvPr>
        </p:nvGraphicFramePr>
        <p:xfrm>
          <a:off x="6876256" y="1859365"/>
          <a:ext cx="2016224" cy="29210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9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3093097"/>
            <a:ext cx="5405932" cy="99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1344191"/>
            <a:ext cx="5405932" cy="159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99216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230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[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화면설계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]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사용자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웹 </a:t>
            </a:r>
            <a:r>
              <a:rPr lang="en-US" altLang="ko-KR" sz="1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- </a:t>
            </a:r>
            <a:r>
              <a:rPr lang="ko-KR" altLang="en-US" sz="18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</a:rPr>
              <a:t>펀딩하기</a:t>
            </a:r>
            <a:endParaRPr lang="ko-KR" altLang="en-US" sz="18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79596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80649"/>
              </p:ext>
            </p:extLst>
          </p:nvPr>
        </p:nvGraphicFramePr>
        <p:xfrm>
          <a:off x="6876256" y="1859364"/>
          <a:ext cx="2016224" cy="3086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9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9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68593" y="1324943"/>
            <a:ext cx="5405932" cy="1207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68593" y="2706428"/>
            <a:ext cx="5405932" cy="523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068594" y="3369597"/>
            <a:ext cx="5405932" cy="6872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214232" y="4218803"/>
            <a:ext cx="1114653" cy="341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41283" y="123563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23" name="직사각형 22"/>
          <p:cNvSpPr/>
          <p:nvPr/>
        </p:nvSpPr>
        <p:spPr>
          <a:xfrm>
            <a:off x="941283" y="258622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941283" y="328239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086923" y="4110247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547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공지사항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374897"/>
          <a:ext cx="4699002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등록일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공지사항 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20.05.06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34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공지사항 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중요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20.05.05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20.05.02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790307" y="160283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11969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15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sw_user_m_notice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고객센터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FAQ,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기능 이동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고객센터 목록</a:t>
                      </a:r>
                      <a:endParaRPr lang="en-US" altLang="ko-KR" sz="900" b="1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kern="1200" cap="none" dirty="0" smtClean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등록된 공지사항 목록 및 공지사항 내용 확인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33651"/>
          <a:ext cx="2641600" cy="162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등록일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공지사항 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20.05.06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1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      공지사항 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중요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20.05.05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20.05.02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65436" y="161758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2400" y="227844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22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sw_user_w_faq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08242"/>
          <a:ext cx="4699002" cy="1764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3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번호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제목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작성자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3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FAQ </a:t>
                      </a:r>
                      <a:r>
                        <a:rPr lang="ko-KR" altLang="en-US" sz="1200" dirty="0" smtClean="0"/>
                        <a:t>내용</a:t>
                      </a:r>
                      <a:endParaRPr lang="en-US" altLang="ko-KR" sz="1200" dirty="0" smtClean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292400" y="2263080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394200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78500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874" y="2266468"/>
            <a:ext cx="166052" cy="16605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7898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65435" y="425367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81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sw_user_m_faq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22401" y="2552702"/>
          <a:ext cx="2641051" cy="162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3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84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번호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제목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작성자</a:t>
                      </a:r>
                      <a:endParaRPr lang="ko-KR" altLang="en-US" sz="8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61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FAQ </a:t>
                      </a:r>
                      <a:r>
                        <a:rPr lang="ko-KR" altLang="en-US" sz="800" dirty="0" smtClean="0"/>
                        <a:t>내용</a:t>
                      </a:r>
                      <a:endParaRPr lang="en-US" altLang="ko-KR" sz="800" dirty="0" smtClean="0"/>
                    </a:p>
                    <a:p>
                      <a:pPr algn="l"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292400" y="2265745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</a:rPr>
              <a:t>FAQ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93945" y="2247895"/>
            <a:ext cx="1308101" cy="20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ko-KR" altLang="en-US" dirty="0" smtClean="0">
                <a:solidFill>
                  <a:prstClr val="white">
                    <a:lumMod val="75000"/>
                  </a:prstClr>
                </a:solidFill>
              </a:rPr>
              <a:t>검색</a:t>
            </a: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78246" y="2247895"/>
            <a:ext cx="304800" cy="2032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7620" y="2266468"/>
            <a:ext cx="166052" cy="166052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037643" y="2233096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및 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 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내용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검색</a:t>
                      </a:r>
                      <a:endParaRPr lang="en-US" altLang="ko-KR" sz="9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dirty="0" smtClean="0">
                          <a:latin typeface="+mj-ea"/>
                          <a:ea typeface="+mj-ea"/>
                        </a:rPr>
                        <a:t>FAQ </a:t>
                      </a:r>
                      <a:r>
                        <a:rPr lang="ko-KR" altLang="en-US" sz="900" dirty="0" smtClean="0">
                          <a:latin typeface="+mj-ea"/>
                          <a:ea typeface="+mj-ea"/>
                        </a:rPr>
                        <a:t>제목 및 내용 검색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2191526" y="4254499"/>
            <a:ext cx="981577" cy="127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</a:rPr>
              <a:t>   1 2 3 &gt;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49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sw_user_w_chatting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23325" y="1835163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65360" y="1835162"/>
            <a:ext cx="120015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FAQ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05780" y="1835162"/>
            <a:ext cx="1596521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실시간 채팅 상담</a:t>
            </a:r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422400" y="2178059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22400" y="1860563"/>
            <a:ext cx="45593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질문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질문내용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52582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661837" y="20695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22400" y="39237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8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sw_user_m_chatting</a:t>
                      </a:r>
                      <a:endParaRPr lang="ko-KR" altLang="en-US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22400" y="1371046"/>
            <a:ext cx="1981200" cy="33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고객센터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9909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#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관리자와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상담 및 문의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 이동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화면으로 이동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30" y="1237130"/>
            <a:ext cx="311897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21727" y="1835163"/>
            <a:ext cx="621597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</a:rPr>
              <a:t>공지사항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35160" y="1835162"/>
            <a:ext cx="362009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900" dirty="0">
                <a:solidFill>
                  <a:prstClr val="black"/>
                </a:solidFill>
              </a:rPr>
              <a:t>FAQ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019927" y="1835162"/>
            <a:ext cx="1094870" cy="390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900" b="1" dirty="0">
                <a:solidFill>
                  <a:prstClr val="black"/>
                </a:solidFill>
              </a:rPr>
              <a:t>실시간 채팅 상담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422400" y="2178059"/>
            <a:ext cx="259715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22400" y="1860563"/>
            <a:ext cx="2578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64118" y="2225682"/>
          <a:ext cx="2750679" cy="2218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29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495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채팅 상담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95">
                <a:tc gridSpan="5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dirty="0" smtClean="0"/>
                        <a:t>질문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12:12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관리자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12:13</a:t>
                      </a:r>
                      <a:endParaRPr lang="ko-KR" altLang="en-US" sz="8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답변</a:t>
                      </a:r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95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질문내용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등록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이전</a:t>
                      </a:r>
                      <a:endParaRPr lang="ko-KR" altLang="en-US" sz="8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3807111" y="2513629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7362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6411" y="382210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9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+mj-ea"/>
                          <a:ea typeface="+mj-ea"/>
                        </a:rPr>
                        <a:t>sw_admin_w_notice</a:t>
                      </a:r>
                      <a:endParaRPr lang="en-US" altLang="ko-KR" sz="11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공지사항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594471" y="2015749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9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9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44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중요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등록일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공지제목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20.05.06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20.05.05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20.05.02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68591" y="3835526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49883" y="1741494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4107673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86924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공지사항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공지사항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삭제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등록된 공지사항을 선택 삭제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공지사항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공지사항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90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dirty="0" smtClean="0">
                <a:solidFill>
                  <a:prstClr val="black"/>
                </a:solidFill>
              </a:rPr>
              <a:t>FAQ</a:t>
            </a:r>
            <a:r>
              <a:rPr lang="ko-KR" altLang="en-US" dirty="0" smtClean="0">
                <a:solidFill>
                  <a:prstClr val="black"/>
                </a:solidFill>
              </a:rPr>
              <a:t> 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FAQ</a:t>
            </a:r>
            <a:endParaRPr lang="ko-KR" altLang="en-US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sw_admin_w_faq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594470" y="1978116"/>
          <a:ext cx="4356100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609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4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FAQ</a:t>
                      </a:r>
                      <a:r>
                        <a:rPr lang="ko-KR" altLang="en-US" sz="1200" dirty="0" smtClean="0"/>
                        <a:t>제목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관리자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468591" y="3835661"/>
            <a:ext cx="444500" cy="228600"/>
          </a:xfrm>
          <a:prstGeom prst="rect">
            <a:avLst/>
          </a:prstGeom>
          <a:solidFill>
            <a:srgbClr val="FF9E00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sz="1100" dirty="0">
                <a:solidFill>
                  <a:prstClr val="black"/>
                </a:solidFill>
              </a:rPr>
              <a:t>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28250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900" b="1" dirty="0" smtClean="0">
                          <a:latin typeface="+mj-ea"/>
                          <a:ea typeface="+mj-ea"/>
                        </a:rPr>
                        <a:t>FAQ</a:t>
                      </a: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등록된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목록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ts val="1300"/>
                        </a:lnSpc>
                        <a:buFontTx/>
                        <a:buNone/>
                      </a:pPr>
                      <a:r>
                        <a:rPr lang="en-US" altLang="ko-KR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새로운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FAQ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549883" y="1703861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60842" y="3535308"/>
            <a:ext cx="259999" cy="21711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6586" y="34726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4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6876256" y="1859365"/>
          <a:ext cx="2016224" cy="93908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j-ea"/>
                          <a:ea typeface="+mj-ea"/>
                        </a:rPr>
                        <a:t>실시간 채팅 상담 목록</a:t>
                      </a:r>
                      <a:endParaRPr lang="en-US" altLang="ko-KR" sz="900" b="1" dirty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실시간 채팅 상담 목록 및 답변여부 확인</a:t>
                      </a:r>
                      <a:endParaRPr lang="ko-KR" altLang="en-US" sz="9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45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ko-KR" altLang="en-US" sz="180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>
              <a:noFill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19304" y="1334189"/>
            <a:ext cx="4631267" cy="2861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ko-KR" altLang="en-US" dirty="0">
                <a:solidFill>
                  <a:prstClr val="black"/>
                </a:solidFill>
              </a:rPr>
              <a:t>실시간 채팅 상담 </a:t>
            </a:r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endParaRPr lang="en-US" altLang="ko-KR" dirty="0">
              <a:solidFill>
                <a:prstClr val="black"/>
              </a:solidFill>
            </a:endParaRPr>
          </a:p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C9E9366-B86C-4147-AAEA-0E8C98D7DA95}"/>
              </a:ext>
            </a:extLst>
          </p:cNvPr>
          <p:cNvSpPr/>
          <p:nvPr/>
        </p:nvSpPr>
        <p:spPr>
          <a:xfrm>
            <a:off x="1122829" y="1237130"/>
            <a:ext cx="5123330" cy="3299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40801" y="392032"/>
            <a:ext cx="74819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[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화면설계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고객센터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채팅 상담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482541" y="1965998"/>
          <a:ext cx="4356101" cy="1390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n-ea"/>
                          <a:ea typeface="+mn-ea"/>
                        </a:rPr>
                        <a:t>회원명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답변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@@@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26586" y="3574228"/>
            <a:ext cx="19113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1 2 3 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sw_admin_w_chattingDetail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355100" y="1571989"/>
          <a:ext cx="4626600" cy="2905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5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실시간 채팅 상담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E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564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12:12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홍길동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질문</a:t>
                      </a:r>
                      <a:endParaRPr lang="ko-KR" altLang="en-US" sz="1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dirty="0" smtClean="0"/>
                        <a:t>답변</a:t>
                      </a:r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12:13</a:t>
                      </a:r>
                      <a:endParaRPr lang="ko-KR" altLang="en-US" sz="1200" dirty="0" smtClean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056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0564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답변내용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등록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6876256" y="1859364"/>
          <a:ext cx="2016224" cy="1404167"/>
        </p:xfrm>
        <a:graphic>
          <a:graphicData uri="http://schemas.openxmlformats.org/drawingml/2006/table">
            <a:tbl>
              <a:tblPr firstRow="1" bandRow="1"/>
              <a:tblGrid>
                <a:gridCol w="210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9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+mn-ea"/>
                          <a:ea typeface="+mn-ea"/>
                        </a:rPr>
                        <a:t>실시간 채팅 상담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회원과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상담 기능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 내용 등록</a:t>
                      </a:r>
                      <a:endParaRPr lang="en-US" altLang="ko-KR" sz="900" b="1" i="0" u="none" strike="noStrike" cap="non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en-US" altLang="ko-KR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채팅을 위해 답변 내용을 입력 후 등록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1154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2" y="123478"/>
            <a:ext cx="8657576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76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:a16="http://schemas.microsoft.com/office/drawing/2014/main" xmlns="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이번주 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:a16="http://schemas.microsoft.com/office/drawing/2014/main" xmlns="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다음주 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:a16="http://schemas.microsoft.com/office/drawing/2014/main" xmlns="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5535961" cy="110799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디스코드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 주제 선정 및 요구사항 정의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설계 회의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xmlns="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14542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화면 구현 시작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경로 통일에 신경 쓰기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템플릿 활용하여 통일성 있게 작업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웹</a:t>
            </a:r>
            <a:r>
              <a:rPr lang="en-US" altLang="ko-KR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앱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병행할 것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3120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통일 양식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30212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699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2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통일 내용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MAPPER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]Mapper.xml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공지사항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\resource\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funfunbatis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\noticeMapper.xml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패키지명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CONTROLLER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]Ctrl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funfun.controller.HT_MSCtr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l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REPOSITORY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funfun.repository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baseline="0" dirty="0" err="1" smtClean="0">
                          <a:latin typeface="+mj-ea"/>
                          <a:ea typeface="+mj-ea"/>
                        </a:rPr>
                        <a:t>funfun.repository.HT_MSReposi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JAVA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이니셜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]_[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현태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메이커 스튜디오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funfun.service.HT_MSService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VO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기능명</a:t>
                      </a:r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] 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ex) 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프로젝트 등록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funfun.VO.ProRegi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JAVA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 API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funfun.api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.[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api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]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VO Date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코드형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오른쪽 정렬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천</a:t>
                      </a:r>
                      <a:r>
                        <a:rPr lang="ko-KR" altLang="en-US" sz="1000" baseline="0" dirty="0">
                          <a:latin typeface="+mj-ea"/>
                          <a:ea typeface="+mj-ea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+mj-ea"/>
                          <a:ea typeface="+mj-ea"/>
                        </a:rPr>
                        <a:t>(,)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정의서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비교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3569" y="574406"/>
            <a:ext cx="8136904" cy="4518933"/>
            <a:chOff x="755576" y="566929"/>
            <a:chExt cx="8136904" cy="45189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566929"/>
              <a:ext cx="3820261" cy="4518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985" y="566929"/>
              <a:ext cx="4235495" cy="245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02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요구사항 정의서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64019"/>
              </p:ext>
            </p:extLst>
          </p:nvPr>
        </p:nvGraphicFramePr>
        <p:xfrm>
          <a:off x="1635550" y="709867"/>
          <a:ext cx="5764520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00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</a:rPr>
                        <a:t>메인페이지</a:t>
                      </a:r>
                      <a:endParaRPr lang="en-US" altLang="ko-KR" sz="1200" b="1" u="none" strike="noStrike" dirty="0" smtClean="0">
                        <a:effectLst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메이커 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스토어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회원관리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메이커 목록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관리자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형준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현태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리워드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 스토어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기범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Dotum"/>
                        </a:rPr>
                        <a:t>송우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66237"/>
              </p:ext>
            </p:extLst>
          </p:nvPr>
        </p:nvGraphicFramePr>
        <p:xfrm>
          <a:off x="219114" y="699542"/>
          <a:ext cx="8714513" cy="4176464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3667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79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3235"/>
              </a:tblGrid>
              <a:tr h="4478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06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</a:t>
                      </a:r>
                      <a:r>
                        <a:rPr lang="ko-KR" altLang="en-US" sz="1200" b="1" u="none" strike="noStrike" dirty="0" smtClean="0">
                          <a:effectLst/>
                        </a:rPr>
                        <a:t>스튜디오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메이커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프로젝트를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오픈할</a:t>
                      </a:r>
                      <a:r>
                        <a:rPr lang="ko-KR" altLang="en-US" sz="800" u="none" strike="noStrike" dirty="0">
                          <a:effectLst/>
                        </a:rPr>
                        <a:t> 수 있는 메이커 회원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기업</a:t>
                      </a:r>
                      <a:r>
                        <a:rPr lang="en-US" altLang="ko-KR" sz="800" u="none" strike="noStrike" dirty="0">
                          <a:effectLst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프로젝트 기본정보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프로젝트명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카테고리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진행기간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시작 날짜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종료 날짜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목표금액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이미지 등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정산방법</a:t>
                      </a:r>
                      <a:r>
                        <a:rPr lang="ko-KR" altLang="en-US" sz="800" u="none" strike="noStrike" dirty="0">
                          <a:effectLst/>
                        </a:rPr>
                        <a:t> 및 세부내용 작성 후 등록 신청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관리자 승인 후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78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오픈한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 목록 및 상세정보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승인된 프로젝트 오픈 전 수정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문의 사항 답변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정산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프로젝트별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회차별</a:t>
                      </a:r>
                      <a:r>
                        <a:rPr lang="ko-KR" altLang="en-US" sz="800" u="none" strike="noStrike" dirty="0">
                          <a:effectLst/>
                        </a:rPr>
                        <a:t> 입금 해야 하는 금액 및 기간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스토어 등록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성공한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프로젝트에 한하여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오픈신청</a:t>
                      </a:r>
                      <a:r>
                        <a:rPr lang="ko-KR" altLang="en-US" sz="800" u="none" strike="noStrike" dirty="0">
                          <a:effectLst/>
                        </a:rPr>
                        <a:t> 및 관리자 승인 후 오픈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상품정보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상품 상세설명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가격 등 설정 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18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 판매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리워드</a:t>
                      </a:r>
                      <a:r>
                        <a:rPr lang="ko-KR" altLang="en-US" sz="800" u="none" strike="noStrike" dirty="0">
                          <a:effectLst/>
                        </a:rPr>
                        <a:t> 상품 옵션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주문 확인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배송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</a:t>
                      </a:r>
                      <a:r>
                        <a:rPr lang="ko-KR" altLang="en-US" sz="1200" b="1" u="none" strike="noStrike" dirty="0" smtClean="0">
                          <a:effectLst/>
                        </a:rPr>
                        <a:t>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승인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오픈 신청한 프로젝트의 정보 확인 후 승인 또는 거절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프로젝트 정산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완료 된 프로젝트의 정산 상태 확인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최종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받은 금액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 진행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정산전</a:t>
                      </a:r>
                      <a:r>
                        <a:rPr lang="en-US" altLang="ko-KR" sz="800" u="none" strike="noStrike" dirty="0">
                          <a:effectLst/>
                        </a:rPr>
                        <a:t>, x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회차</a:t>
                      </a:r>
                      <a:r>
                        <a:rPr lang="ko-KR" altLang="en-US" sz="800" u="none" strike="noStrike" dirty="0">
                          <a:effectLst/>
                        </a:rPr>
                        <a:t> 정산 중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정산완료</a:t>
                      </a:r>
                      <a:r>
                        <a:rPr lang="en-US" altLang="ko-KR" sz="800" u="none" strike="noStrike" dirty="0">
                          <a:effectLst/>
                        </a:rPr>
                        <a:t>))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김현태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49736"/>
              </p:ext>
            </p:extLst>
          </p:nvPr>
        </p:nvGraphicFramePr>
        <p:xfrm>
          <a:off x="251519" y="771545"/>
          <a:ext cx="8640961" cy="3974949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12239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05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343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2088"/>
              </a:tblGrid>
              <a:tr h="3600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필요 기능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설명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실시간 채팅 상담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문의 글 등록하면 관리자가 답변을 해주는 형태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진행이 되면 채팅 형식으로 진행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바로 답변이 안되면 시간이 지난 후 확인 가능 하도록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사용자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공지사항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이슈 및 사이트 공지사항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회사 메인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컨셉</a:t>
                      </a:r>
                      <a:r>
                        <a:rPr lang="ko-KR" altLang="en-US" sz="800" u="none" strike="noStrike" dirty="0">
                          <a:effectLst/>
                        </a:rPr>
                        <a:t> 소개 및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참여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펀딩</a:t>
                      </a:r>
                      <a:r>
                        <a:rPr lang="ko-KR" altLang="en-US" sz="800" u="none" strike="noStrike" dirty="0">
                          <a:effectLst/>
                        </a:rPr>
                        <a:t> 오픈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사이트 이용 방법 등 자주 묻는 질문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248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고객센터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공지사항 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공지사항 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 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smtClean="0">
                          <a:effectLst/>
                        </a:rPr>
                        <a:t>관리자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FAQ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FAQ </a:t>
                      </a:r>
                      <a:r>
                        <a:rPr lang="ko-KR" altLang="en-US" sz="800" u="none" strike="noStrike" dirty="0">
                          <a:effectLst/>
                        </a:rPr>
                        <a:t>목록</a:t>
                      </a:r>
                      <a:r>
                        <a:rPr lang="en-US" altLang="ko-KR" sz="800" u="none" strike="noStrike" dirty="0">
                          <a:effectLst/>
                        </a:rPr>
                        <a:t>, FAQ </a:t>
                      </a:r>
                      <a:r>
                        <a:rPr lang="ko-KR" altLang="en-US" sz="800" u="none" strike="noStrike" dirty="0">
                          <a:effectLst/>
                        </a:rPr>
                        <a:t>등록 및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2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실시간 채팅 상담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회원들의 </a:t>
                      </a:r>
                      <a:r>
                        <a:rPr lang="en-US" altLang="ko-KR" sz="800" u="none" strike="noStrike" dirty="0">
                          <a:effectLst/>
                        </a:rPr>
                        <a:t>1:1</a:t>
                      </a:r>
                      <a:r>
                        <a:rPr lang="ko-KR" altLang="en-US" sz="800" u="none" strike="noStrike" dirty="0">
                          <a:effectLst/>
                        </a:rPr>
                        <a:t>문의와 채팅 문의 답변 작성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114" y="195486"/>
            <a:ext cx="1112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solidFill>
                  <a:srgbClr val="FF9E00"/>
                </a:solidFill>
                <a:latin typeface="+mj-ea"/>
                <a:ea typeface="+mj-ea"/>
              </a:rPr>
              <a:t>한송우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2923</Words>
  <Application>Microsoft Office PowerPoint</Application>
  <PresentationFormat>화면 슬라이드 쇼(16:9)</PresentationFormat>
  <Paragraphs>1181</Paragraphs>
  <Slides>58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9" baseType="lpstr">
      <vt:lpstr>굴림</vt:lpstr>
      <vt:lpstr>Arial</vt:lpstr>
      <vt:lpstr>Microsoft New Tai Lue</vt:lpstr>
      <vt:lpstr>맑은 고딕</vt:lpstr>
      <vt:lpstr>나눔바른고딕</vt:lpstr>
      <vt:lpstr>Droid Serif</vt:lpstr>
      <vt:lpstr>Montserrat</vt:lpstr>
      <vt:lpstr>KoPubDotum_Pro</vt:lpstr>
      <vt:lpstr>KoPub돋움체 Bold</vt:lpstr>
      <vt:lpstr>Dotum</vt:lpstr>
      <vt:lpstr>Perdita template</vt:lpstr>
      <vt:lpstr>PowerPoint 프레젠테이션</vt:lpstr>
      <vt:lpstr>PowerPoint 프레젠테이션</vt:lpstr>
      <vt:lpstr>1. 프로젝트 개요</vt:lpstr>
      <vt:lpstr>펀펀크라우드펀딩(FUNFUNDING)이란?         펀딩을 통해 자금을 조달하여 생산하고 판매까지 이어지는 원스톱  크라우드 펀딩 플랫폼</vt:lpstr>
      <vt:lpstr>2. 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[DB 설계] ERD 설계 (초안)</vt:lpstr>
      <vt:lpstr>PowerPoint 프레젠테이션</vt:lpstr>
      <vt:lpstr>PowerPoint 프레젠테이션</vt:lpstr>
      <vt:lpstr>4. 화면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진행 현황</vt:lpstr>
      <vt:lpstr>PowerPoint 프레젠테이션</vt:lpstr>
      <vt:lpstr>6. 이번 주 FeedBack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61</cp:revision>
  <dcterms:modified xsi:type="dcterms:W3CDTF">2020-05-08T00:51:58Z</dcterms:modified>
</cp:coreProperties>
</file>