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8" r:id="rId4"/>
    <p:sldId id="267" r:id="rId5"/>
    <p:sldId id="268" r:id="rId6"/>
    <p:sldId id="269" r:id="rId7"/>
    <p:sldId id="271" r:id="rId8"/>
    <p:sldId id="259" r:id="rId9"/>
    <p:sldId id="264" r:id="rId10"/>
    <p:sldId id="265" r:id="rId11"/>
    <p:sldId id="266" r:id="rId12"/>
    <p:sldId id="260" r:id="rId13"/>
    <p:sldId id="272" r:id="rId14"/>
    <p:sldId id="261" r:id="rId15"/>
    <p:sldId id="274" r:id="rId16"/>
    <p:sldId id="262" r:id="rId17"/>
    <p:sldId id="275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2020-06-05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0731954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6" name="table"/>
          <p:cNvPicPr>
            <a:picLocks noChangeAspect="1"/>
          </p:cNvPicPr>
          <p:nvPr/>
        </p:nvPicPr>
        <p:blipFill rotWithShape="1">
          <a:blip r:embed="rId3"/>
          <a:srcRect b="76528"/>
          <a:stretch/>
        </p:blipFill>
        <p:spPr>
          <a:xfrm>
            <a:off x="7601697" y="1571976"/>
            <a:ext cx="3947224" cy="512197"/>
          </a:xfrm>
          <a:prstGeom prst="rect">
            <a:avLst/>
          </a:prstGeom>
        </p:spPr>
      </p:pic>
      <p:pic>
        <p:nvPicPr>
          <p:cNvPr id="17" name="table"/>
          <p:cNvPicPr>
            <a:picLocks noChangeAspect="1"/>
          </p:cNvPicPr>
          <p:nvPr/>
        </p:nvPicPr>
        <p:blipFill rotWithShape="1">
          <a:blip r:embed="rId4"/>
          <a:srcRect b="78528"/>
          <a:stretch/>
        </p:blipFill>
        <p:spPr>
          <a:xfrm>
            <a:off x="7601697" y="4344367"/>
            <a:ext cx="3947225" cy="50206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576949" y="1755595"/>
            <a:ext cx="6545051" cy="2930570"/>
            <a:chOff x="576949" y="1755595"/>
            <a:chExt cx="6545051" cy="29305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949" y="1755595"/>
              <a:ext cx="2052000" cy="293057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23475" y="1755595"/>
              <a:ext cx="2052000" cy="293057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0000" y="1755595"/>
              <a:ext cx="2052000" cy="2930570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76948" y="1726241"/>
            <a:ext cx="6525007" cy="348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76948" y="2935060"/>
            <a:ext cx="6525007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610486" y="2058512"/>
            <a:ext cx="3909600" cy="198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10486" y="4821717"/>
            <a:ext cx="3909600" cy="143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87039" y="2053231"/>
            <a:ext cx="39330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jsp:useBean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"today" </a:t>
            </a:r>
          </a:p>
          <a:p>
            <a:pPr lvl="3"/>
            <a:r>
              <a:rPr lang="en-US" altLang="ko-KR" sz="12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java.util.Date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pro_start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&gt;today}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${start}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오픈 예정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&gt;0}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일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남음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==0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4"/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오늘 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자정 마감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&lt;0}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5"/>
            <a:r>
              <a:rPr lang="ko-KR" alt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펀딩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종료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9935" y="4832537"/>
            <a:ext cx="3900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진행중인 프로젝트인 경우</a:t>
            </a:r>
            <a:endParaRPr lang="en-US" altLang="ko-KR" sz="1200" dirty="0" smtClean="0"/>
          </a:p>
          <a:p>
            <a:pPr marL="180000"/>
            <a:r>
              <a:rPr lang="en-US" altLang="ko-KR" sz="1200" dirty="0" smtClean="0"/>
              <a:t>- </a:t>
            </a:r>
            <a:r>
              <a:rPr lang="ko-KR" altLang="en-US" sz="1200" dirty="0" smtClean="0"/>
              <a:t>현재 남은 </a:t>
            </a:r>
            <a:r>
              <a:rPr lang="ko-KR" altLang="en-US" sz="1200" dirty="0" err="1" smtClean="0"/>
              <a:t>펀딩기간</a:t>
            </a:r>
            <a:r>
              <a:rPr lang="ko-KR" altLang="en-US" sz="1200" dirty="0" smtClean="0"/>
              <a:t> 표시와 </a:t>
            </a:r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버튼 활성화</a:t>
            </a:r>
            <a:endParaRPr lang="en-US" altLang="ko-KR" sz="1200" dirty="0" smtClean="0"/>
          </a:p>
          <a:p>
            <a:pPr marL="180000"/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버튼 클릭 시 옵션 선택 페이지로 이동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오픈 예정 프로젝트인 경우</a:t>
            </a:r>
            <a:endParaRPr lang="en-US" altLang="ko-KR" sz="1200" dirty="0"/>
          </a:p>
          <a:p>
            <a:pPr marL="180000"/>
            <a:r>
              <a:rPr lang="en-US" altLang="ko-KR" sz="1200" dirty="0"/>
              <a:t>- </a:t>
            </a:r>
            <a:r>
              <a:rPr lang="ko-KR" altLang="en-US" sz="1200" dirty="0" smtClean="0"/>
              <a:t>오픈 예정 날짜 표시와 </a:t>
            </a:r>
            <a:r>
              <a:rPr lang="ko-KR" altLang="en-US" sz="1200" dirty="0" err="1" smtClean="0"/>
              <a:t>펀딩</a:t>
            </a:r>
            <a:r>
              <a:rPr lang="ko-KR" altLang="en-US" sz="1200" dirty="0" smtClean="0"/>
              <a:t> 버튼 비활성화</a:t>
            </a:r>
            <a:endParaRPr lang="en-US" altLang="ko-KR" sz="1200" dirty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종료된 프로젝트인 경우</a:t>
            </a:r>
            <a:endParaRPr lang="en-US" altLang="ko-KR" sz="1200" dirty="0"/>
          </a:p>
          <a:p>
            <a:pPr marL="180000"/>
            <a:r>
              <a:rPr lang="en-US" altLang="ko-KR" sz="1200" dirty="0"/>
              <a:t>- </a:t>
            </a:r>
            <a:r>
              <a:rPr lang="ko-KR" altLang="en-US" sz="1200" dirty="0" err="1" smtClean="0"/>
              <a:t>펀딩</a:t>
            </a:r>
            <a:r>
              <a:rPr lang="ko-KR" altLang="en-US" sz="1200" dirty="0" smtClean="0"/>
              <a:t> 종료 표시와 </a:t>
            </a:r>
            <a:r>
              <a:rPr lang="ko-KR" altLang="en-US" sz="1200" dirty="0" err="1"/>
              <a:t>펀딩</a:t>
            </a:r>
            <a:r>
              <a:rPr lang="ko-KR" altLang="en-US" sz="1200" dirty="0"/>
              <a:t> 버튼 비활성화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642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2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mk_user_w_projectDetail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17796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상세설명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프로젝트에 대한 상세 설명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75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문의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프로젝트에 관한 문의를 남기면 메이커가 답변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5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서포터가 선택할 수 있는 옵션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399643" y="1701269"/>
            <a:ext cx="5065704" cy="2468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 상세설명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99642" y="4434259"/>
            <a:ext cx="5065703" cy="1588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 문의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58984" y="1701269"/>
            <a:ext cx="2140771" cy="4321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0000"/>
                </a:solidFill>
              </a:rPr>
              <a:t>옵션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32819" y="155621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32819" y="428920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89239" y="155621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1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906116"/>
            <a:ext cx="6627600" cy="131258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529043" y="1874486"/>
            <a:ext cx="634316" cy="336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77333"/>
            <a:ext cx="3947224" cy="21821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18173" y="2080345"/>
            <a:ext cx="3887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$(article).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qnaShow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'hide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myArticle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'hide'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qnaShow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9441" r="12376" b="12938"/>
          <a:stretch/>
        </p:blipFill>
        <p:spPr>
          <a:xfrm>
            <a:off x="567650" y="3504007"/>
            <a:ext cx="5181601" cy="264371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464209" y="3514535"/>
            <a:ext cx="3527922" cy="1873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696" y="3966704"/>
            <a:ext cx="3947225" cy="233823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609935" y="4451337"/>
            <a:ext cx="3909600" cy="198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605213" y="4476051"/>
            <a:ext cx="3900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리스트에서 </a:t>
            </a:r>
            <a:r>
              <a:rPr lang="ko-KR" altLang="en-US" sz="1200" dirty="0" err="1" smtClean="0"/>
              <a:t>문의글의</a:t>
            </a:r>
            <a:r>
              <a:rPr lang="ko-KR" altLang="en-US" sz="1200" dirty="0" smtClean="0"/>
              <a:t> 행 클릭 시 클래스 변경</a:t>
            </a:r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비밀글인</a:t>
            </a:r>
            <a:r>
              <a:rPr lang="ko-KR" altLang="en-US" sz="1200" dirty="0" smtClean="0"/>
              <a:t> 경우 작성자 외 내용 확인 불가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비밀글이</a:t>
            </a:r>
            <a:r>
              <a:rPr lang="ko-KR" altLang="en-US" sz="1200" dirty="0" smtClean="0"/>
              <a:t> 아닌 경우 문의 내용 확인 가능</a:t>
            </a:r>
            <a:endParaRPr lang="en-US" altLang="ko-KR" sz="1200" dirty="0" smtClean="0"/>
          </a:p>
          <a:p>
            <a:r>
              <a:rPr lang="ko-KR" altLang="en-US" sz="1200" dirty="0" smtClean="0"/>
              <a:t>문의하기 </a:t>
            </a:r>
            <a:r>
              <a:rPr lang="ko-KR" altLang="en-US" sz="1200" dirty="0"/>
              <a:t>버튼 클릭</a:t>
            </a:r>
            <a:endParaRPr lang="en-US" altLang="ko-KR" sz="1200" dirty="0"/>
          </a:p>
          <a:p>
            <a:r>
              <a:rPr lang="en-US" altLang="ko-KR" sz="1200" dirty="0"/>
              <a:t>1. </a:t>
            </a:r>
            <a:r>
              <a:rPr lang="ko-KR" altLang="en-US" sz="1200" dirty="0" err="1"/>
              <a:t>비로그인</a:t>
            </a:r>
            <a:r>
              <a:rPr lang="ko-KR" altLang="en-US" sz="1200" dirty="0"/>
              <a:t> 상태일 때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로그인 필요 알림 </a:t>
            </a:r>
            <a:r>
              <a:rPr lang="en-US" altLang="ko-KR" sz="1200" dirty="0"/>
              <a:t>-&gt; </a:t>
            </a:r>
            <a:r>
              <a:rPr lang="ko-KR" altLang="en-US" sz="1200" dirty="0"/>
              <a:t>로그인 페이지로 이동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로그인 상태일 때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 err="1"/>
              <a:t>모달창</a:t>
            </a:r>
            <a:r>
              <a:rPr lang="ko-KR" altLang="en-US" sz="1200" dirty="0"/>
              <a:t> 오픈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문의내용 작성 후 문의하기 클릭하면 접수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문의내용 없으면 문의하기 </a:t>
            </a:r>
            <a:r>
              <a:rPr lang="ko-KR" altLang="en-US" sz="1200" dirty="0" smtClean="0"/>
              <a:t>불가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2381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)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mk_user_w_fundingOpt</a:t>
                      </a:r>
                      <a:endParaRPr lang="ko-KR" altLang="en-US" sz="15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0"/>
          <a:ext cx="2688299" cy="383017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75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펀딩약관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정책 약관 확인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동의 후 </a:t>
                      </a:r>
                      <a:r>
                        <a:rPr lang="ko-KR" altLang="en-US" sz="12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가능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</a:p>
                  </a:txBody>
                  <a:tcPr marL="121920" marR="121920" marT="60960" marB="60960"/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다음단계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페이지로 이동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8336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8336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424790" y="4124128"/>
            <a:ext cx="7207909" cy="1322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옵션선택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4791" y="1792254"/>
            <a:ext cx="7207909" cy="212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</a:t>
            </a:r>
            <a:r>
              <a:rPr lang="ko-KR" altLang="en-US" dirty="0" smtClean="0">
                <a:solidFill>
                  <a:srgbClr val="000000"/>
                </a:solidFill>
              </a:rPr>
              <a:t> 약관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다음단계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4253" y="165543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54253" y="398891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07660" y="549382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39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697" y="1575839"/>
            <a:ext cx="3947224" cy="2182183"/>
          </a:xfrm>
          <a:prstGeom prst="rect">
            <a:avLst/>
          </a:prstGeom>
        </p:spPr>
      </p:pic>
      <p:pic>
        <p:nvPicPr>
          <p:cNvPr id="1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6" y="3966704"/>
            <a:ext cx="3947225" cy="23382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47" y="3068780"/>
            <a:ext cx="6627600" cy="34069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20" y="1307741"/>
            <a:ext cx="5219228" cy="240453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86680" y="6065059"/>
            <a:ext cx="1584173" cy="41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26511" y="1350055"/>
            <a:ext cx="230657" cy="1796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605213" y="4459575"/>
            <a:ext cx="3900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약관체크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옵션선택 후 다음단계로 클릭 시</a:t>
            </a:r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체크박스 모두 체크확인</a:t>
            </a:r>
            <a:endParaRPr lang="en-US" altLang="ko-KR" sz="1200" dirty="0" smtClean="0"/>
          </a:p>
          <a:p>
            <a:r>
              <a:rPr lang="en-US" altLang="ko-KR" sz="1200" dirty="0" smtClean="0"/>
              <a:t>   - </a:t>
            </a:r>
            <a:r>
              <a:rPr lang="ko-KR" altLang="en-US" sz="1200" dirty="0" smtClean="0"/>
              <a:t>체크가 안 되어 있으면 체크박스 확인 알림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옵션선택 확인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옵션이 선택되지 않으면 옵션선택 알림</a:t>
            </a:r>
            <a:endParaRPr lang="en-US" altLang="ko-KR" sz="1200" dirty="0" smtClean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체크박스 모두 체크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옵션 선택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결제 페이지로 이동</a:t>
            </a:r>
            <a:endParaRPr lang="en-US" altLang="ko-KR" sz="12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7601696" y="2035264"/>
            <a:ext cx="39036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checks.checked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alert(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이유를 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확인하고 체크해주세요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optno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 $(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name=code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]:checked"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$(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funding.do?method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fund&amp;opt_code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optno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옵션을 선택하세요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77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mk_user_w_funding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선택한 옵션과 옵션에 따른 금액확인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서포터 정보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결제 정보 입력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배송지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입력</a:t>
                      </a: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424790" y="1766590"/>
            <a:ext cx="7207909" cy="1610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</a:t>
            </a:r>
            <a:r>
              <a:rPr lang="ko-KR" altLang="en-US" dirty="0" smtClean="0">
                <a:solidFill>
                  <a:srgbClr val="000000"/>
                </a:solidFill>
              </a:rPr>
              <a:t> 정보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4790" y="3608571"/>
            <a:ext cx="7207909" cy="697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서포터 정보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4791" y="4492796"/>
            <a:ext cx="7207909" cy="916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결제 정보 입력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펀딩하기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3874" y="162182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3874" y="347101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3874" y="43455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15898" y="570494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32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477485"/>
            <a:ext cx="4919883" cy="20885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721" y="3676029"/>
            <a:ext cx="4983592" cy="27069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98163" y="5994223"/>
            <a:ext cx="1531504" cy="413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966704"/>
            <a:ext cx="3947225" cy="233823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609935" y="4451337"/>
            <a:ext cx="3909600" cy="198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605213" y="4476051"/>
            <a:ext cx="3900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smtClean="0"/>
              <a:t>1. </a:t>
            </a:r>
            <a:r>
              <a:rPr lang="ko-KR" altLang="en-US" sz="1200" dirty="0" smtClean="0"/>
              <a:t>선택한 옵션에 따른 결제정보와 보유한 예치금 출력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예치금이 결제금액보다 적으면 예치금 부족 알림</a:t>
            </a:r>
            <a:endParaRPr lang="en-US" altLang="ko-KR" sz="1200" dirty="0" smtClean="0"/>
          </a:p>
          <a:p>
            <a:pPr latinLnBrk="0"/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버튼 클릭 시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1) </a:t>
            </a:r>
            <a:r>
              <a:rPr lang="ko-KR" altLang="en-US" sz="1200" dirty="0" smtClean="0"/>
              <a:t>예치금 부족 시 결제 불가 알림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2) </a:t>
            </a:r>
            <a:r>
              <a:rPr lang="ko-KR" altLang="en-US" sz="1200" dirty="0" err="1" smtClean="0"/>
              <a:t>리워드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배송지</a:t>
            </a:r>
            <a:r>
              <a:rPr lang="ko-KR" altLang="en-US" sz="1200" dirty="0" smtClean="0"/>
              <a:t> 정보 </a:t>
            </a:r>
            <a:r>
              <a:rPr lang="ko-KR" altLang="en-US" sz="1200" dirty="0" err="1" smtClean="0"/>
              <a:t>미기입시</a:t>
            </a:r>
            <a:r>
              <a:rPr lang="ko-KR" altLang="en-US" sz="1200" dirty="0" smtClean="0"/>
              <a:t> 확인 알림</a:t>
            </a:r>
            <a:endParaRPr lang="en-US" altLang="ko-KR" sz="1200" dirty="0" smtClean="0"/>
          </a:p>
          <a:p>
            <a:pPr latinLnBrk="0"/>
            <a:r>
              <a:rPr lang="en-US" altLang="ko-KR" sz="1200" dirty="0" smtClean="0"/>
              <a:t>   3) </a:t>
            </a:r>
            <a:r>
              <a:rPr lang="ko-KR" altLang="en-US" sz="1200" dirty="0" smtClean="0"/>
              <a:t>예치금 충족 및 </a:t>
            </a:r>
            <a:r>
              <a:rPr lang="ko-KR" altLang="en-US" sz="1200" dirty="0" err="1" smtClean="0"/>
              <a:t>배송지</a:t>
            </a:r>
            <a:r>
              <a:rPr lang="ko-KR" altLang="en-US" sz="1200" dirty="0" smtClean="0"/>
              <a:t> 정보 입력되어 있으면 결제</a:t>
            </a:r>
            <a:endParaRPr lang="en-US" altLang="ko-KR" sz="1200" dirty="0" smtClean="0"/>
          </a:p>
          <a:p>
            <a:pPr marL="628650" lvl="1" indent="-171450" latinLnBrk="0">
              <a:buFontTx/>
              <a:buChar char="-"/>
            </a:pPr>
            <a:r>
              <a:rPr lang="ko-KR" altLang="en-US" sz="1200" dirty="0" err="1" smtClean="0"/>
              <a:t>마이페이지에서</a:t>
            </a:r>
            <a:r>
              <a:rPr lang="ko-KR" altLang="en-US" sz="1200" dirty="0" smtClean="0"/>
              <a:t> 참여한 </a:t>
            </a:r>
            <a:r>
              <a:rPr lang="ko-KR" altLang="en-US" sz="1200" dirty="0" err="1" smtClean="0"/>
              <a:t>펀딩과</a:t>
            </a:r>
            <a:r>
              <a:rPr lang="ko-KR" altLang="en-US" sz="1200" dirty="0" smtClean="0"/>
              <a:t> 사용한 예치금 정보 확인 가능</a:t>
            </a:r>
            <a:endParaRPr lang="en-US" altLang="ko-KR" sz="1200" dirty="0" smtClean="0"/>
          </a:p>
          <a:p>
            <a:pPr marL="628650" lvl="1" indent="-171450" latinLnBrk="0">
              <a:buFontTx/>
              <a:buChar char="-"/>
            </a:pPr>
            <a:r>
              <a:rPr lang="ko-KR" altLang="en-US" sz="1200" dirty="0" smtClean="0"/>
              <a:t>해당 프로젝트의 </a:t>
            </a:r>
            <a:r>
              <a:rPr lang="ko-KR" altLang="en-US" sz="1200" dirty="0" err="1" smtClean="0"/>
              <a:t>펀딩금액과</a:t>
            </a:r>
            <a:r>
              <a:rPr lang="ko-KR" altLang="en-US" sz="1200" dirty="0" smtClean="0"/>
              <a:t> 선택옵션의 재고 변경</a:t>
            </a:r>
            <a:endParaRPr lang="en-US" altLang="ko-KR" sz="1200" dirty="0" smtClean="0"/>
          </a:p>
        </p:txBody>
      </p:sp>
      <p:pic>
        <p:nvPicPr>
          <p:cNvPr id="24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697" y="1575839"/>
            <a:ext cx="3947224" cy="218218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593459" y="2060945"/>
            <a:ext cx="39706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(balance&lt;price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예치금이 부족합니다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(name!=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tel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&amp;&amp;post!=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펀딩완료되었습니다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$(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form"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).submit();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배송지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입력 정보를 확인해 주세요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0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신고목록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신고관리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관리자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9" y="1545263"/>
            <a:ext cx="5802877" cy="48428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09934" y="4467812"/>
            <a:ext cx="3900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 smtClean="0"/>
              <a:t>신고리스트에서 해당 신고 클릭 시</a:t>
            </a:r>
            <a:endParaRPr lang="en-US" altLang="ko-KR" sz="1200" dirty="0" smtClean="0"/>
          </a:p>
          <a:p>
            <a:pPr marL="180000" latinLnBrk="0"/>
            <a:r>
              <a:rPr lang="en-US" altLang="ko-KR" sz="1200" dirty="0" smtClean="0"/>
              <a:t>1. </a:t>
            </a:r>
            <a:r>
              <a:rPr lang="ko-KR" altLang="en-US" sz="1200" dirty="0" smtClean="0"/>
              <a:t>해당 신고 상세 글 </a:t>
            </a:r>
            <a:r>
              <a:rPr lang="ko-KR" altLang="en-US" sz="1200" dirty="0" err="1" smtClean="0"/>
              <a:t>모달창</a:t>
            </a:r>
            <a:r>
              <a:rPr lang="ko-KR" altLang="en-US" sz="1200" dirty="0" smtClean="0"/>
              <a:t> 오픈</a:t>
            </a:r>
            <a:endParaRPr lang="en-US" altLang="ko-KR" sz="1200" dirty="0" smtClean="0"/>
          </a:p>
          <a:p>
            <a:pPr marL="180000" latinLnBrk="0"/>
            <a:r>
              <a:rPr lang="en-US" altLang="ko-KR" sz="1200" dirty="0" smtClean="0"/>
              <a:t>2. </a:t>
            </a:r>
            <a:r>
              <a:rPr lang="ko-KR" altLang="en-US" sz="1200" dirty="0" smtClean="0"/>
              <a:t>신고내역과 첨부자료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확인 후 신고내역 확인에서 승인여부 선택 후 </a:t>
            </a:r>
            <a:r>
              <a:rPr lang="en-US" altLang="ko-KR" sz="1200" dirty="0" smtClean="0"/>
              <a:t>save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9934" y="2018788"/>
            <a:ext cx="39178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store_main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key"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report_code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,detail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methods:{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search:</a:t>
            </a:r>
            <a:r>
              <a:rPr lang="en-US" altLang="ko-KR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report_code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report_code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.fetchData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report_code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ko-KR" altLang="en-US" sz="1200" dirty="0"/>
          </a:p>
        </p:txBody>
      </p:sp>
      <p:pic>
        <p:nvPicPr>
          <p:cNvPr id="19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75839"/>
            <a:ext cx="3947224" cy="2182183"/>
          </a:xfrm>
          <a:prstGeom prst="rect">
            <a:avLst/>
          </a:prstGeom>
        </p:spPr>
      </p:pic>
      <p:pic>
        <p:nvPicPr>
          <p:cNvPr id="20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966704"/>
            <a:ext cx="3947225" cy="23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mk_user_m_projectList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58062" y="711465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[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화면설계 </a:t>
            </a: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]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프로젝트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목록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– </a:t>
            </a:r>
            <a:r>
              <a:rPr lang="ko-KR" altLang="en-US" sz="20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펀딩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–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사용자</a:t>
            </a:r>
            <a:endParaRPr lang="ko-KR" altLang="en-US" sz="2000" b="1" kern="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04904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404341" y="1475599"/>
            <a:ext cx="3248809" cy="4791755"/>
            <a:chOff x="3398699" y="1475599"/>
            <a:chExt cx="3248809" cy="4791755"/>
          </a:xfrm>
        </p:grpSpPr>
        <p:sp>
          <p:nvSpPr>
            <p:cNvPr id="17" name="직사각형 16"/>
            <p:cNvSpPr/>
            <p:nvPr/>
          </p:nvSpPr>
          <p:spPr>
            <a:xfrm>
              <a:off x="3398699" y="1475599"/>
              <a:ext cx="3248809" cy="4791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9103" y="1622131"/>
              <a:ext cx="3048000" cy="511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카테고리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99103" y="2876158"/>
              <a:ext cx="3048000" cy="941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프로젝트</a:t>
              </a:r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99103" y="4001579"/>
              <a:ext cx="3048000" cy="941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프로젝트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99182" y="5127342"/>
              <a:ext cx="3048000" cy="941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프로젝트</a:t>
              </a: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71103" y="2280213"/>
              <a:ext cx="1476000" cy="4278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정렬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499102" y="2280213"/>
              <a:ext cx="1476000" cy="4278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검색</a:t>
              </a:r>
              <a:endParaRPr lang="ko-KR" altLang="en-US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333629" y="173284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33629" y="235841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33629" y="3198258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78325" y="235841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92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101571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검색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키워드 검색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8923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정렬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최신순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인기순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펀딩금액순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등으로 정렬</a:t>
                      </a: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1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01696" y="4457125"/>
            <a:ext cx="431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 err="1" smtClean="0"/>
              <a:t>펀딩하기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페이지 접속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전체 프로젝트 리스트</a:t>
            </a:r>
            <a:endParaRPr lang="en-US" altLang="ko-KR" sz="1200" dirty="0" smtClean="0"/>
          </a:p>
          <a:p>
            <a:pPr latinLnBrk="0"/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19" y="1546110"/>
            <a:ext cx="2676841" cy="4758828"/>
          </a:xfrm>
          <a:prstGeom prst="rect">
            <a:avLst/>
          </a:prstGeom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601696" y="2045777"/>
            <a:ext cx="3908362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url =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"http://192.168.4.116:5080/funfun/funding.do?method=ajaxList"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697" y="1575839"/>
            <a:ext cx="3947224" cy="2182183"/>
          </a:xfrm>
          <a:prstGeom prst="rect">
            <a:avLst/>
          </a:prstGeom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652950" y="2564310"/>
            <a:ext cx="3824155" cy="10551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Gson gson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Gson();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ProjectList projectList = gson.fromJson(response, ProjectList.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projectList.getPlist().size() ; i++){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Project project = projectList.getPlist().get(i);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adapter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.addItem(project);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6" y="3966704"/>
            <a:ext cx="3947225" cy="233823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6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목록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mk_user_w_projectList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92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101571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검색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키워드 검색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8923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정렬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최신순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인기순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펀딩금액순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등으로 정렬</a:t>
                      </a: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19200" y="1587412"/>
            <a:ext cx="7607808" cy="56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카테고리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192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100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008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192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100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008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00800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정렬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04846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검색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9455" y="172583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9455" y="352229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31135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39697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59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616093"/>
            <a:ext cx="6627919" cy="403108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709160" y="2076570"/>
            <a:ext cx="6325953" cy="814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8111" y="3017131"/>
            <a:ext cx="620078" cy="277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5968"/>
            <a:ext cx="3947224" cy="2182183"/>
          </a:xfrm>
          <a:prstGeom prst="rect">
            <a:avLst/>
          </a:prstGeom>
        </p:spPr>
      </p:pic>
      <p:pic>
        <p:nvPicPr>
          <p:cNvPr id="19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6833"/>
            <a:ext cx="3947225" cy="233823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18173" y="2008980"/>
            <a:ext cx="3887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and 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!=''"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and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like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'%'||#{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05213" y="4401909"/>
            <a:ext cx="390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페이지 접속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첫 화면 전체보기</a:t>
            </a:r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각 카테고리 클릭 시 카테고리 별 프로젝트 리스트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카테고리에 따른 카테고리 타이틀 변경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00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9" y="1616093"/>
            <a:ext cx="6627919" cy="40310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33318" y="3361038"/>
            <a:ext cx="1375720" cy="327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5968"/>
            <a:ext cx="3947224" cy="2182183"/>
          </a:xfrm>
          <a:prstGeom prst="rect">
            <a:avLst/>
          </a:prstGeom>
        </p:spPr>
      </p:pic>
      <p:pic>
        <p:nvPicPr>
          <p:cNvPr id="19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6833"/>
            <a:ext cx="3947225" cy="233823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05213" y="4401909"/>
            <a:ext cx="3900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검색어를</a:t>
            </a:r>
            <a:r>
              <a:rPr lang="ko-KR" altLang="en-US" sz="1200" dirty="0" smtClean="0"/>
              <a:t> 입력 후 검색버튼 클릭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1. </a:t>
            </a:r>
            <a:r>
              <a:rPr lang="ko-KR" altLang="en-US" sz="1200" dirty="0" smtClean="0"/>
              <a:t>프로젝트 이름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2. </a:t>
            </a:r>
            <a:r>
              <a:rPr lang="ko-KR" altLang="en-US" sz="1200" dirty="0" smtClean="0"/>
              <a:t>메이커 이름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3. </a:t>
            </a:r>
            <a:r>
              <a:rPr lang="ko-KR" altLang="en-US" sz="1200" dirty="0" smtClean="0"/>
              <a:t>프로젝트 키워드</a:t>
            </a:r>
            <a:endParaRPr lang="en-US" altLang="ko-KR" sz="1200" dirty="0" smtClean="0"/>
          </a:p>
          <a:p>
            <a:r>
              <a:rPr lang="ko-KR" altLang="en-US" sz="1200" dirty="0" smtClean="0"/>
              <a:t>에 검색 키워드 존재하면 리스트 출력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7576982" y="2008217"/>
            <a:ext cx="4156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!=null </a:t>
            </a:r>
            <a:endParaRPr lang="en-US" altLang="ko-KR" sz="1200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lvl="4"/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and 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!=''"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AND 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pro_title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LIKE '%'||#{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OR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pro_keyword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LIKE '%'||#{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OR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maker_name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LIKE '%'||#{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}||'%')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305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9" y="1616093"/>
            <a:ext cx="6627919" cy="40310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67847" y="3368007"/>
            <a:ext cx="724937" cy="322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5968"/>
            <a:ext cx="3947224" cy="2182183"/>
          </a:xfrm>
          <a:prstGeom prst="rect">
            <a:avLst/>
          </a:prstGeom>
        </p:spPr>
      </p:pic>
      <p:pic>
        <p:nvPicPr>
          <p:cNvPr id="15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6833"/>
            <a:ext cx="3947225" cy="23382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05213" y="4401909"/>
            <a:ext cx="3900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 smtClean="0"/>
              <a:t>프로젝트 정렬</a:t>
            </a:r>
            <a:endParaRPr lang="en-US" altLang="ko-KR" sz="1200" dirty="0" smtClean="0"/>
          </a:p>
          <a:p>
            <a:pPr marL="180000" indent="-360000" latinLnBrk="0"/>
            <a:r>
              <a:rPr lang="en-US" altLang="ko-KR" sz="1200" dirty="0" smtClean="0"/>
              <a:t>1. </a:t>
            </a:r>
            <a:r>
              <a:rPr lang="ko-KR" altLang="en-US" sz="1200" dirty="0" smtClean="0"/>
              <a:t>인기순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펀딩률에</a:t>
            </a:r>
            <a:r>
              <a:rPr lang="ko-KR" altLang="en-US" sz="1200" dirty="0" smtClean="0"/>
              <a:t> 따른 정렬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내림차순</a:t>
            </a:r>
            <a:r>
              <a:rPr lang="en-US" altLang="ko-KR" sz="1200" dirty="0" smtClean="0"/>
              <a:t>)</a:t>
            </a:r>
          </a:p>
          <a:p>
            <a:pPr marL="180000" indent="-360000" latinLnBrk="0"/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최신순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프로젝트 오픈 일에 따른 정렬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내림차순</a:t>
            </a:r>
            <a:r>
              <a:rPr lang="en-US" altLang="ko-KR" sz="1200" dirty="0" smtClean="0"/>
              <a:t>)</a:t>
            </a:r>
          </a:p>
          <a:p>
            <a:pPr marL="180000" indent="-360000" latinLnBrk="0"/>
            <a:r>
              <a:rPr lang="en-US" altLang="ko-KR" sz="1200" dirty="0" smtClean="0"/>
              <a:t>3. </a:t>
            </a:r>
            <a:r>
              <a:rPr lang="ko-KR" altLang="en-US" sz="1200" dirty="0" err="1" smtClean="0"/>
              <a:t>펀딩액순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펀딩</a:t>
            </a:r>
            <a:r>
              <a:rPr lang="ko-KR" altLang="en-US" sz="1200" dirty="0" smtClean="0"/>
              <a:t> 목표 금액에 따른 정렬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내림차순</a:t>
            </a:r>
            <a:r>
              <a:rPr lang="en-US" altLang="ko-KR" sz="1200" dirty="0" smtClean="0"/>
              <a:t>)</a:t>
            </a:r>
          </a:p>
          <a:p>
            <a:pPr marL="180000" indent="-360000" latinLnBrk="0"/>
            <a:r>
              <a:rPr lang="en-US" altLang="ko-KR" sz="1200" dirty="0" smtClean="0"/>
              <a:t>4. </a:t>
            </a:r>
            <a:r>
              <a:rPr lang="ko-KR" altLang="en-US" sz="1200" dirty="0" err="1" smtClean="0"/>
              <a:t>마감임박순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프로젝트 종료일에 따른 정렬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오름차순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7622001" y="2004661"/>
            <a:ext cx="38833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"sort=='recent'"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 BY PRO_START_DATE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"sort=='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popluar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 BY percent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"sort=='amount'"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 BY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pro_target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"sort=='closing'"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4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 BY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dday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ASC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730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 dirty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616093"/>
            <a:ext cx="6627919" cy="403108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94558" y="3373105"/>
            <a:ext cx="2544057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3960"/>
            <a:ext cx="3947224" cy="2182183"/>
          </a:xfrm>
          <a:prstGeom prst="rect">
            <a:avLst/>
          </a:prstGeom>
        </p:spPr>
      </p:pic>
      <p:pic>
        <p:nvPicPr>
          <p:cNvPr id="17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4825"/>
            <a:ext cx="3947225" cy="23382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18173" y="2006972"/>
            <a:ext cx="3887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AND CEIL(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a.pro_finish_date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current_date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AND PRO_START_DATE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CURRENT_DATE</a:t>
            </a:r>
          </a:p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※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(Mapper.xml)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에서는 특수문자와 연산자의 구분을 위해 </a:t>
            </a:r>
            <a:r>
              <a:rPr lang="en-US" altLang="ko-KR" sz="1200" dirty="0" smtClean="0"/>
              <a:t>&lt;![</a:t>
            </a:r>
            <a:r>
              <a:rPr lang="en-US" altLang="ko-KR" sz="1200" dirty="0"/>
              <a:t>CDATA[  ]]&gt;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태그를 사용한다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5213" y="4399901"/>
            <a:ext cx="3900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진행에 따른 분류로 리스트 출력</a:t>
            </a:r>
            <a:endParaRPr lang="en-US" altLang="ko-KR" sz="1200" dirty="0" smtClean="0"/>
          </a:p>
          <a:p>
            <a:pPr marL="180000" latinLnBrk="0"/>
            <a:r>
              <a:rPr lang="en-US" altLang="ko-KR" sz="1200" dirty="0" smtClean="0"/>
              <a:t>1. </a:t>
            </a:r>
            <a:r>
              <a:rPr lang="ko-KR" altLang="en-US" sz="1200" dirty="0" smtClean="0"/>
              <a:t>진행중인 프로젝트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펀딩률과</a:t>
            </a:r>
            <a:r>
              <a:rPr lang="ko-KR" altLang="en-US" sz="1200" dirty="0" smtClean="0"/>
              <a:t> 남은 </a:t>
            </a:r>
            <a:r>
              <a:rPr lang="ko-KR" altLang="en-US" sz="1200" dirty="0" err="1" smtClean="0"/>
              <a:t>펀딩기간</a:t>
            </a:r>
            <a:r>
              <a:rPr lang="ko-KR" altLang="en-US" sz="1200" dirty="0" smtClean="0"/>
              <a:t> 표시</a:t>
            </a:r>
            <a:endParaRPr lang="en-US" altLang="ko-KR" sz="1200" dirty="0" smtClean="0"/>
          </a:p>
          <a:p>
            <a:pPr marL="180000" latinLnBrk="0"/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오픈예정</a:t>
            </a:r>
            <a:r>
              <a:rPr lang="ko-KR" altLang="en-US" sz="1200" dirty="0" smtClean="0"/>
              <a:t> 프로젝트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프로젝트 오픈 예정일 표시</a:t>
            </a:r>
            <a:endParaRPr lang="en-US" altLang="ko-KR" sz="1200" dirty="0" smtClean="0"/>
          </a:p>
          <a:p>
            <a:pPr marL="180000" latinLnBrk="0"/>
            <a:r>
              <a:rPr lang="en-US" altLang="ko-KR" sz="1200" dirty="0" smtClean="0"/>
              <a:t>3. </a:t>
            </a:r>
            <a:r>
              <a:rPr lang="ko-KR" altLang="en-US" sz="1200" dirty="0" smtClean="0"/>
              <a:t>종료된 프로젝트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펀딩</a:t>
            </a:r>
            <a:r>
              <a:rPr lang="ko-KR" altLang="en-US" sz="1200" dirty="0" smtClean="0"/>
              <a:t> 종료 표시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프로젝트 클릭 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해당 프로젝트 상세 페이지로 이동</a:t>
            </a:r>
            <a:endParaRPr lang="en-US" altLang="ko-KR" sz="1200" dirty="0" smtClean="0"/>
          </a:p>
        </p:txBody>
      </p:sp>
      <p:grpSp>
        <p:nvGrpSpPr>
          <p:cNvPr id="20" name="그룹 19"/>
          <p:cNvGrpSpPr/>
          <p:nvPr/>
        </p:nvGrpSpPr>
        <p:grpSpPr>
          <a:xfrm>
            <a:off x="3590987" y="1444977"/>
            <a:ext cx="1649001" cy="1866905"/>
            <a:chOff x="3091246" y="4330714"/>
            <a:chExt cx="1649001" cy="186690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1246" y="4330714"/>
              <a:ext cx="1649001" cy="1866905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3765964" y="5914429"/>
              <a:ext cx="934293" cy="2709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435778" y="1444977"/>
            <a:ext cx="1573300" cy="1866905"/>
            <a:chOff x="5239988" y="4358063"/>
            <a:chExt cx="1573300" cy="182734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9988" y="4358063"/>
              <a:ext cx="1573300" cy="181220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6301945" y="5914429"/>
              <a:ext cx="503105" cy="2709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94558" y="3826186"/>
            <a:ext cx="1571994" cy="1812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1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mk_user_w_projectDetail</a:t>
                      </a:r>
                      <a:endParaRPr lang="ko-KR" altLang="en-US" sz="15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6397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52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현재 보고 있는 프로젝트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558120" y="1750592"/>
            <a:ext cx="3891703" cy="2070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 이미지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58119" y="3913632"/>
            <a:ext cx="3891703" cy="829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펀딩기간</a:t>
            </a:r>
            <a:r>
              <a:rPr lang="ko-KR" altLang="en-US" dirty="0" smtClean="0">
                <a:solidFill>
                  <a:srgbClr val="000000"/>
                </a:solidFill>
              </a:rPr>
              <a:t> 및 목표금액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06631" y="1750592"/>
            <a:ext cx="2839962" cy="169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000000"/>
                </a:solidFill>
              </a:rPr>
              <a:t>남은기간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000000"/>
                </a:solidFill>
              </a:rPr>
              <a:t>달성률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00000"/>
                </a:solidFill>
              </a:rPr>
              <a:t>달성금액</a:t>
            </a:r>
            <a:endParaRPr lang="en-US" altLang="ko-KR" dirty="0" smtClean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58119" y="4834795"/>
            <a:ext cx="6988474" cy="1212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메이커 정보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06630" y="3523740"/>
            <a:ext cx="2839962" cy="598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펀딩하기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06630" y="4191548"/>
            <a:ext cx="1352538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관심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81088" y="4191548"/>
            <a:ext cx="1347372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신고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36885" y="367646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36885" y="43164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50783" y="43164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87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19818"/>
          <a:stretch/>
        </p:blipFill>
        <p:spPr>
          <a:xfrm>
            <a:off x="576949" y="1616093"/>
            <a:ext cx="6627600" cy="461628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011809" y="3983989"/>
            <a:ext cx="2143312" cy="426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5968"/>
            <a:ext cx="3947224" cy="2182183"/>
          </a:xfrm>
          <a:prstGeom prst="rect">
            <a:avLst/>
          </a:prstGeom>
        </p:spPr>
      </p:pic>
      <p:pic>
        <p:nvPicPr>
          <p:cNvPr id="17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6833"/>
            <a:ext cx="3947225" cy="23382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605213" y="4401909"/>
            <a:ext cx="3900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 smtClean="0"/>
              <a:t>관심프로젝트 등록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버튼 클릭</a:t>
            </a:r>
            <a:endParaRPr lang="en-US" altLang="ko-KR" sz="1200" dirty="0" smtClean="0"/>
          </a:p>
          <a:p>
            <a:pPr latinLnBrk="0"/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비로그인</a:t>
            </a:r>
            <a:r>
              <a:rPr lang="ko-KR" altLang="en-US" sz="1200" dirty="0" smtClean="0"/>
              <a:t> 상태일 때</a:t>
            </a:r>
            <a:endParaRPr lang="en-US" altLang="ko-KR" sz="1200" dirty="0"/>
          </a:p>
          <a:p>
            <a:pPr latinLnBrk="0"/>
            <a:r>
              <a:rPr lang="en-US" altLang="ko-KR" sz="1200" dirty="0" smtClean="0"/>
              <a:t>   - </a:t>
            </a:r>
            <a:r>
              <a:rPr lang="ko-KR" altLang="en-US" sz="1200" dirty="0" smtClean="0"/>
              <a:t>로그인 필요 알림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로그인 페이지로 이동</a:t>
            </a:r>
            <a:endParaRPr lang="en-US" altLang="ko-KR" sz="1200" dirty="0" smtClean="0"/>
          </a:p>
          <a:p>
            <a:pPr latinLnBrk="0"/>
            <a:r>
              <a:rPr lang="en-US" altLang="ko-KR" sz="1200" dirty="0" smtClean="0"/>
              <a:t>2. </a:t>
            </a:r>
            <a:r>
              <a:rPr lang="ko-KR" altLang="en-US" sz="1200" dirty="0" smtClean="0"/>
              <a:t>로그인 상태일 때</a:t>
            </a:r>
            <a:endParaRPr lang="en-US" altLang="ko-KR" sz="1200" dirty="0"/>
          </a:p>
          <a:p>
            <a:pPr latinLnBrk="0"/>
            <a:r>
              <a:rPr lang="en-US" altLang="ko-KR" sz="1200" dirty="0" smtClean="0"/>
              <a:t>   - </a:t>
            </a:r>
            <a:r>
              <a:rPr lang="ko-KR" altLang="en-US" sz="1200" dirty="0" smtClean="0"/>
              <a:t>관심프로젝트 등록 여부 확인</a:t>
            </a:r>
            <a:endParaRPr lang="en-US" altLang="ko-KR" sz="1200" dirty="0" smtClean="0"/>
          </a:p>
          <a:p>
            <a:pPr lvl="1" latinLnBrk="0"/>
            <a:r>
              <a:rPr lang="en-US" altLang="ko-KR" sz="1200" dirty="0" smtClean="0"/>
              <a:t>1) </a:t>
            </a:r>
            <a:r>
              <a:rPr lang="ko-KR" altLang="en-US" sz="1200" dirty="0" smtClean="0"/>
              <a:t>관심프로젝트에 등록된 프로젝트인 경우 이미 등록된 프로젝트 알림</a:t>
            </a:r>
            <a:endParaRPr lang="en-US" altLang="ko-KR" sz="1200" dirty="0" smtClean="0"/>
          </a:p>
          <a:p>
            <a:pPr lvl="1" latinLnBrk="0"/>
            <a:r>
              <a:rPr lang="en-US" altLang="ko-KR" sz="1200" dirty="0" smtClean="0"/>
              <a:t>2) </a:t>
            </a:r>
            <a:r>
              <a:rPr lang="ko-KR" altLang="en-US" sz="1200" dirty="0" smtClean="0"/>
              <a:t>관심프로젝트에 등록되지 않은 프로젝트는 관심프로젝트에 등록</a:t>
            </a:r>
            <a:endParaRPr lang="en-US" altLang="ko-KR" sz="12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7629135" y="1967783"/>
            <a:ext cx="3960846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ajax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"post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url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"${path}/funding.do?method=ckfavor"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:$(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"#favor"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).serialize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success:</a:t>
            </a:r>
            <a:r>
              <a:rPr lang="en-US" altLang="ko-KR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data.ckfavor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){$(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favor"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).submit();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이미 등록된 프로젝트입니다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697" y="1482231"/>
            <a:ext cx="3947224" cy="2182183"/>
          </a:xfrm>
          <a:prstGeom prst="rect">
            <a:avLst/>
          </a:prstGeom>
        </p:spPr>
      </p:pic>
      <p:pic>
        <p:nvPicPr>
          <p:cNvPr id="15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6" y="3873096"/>
            <a:ext cx="3947225" cy="23382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49" y="1616093"/>
            <a:ext cx="6627600" cy="414384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141761" y="5248125"/>
            <a:ext cx="1901589" cy="411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605213" y="4401909"/>
            <a:ext cx="3900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신고하기 버튼 클릭 시</a:t>
            </a:r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비로그인</a:t>
            </a:r>
            <a:r>
              <a:rPr lang="ko-KR" altLang="en-US" sz="1200" dirty="0" smtClean="0"/>
              <a:t> 상태일 때</a:t>
            </a:r>
            <a:endParaRPr lang="en-US" altLang="ko-KR" sz="1200" dirty="0"/>
          </a:p>
          <a:p>
            <a:r>
              <a:rPr lang="en-US" altLang="ko-KR" sz="1200" dirty="0" smtClean="0"/>
              <a:t>   - </a:t>
            </a:r>
            <a:r>
              <a:rPr lang="ko-KR" altLang="en-US" sz="1200" dirty="0" smtClean="0"/>
              <a:t>로그인 필요 알림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로그인 페이지로 이동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로그인 상태일 때</a:t>
            </a:r>
            <a:endParaRPr lang="en-US" altLang="ko-KR" sz="1200" dirty="0"/>
          </a:p>
          <a:p>
            <a:r>
              <a:rPr lang="en-US" altLang="ko-KR" sz="1200" dirty="0" smtClean="0"/>
              <a:t>   - </a:t>
            </a:r>
            <a:r>
              <a:rPr lang="ko-KR" altLang="en-US" sz="1200" dirty="0" err="1" smtClean="0"/>
              <a:t>모달창</a:t>
            </a:r>
            <a:r>
              <a:rPr lang="ko-KR" altLang="en-US" sz="1200" dirty="0" smtClean="0"/>
              <a:t> 오픈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신고내용과 파일 첨부 후 신고하기 클릭하면 접수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신고내용이 없거나 첨부파일 없으면 신고하기 불가</a:t>
            </a:r>
            <a:endParaRPr lang="en-US" altLang="ko-KR" sz="1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613448" y="1951664"/>
            <a:ext cx="38671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mem_code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로그인이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필요합니다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$(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login.do"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(report!=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&amp;&amp;file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신고가 접수되었습니다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$(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report-content"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).submit();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입력 내용을 확인해주세요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</TotalTime>
  <Words>1407</Words>
  <Application>Microsoft Office PowerPoint</Application>
  <PresentationFormat>와이드스크린</PresentationFormat>
  <Paragraphs>322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Droid Serif</vt:lpstr>
      <vt:lpstr>Montserrat</vt:lpstr>
      <vt:lpstr>맑은 고딕</vt:lpstr>
      <vt:lpstr>Arial</vt:lpstr>
      <vt:lpstr>Consolas</vt:lpstr>
      <vt:lpstr>Office 테마</vt:lpstr>
      <vt:lpstr>1_Perdita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507-09</cp:lastModifiedBy>
  <cp:revision>227</cp:revision>
  <dcterms:created xsi:type="dcterms:W3CDTF">2020-01-16T07:12:04Z</dcterms:created>
  <dcterms:modified xsi:type="dcterms:W3CDTF">2020-06-05T00:54:21Z</dcterms:modified>
</cp:coreProperties>
</file>