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0"/>
  </p:notesMasterIdLst>
  <p:sldIdLst>
    <p:sldId id="301" r:id="rId2"/>
    <p:sldId id="323" r:id="rId3"/>
    <p:sldId id="262" r:id="rId4"/>
    <p:sldId id="668" r:id="rId5"/>
    <p:sldId id="378" r:id="rId6"/>
    <p:sldId id="373" r:id="rId7"/>
    <p:sldId id="376" r:id="rId8"/>
    <p:sldId id="658" r:id="rId9"/>
    <p:sldId id="661" r:id="rId10"/>
    <p:sldId id="868" r:id="rId11"/>
    <p:sldId id="659" r:id="rId12"/>
    <p:sldId id="660" r:id="rId13"/>
    <p:sldId id="734" r:id="rId14"/>
    <p:sldId id="869" r:id="rId15"/>
    <p:sldId id="286" r:id="rId16"/>
    <p:sldId id="371" r:id="rId17"/>
    <p:sldId id="578" r:id="rId18"/>
    <p:sldId id="579" r:id="rId19"/>
    <p:sldId id="314" r:id="rId20"/>
    <p:sldId id="366" r:id="rId21"/>
    <p:sldId id="482" r:id="rId22"/>
    <p:sldId id="489" r:id="rId23"/>
    <p:sldId id="287" r:id="rId24"/>
    <p:sldId id="584" r:id="rId25"/>
    <p:sldId id="1054" r:id="rId26"/>
    <p:sldId id="921" r:id="rId27"/>
    <p:sldId id="922" r:id="rId28"/>
    <p:sldId id="923" r:id="rId29"/>
    <p:sldId id="662" r:id="rId30"/>
    <p:sldId id="1051" r:id="rId31"/>
    <p:sldId id="926" r:id="rId32"/>
    <p:sldId id="927" r:id="rId33"/>
    <p:sldId id="930" r:id="rId34"/>
    <p:sldId id="931" r:id="rId35"/>
    <p:sldId id="932" r:id="rId36"/>
    <p:sldId id="933" r:id="rId37"/>
    <p:sldId id="934" r:id="rId38"/>
    <p:sldId id="935" r:id="rId39"/>
    <p:sldId id="936" r:id="rId40"/>
    <p:sldId id="937" r:id="rId41"/>
    <p:sldId id="938" r:id="rId42"/>
    <p:sldId id="939" r:id="rId43"/>
    <p:sldId id="940" r:id="rId44"/>
    <p:sldId id="941" r:id="rId45"/>
    <p:sldId id="942" r:id="rId46"/>
    <p:sldId id="943" r:id="rId47"/>
    <p:sldId id="944" r:id="rId48"/>
    <p:sldId id="945" r:id="rId49"/>
    <p:sldId id="946" r:id="rId50"/>
    <p:sldId id="947" r:id="rId51"/>
    <p:sldId id="948" r:id="rId52"/>
    <p:sldId id="949" r:id="rId53"/>
    <p:sldId id="971" r:id="rId54"/>
    <p:sldId id="663" r:id="rId55"/>
    <p:sldId id="1055" r:id="rId56"/>
    <p:sldId id="664" r:id="rId57"/>
    <p:sldId id="1056" r:id="rId58"/>
    <p:sldId id="887" r:id="rId59"/>
    <p:sldId id="665" r:id="rId60"/>
    <p:sldId id="1053" r:id="rId61"/>
    <p:sldId id="1014" r:id="rId62"/>
    <p:sldId id="666" r:id="rId63"/>
    <p:sldId id="1052" r:id="rId64"/>
    <p:sldId id="1050" r:id="rId65"/>
    <p:sldId id="319" r:id="rId66"/>
    <p:sldId id="321" r:id="rId67"/>
    <p:sldId id="316" r:id="rId68"/>
    <p:sldId id="379" r:id="rId69"/>
  </p:sldIdLst>
  <p:sldSz cx="9144000" cy="5143500" type="screen16x9"/>
  <p:notesSz cx="6858000" cy="9144000"/>
  <p:embeddedFontLst>
    <p:embeddedFont>
      <p:font typeface="KoPub돋움체 Bold" charset="-127"/>
      <p:bold r:id="rId71"/>
    </p:embeddedFont>
    <p:embeddedFont>
      <p:font typeface="Microsoft New Tai Lue" pitchFamily="34" charset="0"/>
      <p:regular r:id="rId72"/>
      <p:bold r:id="rId73"/>
    </p:embeddedFont>
    <p:embeddedFont>
      <p:font typeface="Montserrat" charset="0"/>
      <p:regular r:id="rId74"/>
      <p:bold r:id="rId75"/>
      <p:italic r:id="rId76"/>
      <p:boldItalic r:id="rId77"/>
    </p:embeddedFont>
    <p:embeddedFont>
      <p:font typeface="맑은 고딕" pitchFamily="50" charset="-127"/>
      <p:regular r:id="rId78"/>
      <p:bold r:id="rId79"/>
    </p:embeddedFont>
    <p:embeddedFont>
      <p:font typeface="나눔바른고딕" pitchFamily="50" charset="-127"/>
      <p:regular r:id="rId80"/>
      <p:bold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6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669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6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유서희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>
                  <a:solidFill>
                    <a:schemeClr val="bg1"/>
                  </a:solidFill>
                </a:rPr>
                <a:t>fun-funding Crowdfunding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755576" y="798697"/>
            <a:ext cx="75608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 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페이지의 동적 기능 구현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손쉽게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 수 있게 지원하는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전반에 걸쳐 동적 기능을 구현하는데 사용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HTML DOM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손쉽게 조작할 수 있으며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CSS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스타일도 간단히 적용할 수 있고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자바스크립트 보다 짧은 코드로 동작을 구현해 낼 수 있다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50" y="2283718"/>
            <a:ext cx="5987823" cy="21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36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755576" y="798697"/>
            <a:ext cx="75608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Socket –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및 알림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상단바의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 정보를 요청하는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트리거로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웹소켓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알림 정보가 변경된 경우 클라이언트들에게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웹소켓을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알림 정보가 변경되었음을 알림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l"/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소켓 통신에 참여하고 있는 클라이언트는 변경된 알림 정보가 본인과 관련되어 있는 경우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새로운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알림정보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수신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86" y="2931790"/>
            <a:ext cx="6878622" cy="146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56176" y="2925017"/>
            <a:ext cx="1008112" cy="504056"/>
          </a:xfrm>
          <a:prstGeom prst="rect">
            <a:avLst/>
          </a:prstGeom>
          <a:noFill/>
          <a:ln w="57150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5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" name="Google Shape;102;p18"/>
          <p:cNvSpPr txBox="1">
            <a:spLocks/>
          </p:cNvSpPr>
          <p:nvPr/>
        </p:nvSpPr>
        <p:spPr>
          <a:xfrm>
            <a:off x="899592" y="800724"/>
            <a:ext cx="7416824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Vue.js </a:t>
            </a:r>
            <a:r>
              <a:rPr lang="ko-KR" altLang="en-US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Vue.js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Model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 효율적인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렌더링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페이지에서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최하단으로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스크롤 시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데이터 요청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응답받은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모델에 넘겨 </a:t>
            </a:r>
            <a:r>
              <a:rPr lang="ko-KR" altLang="en-US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무한스크롤링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</a:t>
            </a: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49" y="2230575"/>
            <a:ext cx="4464496" cy="219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7" y="199477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755576" y="798697"/>
            <a:ext cx="75608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en-US" altLang="ko-KR" sz="20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en-US" altLang="ko-KR" sz="15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정보 엑셀 파일 다운로드</a:t>
            </a:r>
            <a:endParaRPr lang="en-US" altLang="ko-KR" sz="15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150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15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엑셀형식으로 다운되게 </a:t>
            </a:r>
            <a:r>
              <a:rPr lang="ko-KR" altLang="en-US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서버단에서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처리하는 것을 의미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en-US" altLang="ko-KR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상속하는 </a:t>
            </a:r>
            <a:r>
              <a:rPr lang="en-US" altLang="ko-KR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생성하고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데이터를 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다운로드 할 수 있도록 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buildExcelDocument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재정의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(Override</a:t>
            </a:r>
            <a:r>
              <a:rPr lang="en-US" altLang="ko-KR" sz="150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</a:t>
            </a:r>
            <a:endParaRPr lang="en-US" altLang="ko-KR" sz="15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버튼을 </a:t>
            </a:r>
            <a:r>
              <a:rPr lang="ko-KR" altLang="en-US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수행하여 모든 회원의 정보를 엑셀 파일로 다운로드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endParaRPr lang="en-US" altLang="ko-KR" sz="15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15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ko-KR" altLang="en-US" sz="15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40" y="2787774"/>
            <a:ext cx="4610100" cy="97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401555"/>
            <a:ext cx="4104456" cy="106700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1835696" y="2969506"/>
            <a:ext cx="2663232" cy="432048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907704" y="3617579"/>
            <a:ext cx="2232248" cy="360040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9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7" y="199477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755576" y="798697"/>
            <a:ext cx="75608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ko-KR" altLang="en-US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통합테스트 </a:t>
            </a:r>
            <a:r>
              <a:rPr lang="en-US" altLang="ko-KR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 테스트</a:t>
            </a:r>
            <a:endParaRPr lang="en-US" altLang="ko-KR" sz="15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15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단위테스트를 마치고 전체 기능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특히 모듈 간의 상호작용이 정상적으로 수행되는지를 확인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시나리오를 작성하고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시나리오를 다른 팀에 제공하여 서로 제작한 </a:t>
            </a:r>
            <a:r>
              <a:rPr lang="ko-KR" altLang="en-US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웹서비스를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크로스하여</a:t>
            </a:r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테스트를 수행 및 의견을 전달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ko-KR" altLang="en-US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결과를 프로젝트에 즉각 반영하여 수정</a:t>
            </a:r>
            <a:r>
              <a:rPr lang="en-US" altLang="ko-KR" sz="15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5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8166" y="4140200"/>
            <a:ext cx="14609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1782" y="4140200"/>
            <a:ext cx="11403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42555" y="2686051"/>
            <a:ext cx="4359301" cy="1388084"/>
            <a:chOff x="1123406" y="3581400"/>
            <a:chExt cx="5812401" cy="1850779"/>
          </a:xfrm>
        </p:grpSpPr>
        <p:grpSp>
          <p:nvGrpSpPr>
            <p:cNvPr id="13" name="그룹 12"/>
            <p:cNvGrpSpPr/>
            <p:nvPr/>
          </p:nvGrpSpPr>
          <p:grpSpPr>
            <a:xfrm>
              <a:off x="1123406" y="4064027"/>
              <a:ext cx="5812401" cy="1368152"/>
              <a:chOff x="1063855" y="4221088"/>
              <a:chExt cx="5812401" cy="136815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40677" b="72579"/>
              <a:stretch/>
            </p:blipFill>
            <p:spPr>
              <a:xfrm>
                <a:off x="1063855" y="4221088"/>
                <a:ext cx="4588265" cy="136815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/>
              <a:srcRect l="83529" b="72579"/>
              <a:stretch/>
            </p:blipFill>
            <p:spPr>
              <a:xfrm>
                <a:off x="5602280" y="4221088"/>
                <a:ext cx="1273976" cy="1368152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1627" t="6192" r="57607" b="32761"/>
            <a:stretch/>
          </p:blipFill>
          <p:spPr>
            <a:xfrm>
              <a:off x="1123406" y="3581400"/>
              <a:ext cx="1188161" cy="482627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160" y="2602521"/>
            <a:ext cx="3207544" cy="1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043642" y="2211710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주요기능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담당자 및 구현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28510"/>
              </p:ext>
            </p:extLst>
          </p:nvPr>
        </p:nvGraphicFramePr>
        <p:xfrm>
          <a:off x="1115616" y="681490"/>
          <a:ext cx="7632848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120"/>
                <a:gridCol w="1008112"/>
                <a:gridCol w="1008112"/>
                <a:gridCol w="1224136"/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307352" y="3203471"/>
            <a:ext cx="3146807" cy="1296144"/>
            <a:chOff x="5307352" y="3203471"/>
            <a:chExt cx="3146807" cy="1296144"/>
          </a:xfrm>
        </p:grpSpPr>
        <p:sp>
          <p:nvSpPr>
            <p:cNvPr id="9" name="Google Shape;102;p13">
              <a:extLst>
                <a:ext uri="{FF2B5EF4-FFF2-40B4-BE49-F238E27FC236}">
                  <a16:creationId xmlns="" xmlns:a16="http://schemas.microsoft.com/office/drawing/2014/main" id="{D4EAD755-BB98-41D1-9C16-8CC51AD0D492}"/>
                </a:ext>
              </a:extLst>
            </p:cNvPr>
            <p:cNvSpPr/>
            <p:nvPr/>
          </p:nvSpPr>
          <p:spPr>
            <a:xfrm>
              <a:off x="7380312" y="3651870"/>
              <a:ext cx="864095" cy="322559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회원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0" name="Google Shape;102;p13">
              <a:extLst>
                <a:ext uri="{FF2B5EF4-FFF2-40B4-BE49-F238E27FC236}">
                  <a16:creationId xmlns="" xmlns:a16="http://schemas.microsoft.com/office/drawing/2014/main" id="{C704DD7E-8B1F-4B5A-832E-6B178666BEB8}"/>
                </a:ext>
              </a:extLst>
            </p:cNvPr>
            <p:cNvSpPr/>
            <p:nvPr/>
          </p:nvSpPr>
          <p:spPr>
            <a:xfrm>
              <a:off x="6448709" y="3654717"/>
              <a:ext cx="864095" cy="3225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메이커 회원</a:t>
              </a:r>
              <a:endParaRPr lang="ko-KR" altLang="en-US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Google Shape;102;p13">
              <a:extLst>
                <a:ext uri="{FF2B5EF4-FFF2-40B4-BE49-F238E27FC236}">
                  <a16:creationId xmlns="" xmlns:a16="http://schemas.microsoft.com/office/drawing/2014/main" id="{C704DD7E-8B1F-4B5A-832E-6B178666BEB8}"/>
                </a:ext>
              </a:extLst>
            </p:cNvPr>
            <p:cNvSpPr/>
            <p:nvPr/>
          </p:nvSpPr>
          <p:spPr>
            <a:xfrm>
              <a:off x="5508104" y="3654717"/>
              <a:ext cx="864095" cy="3225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사용자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" name="Google Shape;114;p13"/>
            <p:cNvSpPr/>
            <p:nvPr/>
          </p:nvSpPr>
          <p:spPr>
            <a:xfrm>
              <a:off x="6448709" y="4044331"/>
              <a:ext cx="864095" cy="3225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관리자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3" name="Google Shape;96;p13"/>
            <p:cNvSpPr/>
            <p:nvPr/>
          </p:nvSpPr>
          <p:spPr>
            <a:xfrm>
              <a:off x="7380312" y="4044330"/>
              <a:ext cx="873994" cy="32255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마스터 관리자</a:t>
              </a:r>
              <a:endParaRPr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307352" y="3203471"/>
              <a:ext cx="3146807" cy="12961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144000" rtlCol="0" anchor="t" anchorCtr="0"/>
            <a:lstStyle/>
            <a:p>
              <a:pPr algn="ctr"/>
              <a:r>
                <a:rPr lang="ko-KR" altLang="en-US" b="1" dirty="0" smtClean="0"/>
                <a:t>권한 설정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5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5828658" y="800368"/>
            <a:ext cx="1685403" cy="436008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rgbClr val="FFFFFF"/>
                </a:solidFill>
                <a:latin typeface="+mj-ea"/>
                <a:ea typeface="+mj-ea"/>
                <a:cs typeface="Montserrat"/>
                <a:sym typeface="Montserrat"/>
              </a:rPr>
              <a:t>주제 선정 이유</a:t>
            </a:r>
            <a:endParaRPr sz="1200" b="1" dirty="0">
              <a:solidFill>
                <a:srgbClr val="FFFFFF"/>
              </a:solidFill>
              <a:latin typeface="+mj-ea"/>
              <a:ea typeface="+mj-ea"/>
              <a:cs typeface="Montserrat"/>
              <a:sym typeface="Montserra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8" y="113236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00" y="1760683"/>
            <a:ext cx="554109" cy="1108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3"/>
          <p:cNvSpPr txBox="1"/>
          <p:nvPr/>
        </p:nvSpPr>
        <p:spPr>
          <a:xfrm>
            <a:off x="35496" y="2787774"/>
            <a:ext cx="870873" cy="31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사용자</a:t>
            </a:r>
            <a:endParaRPr sz="1200" b="1" dirty="0">
              <a:latin typeface="+mj-ea"/>
              <a:ea typeface="+mj-ea"/>
            </a:endParaRPr>
          </a:p>
        </p:txBody>
      </p:sp>
      <p:pic>
        <p:nvPicPr>
          <p:cNvPr id="7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917" y="1578852"/>
            <a:ext cx="554109" cy="11082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1;p13"/>
          <p:cNvSpPr txBox="1"/>
          <p:nvPr/>
        </p:nvSpPr>
        <p:spPr>
          <a:xfrm>
            <a:off x="8072168" y="2676337"/>
            <a:ext cx="1045606" cy="25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200" b="1" dirty="0">
                <a:latin typeface="맑은 고딕" pitchFamily="50" charset="-127"/>
                <a:ea typeface="맑은 고딕" pitchFamily="50" charset="-127"/>
              </a:rPr>
              <a:t>관리자</a:t>
            </a:r>
            <a:endParaRPr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Google Shape;101;p13"/>
          <p:cNvCxnSpPr>
            <a:stCxn id="7" idx="1"/>
            <a:endCxn id="57" idx="3"/>
          </p:cNvCxnSpPr>
          <p:nvPr/>
        </p:nvCxnSpPr>
        <p:spPr>
          <a:xfrm flipH="1">
            <a:off x="7812360" y="2132961"/>
            <a:ext cx="505557" cy="15032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03;p13"/>
          <p:cNvCxnSpPr>
            <a:stCxn id="7" idx="1"/>
            <a:endCxn id="214" idx="3"/>
          </p:cNvCxnSpPr>
          <p:nvPr/>
        </p:nvCxnSpPr>
        <p:spPr>
          <a:xfrm flipH="1" flipV="1">
            <a:off x="7786051" y="1199946"/>
            <a:ext cx="531866" cy="93301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04;p13"/>
          <p:cNvCxnSpPr>
            <a:stCxn id="7" idx="1"/>
            <a:endCxn id="12" idx="3"/>
          </p:cNvCxnSpPr>
          <p:nvPr/>
        </p:nvCxnSpPr>
        <p:spPr>
          <a:xfrm flipH="1" flipV="1">
            <a:off x="7786051" y="1763994"/>
            <a:ext cx="531866" cy="36896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5;p13"/>
          <p:cNvSpPr/>
          <p:nvPr/>
        </p:nvSpPr>
        <p:spPr>
          <a:xfrm>
            <a:off x="6322828" y="1563638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3" name="Google Shape;114;p13"/>
          <p:cNvSpPr/>
          <p:nvPr/>
        </p:nvSpPr>
        <p:spPr>
          <a:xfrm>
            <a:off x="6349137" y="2859782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고객 센터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15" name="Google Shape;116;p13"/>
          <p:cNvCxnSpPr>
            <a:cxnSpLocks/>
            <a:stCxn id="7" idx="1"/>
            <a:endCxn id="58" idx="3"/>
          </p:cNvCxnSpPr>
          <p:nvPr/>
        </p:nvCxnSpPr>
        <p:spPr>
          <a:xfrm flipH="1" flipV="1">
            <a:off x="7786051" y="499187"/>
            <a:ext cx="531866" cy="163377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7;p13"/>
          <p:cNvCxnSpPr>
            <a:stCxn id="7" idx="1"/>
            <a:endCxn id="13" idx="3"/>
          </p:cNvCxnSpPr>
          <p:nvPr/>
        </p:nvCxnSpPr>
        <p:spPr>
          <a:xfrm flipH="1">
            <a:off x="7812360" y="2132961"/>
            <a:ext cx="505557" cy="92717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02;p13">
            <a:extLst>
              <a:ext uri="{FF2B5EF4-FFF2-40B4-BE49-F238E27FC236}">
                <a16:creationId xmlns=""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1235394" y="2193342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펀딩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263801" y="3579862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마이페이지</a:t>
            </a:r>
            <a:endParaRPr sz="1200" b="1" dirty="0">
              <a:latin typeface="+mj-ea"/>
              <a:ea typeface="+mj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772C3FB8-3FDC-4065-966D-CC2A9530C38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16809" y="2314792"/>
            <a:ext cx="518585" cy="3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9BAA9AE0-8263-4AD7-8D96-4564D0DF4032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716809" y="2314792"/>
            <a:ext cx="546992" cy="1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3639147" y="2011801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조회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상세 보기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2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263801" y="1241686"/>
            <a:ext cx="1737167" cy="322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메이커 스튜디오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CE2FE515-B154-4255-AE81-D1963396C1ED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716809" y="2314792"/>
            <a:ext cx="522691" cy="73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16809" y="1402966"/>
            <a:ext cx="546992" cy="91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120246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로그인</a:t>
            </a:r>
            <a:r>
              <a:rPr lang="en-US" altLang="ko-KR" sz="1200" b="1" dirty="0" smtClean="0"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latin typeface="+mj-ea"/>
                <a:ea typeface="+mj-ea"/>
              </a:rPr>
              <a:t>회원가입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26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250657" y="339502"/>
            <a:ext cx="1737167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메인화면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250657" y="4121399"/>
            <a:ext cx="1737167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고객센터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9" name="Google Shape;105;p13"/>
          <p:cNvSpPr/>
          <p:nvPr/>
        </p:nvSpPr>
        <p:spPr>
          <a:xfrm>
            <a:off x="6322828" y="2139702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스토어 관리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30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498557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아이디</a:t>
            </a:r>
            <a:r>
              <a:rPr lang="en-US" altLang="ko-KR" sz="1200" b="1" dirty="0" smtClean="0"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latin typeface="+mj-ea"/>
                <a:ea typeface="+mj-ea"/>
              </a:rPr>
              <a:t>비밀번호 찾기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31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4728758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실시간 채팅 상담</a:t>
            </a:r>
          </a:p>
        </p:txBody>
      </p:sp>
      <p:sp>
        <p:nvSpPr>
          <p:cNvPr id="33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4350443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공지사항 </a:t>
            </a:r>
            <a:r>
              <a:rPr lang="en-US" altLang="ko-KR" sz="1200" b="1" dirty="0">
                <a:latin typeface="+mj-ea"/>
                <a:ea typeface="+mj-ea"/>
              </a:rPr>
              <a:t>/ FAQ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4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239500" y="2889350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리워드</a:t>
            </a:r>
            <a:r>
              <a:rPr lang="ko-KR" altLang="en-US" sz="1200" b="1" dirty="0" smtClean="0">
                <a:latin typeface="+mj-ea"/>
                <a:ea typeface="+mj-ea"/>
              </a:rPr>
              <a:t> 스토어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5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3639147" y="3903356"/>
            <a:ext cx="2012973" cy="3643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예치금 </a:t>
            </a:r>
            <a:r>
              <a:rPr lang="ko-KR" altLang="en-US" sz="1200" b="1" dirty="0">
                <a:latin typeface="+mj-ea"/>
                <a:ea typeface="+mj-ea"/>
              </a:rPr>
              <a:t>관리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 err="1">
                <a:latin typeface="+mj-ea"/>
                <a:ea typeface="+mj-ea"/>
              </a:rPr>
              <a:t>펀딩</a:t>
            </a:r>
            <a:r>
              <a:rPr lang="ko-KR" altLang="en-US" sz="1200" b="1" dirty="0">
                <a:latin typeface="+mj-ea"/>
                <a:ea typeface="+mj-ea"/>
              </a:rPr>
              <a:t> 관리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주문 관리</a:t>
            </a:r>
          </a:p>
        </p:txBody>
      </p:sp>
      <p:sp>
        <p:nvSpPr>
          <p:cNvPr id="36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876868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메이커 등록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2768423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상품 조회</a:t>
            </a:r>
            <a:r>
              <a:rPr lang="en-US" altLang="ko-KR" sz="1200" b="1" dirty="0">
                <a:latin typeface="+mj-ea"/>
                <a:ea typeface="+mj-ea"/>
              </a:rPr>
              <a:t>,</a:t>
            </a:r>
            <a:r>
              <a:rPr lang="ko-KR" altLang="en-US" sz="1200" b="1" dirty="0">
                <a:latin typeface="+mj-ea"/>
                <a:ea typeface="+mj-ea"/>
              </a:rPr>
              <a:t> 상세 </a:t>
            </a:r>
            <a:r>
              <a:rPr lang="ko-KR" altLang="en-US" sz="1200" b="1" dirty="0" smtClean="0">
                <a:latin typeface="+mj-ea"/>
                <a:ea typeface="+mj-ea"/>
              </a:rPr>
              <a:t>보기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8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1255179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3525045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회원 정보 변경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탈퇴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40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1633490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스토어 등록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16809" y="500782"/>
            <a:ext cx="533848" cy="181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9BAA9AE0-8263-4AD7-8D96-4564D0DF4032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716809" y="2314792"/>
            <a:ext cx="533848" cy="196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2987824" y="268033"/>
            <a:ext cx="651323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2987824" y="500782"/>
            <a:ext cx="651323" cy="1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3000968" y="1024655"/>
            <a:ext cx="638179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3000968" y="1402966"/>
            <a:ext cx="638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>
            <a:off x="3000968" y="1402966"/>
            <a:ext cx="638179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2972561" y="2159588"/>
            <a:ext cx="666586" cy="19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976667" y="2916210"/>
            <a:ext cx="662480" cy="1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3000968" y="3672832"/>
            <a:ext cx="638179" cy="6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000968" y="3741142"/>
            <a:ext cx="638179" cy="34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2987824" y="4282679"/>
            <a:ext cx="651323" cy="2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987824" y="4282679"/>
            <a:ext cx="651323" cy="59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Google Shape;96;p13"/>
          <p:cNvSpPr/>
          <p:nvPr/>
        </p:nvSpPr>
        <p:spPr>
          <a:xfrm>
            <a:off x="6349137" y="3435846"/>
            <a:ext cx="1463223" cy="400711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관리자 계정 관리</a:t>
            </a:r>
            <a:endParaRPr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Google Shape;96;p13"/>
          <p:cNvSpPr/>
          <p:nvPr/>
        </p:nvSpPr>
        <p:spPr>
          <a:xfrm>
            <a:off x="6322828" y="298831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>
                <a:latin typeface="+mj-ea"/>
                <a:ea typeface="+mj-ea"/>
              </a:rPr>
              <a:t>메인화면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59" name="Google Shape;103;p13"/>
          <p:cNvCxnSpPr>
            <a:stCxn id="214" idx="1"/>
            <a:endCxn id="25" idx="3"/>
          </p:cNvCxnSpPr>
          <p:nvPr/>
        </p:nvCxnSpPr>
        <p:spPr>
          <a:xfrm flipH="1" flipV="1">
            <a:off x="5652120" y="268033"/>
            <a:ext cx="670708" cy="93191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03;p13"/>
          <p:cNvCxnSpPr>
            <a:stCxn id="214" idx="1"/>
            <a:endCxn id="30" idx="3"/>
          </p:cNvCxnSpPr>
          <p:nvPr/>
        </p:nvCxnSpPr>
        <p:spPr>
          <a:xfrm flipH="1" flipV="1">
            <a:off x="5652120" y="646344"/>
            <a:ext cx="670708" cy="55360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03;p13"/>
          <p:cNvCxnSpPr>
            <a:endCxn id="36" idx="3"/>
          </p:cNvCxnSpPr>
          <p:nvPr/>
        </p:nvCxnSpPr>
        <p:spPr>
          <a:xfrm flipH="1" flipV="1">
            <a:off x="5652120" y="1024655"/>
            <a:ext cx="670708" cy="14778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03;p13"/>
          <p:cNvCxnSpPr>
            <a:stCxn id="12" idx="1"/>
            <a:endCxn id="38" idx="3"/>
          </p:cNvCxnSpPr>
          <p:nvPr/>
        </p:nvCxnSpPr>
        <p:spPr>
          <a:xfrm flipH="1" flipV="1">
            <a:off x="5652120" y="1402966"/>
            <a:ext cx="670708" cy="36102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103;p13"/>
          <p:cNvCxnSpPr>
            <a:stCxn id="13" idx="1"/>
            <a:endCxn id="33" idx="3"/>
          </p:cNvCxnSpPr>
          <p:nvPr/>
        </p:nvCxnSpPr>
        <p:spPr>
          <a:xfrm flipH="1">
            <a:off x="5652120" y="3060138"/>
            <a:ext cx="697017" cy="14380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03;p13"/>
          <p:cNvCxnSpPr>
            <a:stCxn id="13" idx="1"/>
            <a:endCxn id="31" idx="3"/>
          </p:cNvCxnSpPr>
          <p:nvPr/>
        </p:nvCxnSpPr>
        <p:spPr>
          <a:xfrm flipH="1">
            <a:off x="5652120" y="3060138"/>
            <a:ext cx="697017" cy="181640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04;p13"/>
          <p:cNvCxnSpPr>
            <a:stCxn id="7" idx="1"/>
            <a:endCxn id="29" idx="3"/>
          </p:cNvCxnSpPr>
          <p:nvPr/>
        </p:nvCxnSpPr>
        <p:spPr>
          <a:xfrm flipH="1">
            <a:off x="7786051" y="2132961"/>
            <a:ext cx="531866" cy="2070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96;p13"/>
          <p:cNvSpPr/>
          <p:nvPr/>
        </p:nvSpPr>
        <p:spPr>
          <a:xfrm>
            <a:off x="6322828" y="999590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회원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53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3146734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상품 </a:t>
            </a:r>
            <a:r>
              <a:rPr lang="ko-KR" altLang="en-US" sz="1200" b="1" dirty="0" smtClean="0">
                <a:latin typeface="+mj-ea"/>
                <a:ea typeface="+mj-ea"/>
              </a:rPr>
              <a:t>구매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문의</a:t>
            </a:r>
          </a:p>
        </p:txBody>
      </p:sp>
      <p:sp>
        <p:nvSpPr>
          <p:cNvPr id="254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3639147" y="2390112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</a:t>
            </a:r>
            <a:r>
              <a:rPr lang="ko-KR" altLang="en-US" sz="1200" b="1" dirty="0" err="1" smtClean="0">
                <a:latin typeface="+mj-ea"/>
                <a:ea typeface="+mj-ea"/>
              </a:rPr>
              <a:t>펀딩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문의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17" idx="3"/>
            <a:endCxn id="254" idx="1"/>
          </p:cNvCxnSpPr>
          <p:nvPr/>
        </p:nvCxnSpPr>
        <p:spPr>
          <a:xfrm>
            <a:off x="2972561" y="2354622"/>
            <a:ext cx="666586" cy="1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34" idx="3"/>
            <a:endCxn id="253" idx="1"/>
          </p:cNvCxnSpPr>
          <p:nvPr/>
        </p:nvCxnSpPr>
        <p:spPr>
          <a:xfrm>
            <a:off x="2976667" y="3050630"/>
            <a:ext cx="662480" cy="24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Google Shape;103;p13"/>
          <p:cNvCxnSpPr>
            <a:stCxn id="29" idx="1"/>
            <a:endCxn id="40" idx="3"/>
          </p:cNvCxnSpPr>
          <p:nvPr/>
        </p:nvCxnSpPr>
        <p:spPr>
          <a:xfrm flipH="1" flipV="1">
            <a:off x="5652120" y="1781277"/>
            <a:ext cx="670708" cy="5587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102;p13">
            <a:extLst>
              <a:ext uri="{FF2B5EF4-FFF2-40B4-BE49-F238E27FC236}">
                <a16:creationId xmlns=""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1907704" y="4766624"/>
            <a:ext cx="864095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회원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2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976101" y="4769471"/>
            <a:ext cx="864095" cy="322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메이커 회원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3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5496" y="4769471"/>
            <a:ext cx="864095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사용자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4" name="Google Shape;114;p13"/>
          <p:cNvSpPr/>
          <p:nvPr/>
        </p:nvSpPr>
        <p:spPr>
          <a:xfrm>
            <a:off x="7380312" y="4761520"/>
            <a:ext cx="805120" cy="3225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관리자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5" name="Google Shape;96;p13"/>
          <p:cNvSpPr/>
          <p:nvPr/>
        </p:nvSpPr>
        <p:spPr>
          <a:xfrm>
            <a:off x="8241230" y="4760779"/>
            <a:ext cx="805120" cy="32255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마스터 관리자</a:t>
            </a:r>
            <a:endParaRPr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56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[DB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 및 구현 현황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유즈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 케이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스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화면 설계 및 구현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5" name="텍스트 상자 16"/>
          <p:cNvSpPr txBox="1"/>
          <p:nvPr/>
        </p:nvSpPr>
        <p:spPr>
          <a:xfrm>
            <a:off x="5220071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08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6" name="텍스트 상자 20"/>
          <p:cNvSpPr txBox="1"/>
          <p:nvPr/>
        </p:nvSpPr>
        <p:spPr>
          <a:xfrm>
            <a:off x="5940151" y="2388354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최</a:t>
            </a: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종</a:t>
            </a: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 </a:t>
            </a:r>
            <a:r>
              <a:rPr lang="en-US" altLang="ko-KR" sz="1700" b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테이블 관계도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예치금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실시간 채팅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48723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신고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메이커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주문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28169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28169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위험 요인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8184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48723" y="404964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48723" y="350785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31790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20072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추천 프로젝트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35021" y="1762091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옵션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35021" y="233815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100" b="1" dirty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프로젝트 문의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35021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옵션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448723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관심 프로젝트</a:t>
            </a:r>
          </a:p>
        </p:txBody>
      </p:sp>
      <p:cxnSp>
        <p:nvCxnSpPr>
          <p:cNvPr id="6" name="직선 연결선 5"/>
          <p:cNvCxnSpPr>
            <a:stCxn id="12" idx="1"/>
            <a:endCxn id="13" idx="3"/>
          </p:cNvCxnSpPr>
          <p:nvPr/>
        </p:nvCxnSpPr>
        <p:spPr>
          <a:xfrm flipH="1" flipV="1">
            <a:off x="1907704" y="1490102"/>
            <a:ext cx="541019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1"/>
            <a:endCxn id="14" idx="3"/>
          </p:cNvCxnSpPr>
          <p:nvPr/>
        </p:nvCxnSpPr>
        <p:spPr>
          <a:xfrm flipH="1" flipV="1">
            <a:off x="1907704" y="2291542"/>
            <a:ext cx="541019" cy="117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3"/>
            <a:endCxn id="17" idx="1"/>
          </p:cNvCxnSpPr>
          <p:nvPr/>
        </p:nvCxnSpPr>
        <p:spPr>
          <a:xfrm flipV="1">
            <a:off x="3600851" y="1490102"/>
            <a:ext cx="541021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2" idx="3"/>
            <a:endCxn id="3" idx="1"/>
          </p:cNvCxnSpPr>
          <p:nvPr/>
        </p:nvCxnSpPr>
        <p:spPr>
          <a:xfrm flipV="1">
            <a:off x="3600851" y="2291543"/>
            <a:ext cx="541021" cy="117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3"/>
            <a:endCxn id="19" idx="1"/>
          </p:cNvCxnSpPr>
          <p:nvPr/>
        </p:nvCxnSpPr>
        <p:spPr>
          <a:xfrm>
            <a:off x="3600851" y="2292719"/>
            <a:ext cx="568587" cy="82431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2"/>
            <a:endCxn id="15" idx="0"/>
          </p:cNvCxnSpPr>
          <p:nvPr/>
        </p:nvCxnSpPr>
        <p:spPr>
          <a:xfrm>
            <a:off x="3024787" y="2481524"/>
            <a:ext cx="0" cy="4467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4" idx="2"/>
            <a:endCxn id="31" idx="0"/>
          </p:cNvCxnSpPr>
          <p:nvPr/>
        </p:nvCxnSpPr>
        <p:spPr>
          <a:xfrm>
            <a:off x="1331640" y="2480347"/>
            <a:ext cx="0" cy="122596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7" idx="1"/>
            <a:endCxn id="17" idx="3"/>
          </p:cNvCxnSpPr>
          <p:nvPr/>
        </p:nvCxnSpPr>
        <p:spPr>
          <a:xfrm flipH="1">
            <a:off x="5294000" y="1490102"/>
            <a:ext cx="2234169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7" idx="0"/>
            <a:endCxn id="26" idx="2"/>
          </p:cNvCxnSpPr>
          <p:nvPr/>
        </p:nvCxnSpPr>
        <p:spPr>
          <a:xfrm flipV="1">
            <a:off x="8104233" y="1005145"/>
            <a:ext cx="0" cy="2961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4" idx="0"/>
            <a:endCxn id="27" idx="2"/>
          </p:cNvCxnSpPr>
          <p:nvPr/>
        </p:nvCxnSpPr>
        <p:spPr>
          <a:xfrm flipV="1">
            <a:off x="8104233" y="1678907"/>
            <a:ext cx="0" cy="124932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8" idx="2"/>
            <a:endCxn id="27" idx="1"/>
          </p:cNvCxnSpPr>
          <p:nvPr/>
        </p:nvCxnSpPr>
        <p:spPr>
          <a:xfrm>
            <a:off x="6804248" y="1005145"/>
            <a:ext cx="723921" cy="4849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27" idx="1"/>
          </p:cNvCxnSpPr>
          <p:nvPr/>
        </p:nvCxnSpPr>
        <p:spPr>
          <a:xfrm flipV="1">
            <a:off x="6987149" y="1490102"/>
            <a:ext cx="541020" cy="4607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2" idx="3"/>
            <a:endCxn id="27" idx="1"/>
          </p:cNvCxnSpPr>
          <p:nvPr/>
        </p:nvCxnSpPr>
        <p:spPr>
          <a:xfrm flipV="1">
            <a:off x="6987149" y="1490102"/>
            <a:ext cx="541020" cy="103685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3"/>
            <a:endCxn id="27" idx="1"/>
          </p:cNvCxnSpPr>
          <p:nvPr/>
        </p:nvCxnSpPr>
        <p:spPr>
          <a:xfrm flipV="1">
            <a:off x="6987149" y="1490102"/>
            <a:ext cx="541020" cy="162693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9" idx="3"/>
            <a:endCxn id="23" idx="1"/>
          </p:cNvCxnSpPr>
          <p:nvPr/>
        </p:nvCxnSpPr>
        <p:spPr>
          <a:xfrm>
            <a:off x="5321566" y="3117033"/>
            <a:ext cx="513455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" idx="3"/>
            <a:endCxn id="21" idx="1"/>
          </p:cNvCxnSpPr>
          <p:nvPr/>
        </p:nvCxnSpPr>
        <p:spPr>
          <a:xfrm flipV="1">
            <a:off x="5294000" y="1950897"/>
            <a:ext cx="541021" cy="34064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30" idx="1"/>
            <a:endCxn id="31" idx="3"/>
          </p:cNvCxnSpPr>
          <p:nvPr/>
        </p:nvCxnSpPr>
        <p:spPr>
          <a:xfrm flipH="1">
            <a:off x="1907704" y="3696660"/>
            <a:ext cx="541019" cy="1984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31" idx="3"/>
          </p:cNvCxnSpPr>
          <p:nvPr/>
        </p:nvCxnSpPr>
        <p:spPr>
          <a:xfrm flipH="1" flipV="1">
            <a:off x="1907704" y="3895113"/>
            <a:ext cx="541019" cy="34334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2" idx="0"/>
            <a:endCxn id="34" idx="2"/>
          </p:cNvCxnSpPr>
          <p:nvPr/>
        </p:nvCxnSpPr>
        <p:spPr>
          <a:xfrm flipV="1">
            <a:off x="3024787" y="1678907"/>
            <a:ext cx="0" cy="42500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2" idx="2"/>
            <a:endCxn id="23" idx="0"/>
          </p:cNvCxnSpPr>
          <p:nvPr/>
        </p:nvCxnSpPr>
        <p:spPr>
          <a:xfrm>
            <a:off x="6411085" y="2715766"/>
            <a:ext cx="0" cy="21246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5566"/>
            <a:ext cx="8064896" cy="4146071"/>
          </a:xfrm>
          <a:prstGeom prst="rect">
            <a:avLst/>
          </a:prstGeom>
          <a:noFill/>
          <a:ln w="28575">
            <a:solidFill>
              <a:srgbClr val="FF9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74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물리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76779"/>
            <a:ext cx="8136861" cy="4202711"/>
          </a:xfrm>
          <a:prstGeom prst="rect">
            <a:avLst/>
          </a:prstGeom>
          <a:noFill/>
          <a:ln w="28575">
            <a:solidFill>
              <a:srgbClr val="FF9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4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54" y="3393733"/>
            <a:ext cx="375296" cy="37529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47" y="3974310"/>
            <a:ext cx="647891" cy="43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102;p18"/>
          <p:cNvSpPr txBox="1">
            <a:spLocks/>
          </p:cNvSpPr>
          <p:nvPr/>
        </p:nvSpPr>
        <p:spPr>
          <a:xfrm>
            <a:off x="5724128" y="3364381"/>
            <a:ext cx="2448272" cy="107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설계 및 구현</a:t>
            </a:r>
            <a:endParaRPr lang="en-US" altLang="ko-KR" sz="2000" dirty="0" smtClean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000" dirty="0" smtClean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ko-KR" altLang="en-US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 및 구현</a:t>
            </a:r>
            <a:endParaRPr lang="ko-KR" altLang="en-US" sz="2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1707654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 </a:t>
            </a:r>
            <a: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이형준</a:t>
            </a:r>
            <a:endParaRPr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72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86322"/>
              </p:ext>
            </p:extLst>
          </p:nvPr>
        </p:nvGraphicFramePr>
        <p:xfrm>
          <a:off x="251518" y="627534"/>
          <a:ext cx="8640962" cy="432152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로그아웃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검색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리스트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네비게이션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슬라이드 배너광고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추천 프로젝트 리스트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관리자가 선택한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마감 직전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판매 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 로그인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##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주소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비밀번호만으로 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 설정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à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필요한 서비스를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이용할때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등록이 안되어있다면 추가하라는 알림이 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입력해보세요 서비스 가입 여부를 확인해드립니다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입력해보세요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가입 시 이용한 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이용하여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임시비밀번호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조회 및 상세 내용 확인 및 회원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간단한 정보관리 및 불량회원에 대한 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투자제한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조회 및 상세 내용 확인 및 메이커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이전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중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완료 프로젝트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승인된 프로젝트의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70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 계정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관리자는 관리자 권한 부여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준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4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81602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9" y="4182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1577" y="1051764"/>
          <a:ext cx="8030115" cy="2881294"/>
        </p:xfrm>
        <a:graphic>
          <a:graphicData uri="http://schemas.openxmlformats.org/drawingml/2006/table">
            <a:tbl>
              <a:tblPr/>
              <a:tblGrid>
                <a:gridCol w="1465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52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85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24474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333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24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추천 프로젝트 로딩</a:t>
                      </a:r>
                    </a:p>
                  </a:txBody>
                  <a:tcPr marL="3986" marR="3986" marT="398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회원의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관심카테고리에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따라 관련 프로젝트 로딩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로딩된 프로젝트 클릭 시 해당 프로젝트 상세페이지로 이동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스크롤 시 회원 관심 카테고리가 아닌 프로젝트 출력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계속 로딩되므로 아래로 내려갈 수가 없음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있었으면 좋겠음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프로젝트로 이동이 되지 않음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상태의 경우 회원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관심카테고리와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일치하는 프로젝트만 출력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비로그인일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때는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전체카테고리가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최대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페이지까지만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있도록 수정</a:t>
                      </a: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펀딩페이지로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이동할 수 있도록 수정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5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상태에서 상단바에 알림 표시</a:t>
                      </a:r>
                    </a:p>
                  </a:txBody>
                  <a:tcPr marL="3986" marR="3986" marT="398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알림아이콘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우측 상단에 총 알림 개수 표시</a:t>
                      </a: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알림의 대상은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일 미만의 관심 프로젝트 및 문의 사항에 답변이 달린 경우</a:t>
                      </a: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알림 목록 확인</a:t>
                      </a: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 클릭 시 해당 내용을 확인할 수 있는 페이지로 이동</a:t>
                      </a:r>
                    </a:p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페이지를 이동하지 않더라도 추가된 알림 사항 확인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추가된 알림 사항 확인은 어디서 할 수 있는지 알 수 없음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같은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알림창에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추가된 알림 내용이 누적되도록 소켓 통신을 이용해 구현 예정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2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81602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9" y="4182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8028"/>
              </p:ext>
            </p:extLst>
          </p:nvPr>
        </p:nvGraphicFramePr>
        <p:xfrm>
          <a:off x="631577" y="1051764"/>
          <a:ext cx="8030115" cy="1538854"/>
        </p:xfrm>
        <a:graphic>
          <a:graphicData uri="http://schemas.openxmlformats.org/drawingml/2006/table">
            <a:tbl>
              <a:tblPr/>
              <a:tblGrid>
                <a:gridCol w="1465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52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85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24474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333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5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</a:t>
                      </a:r>
                    </a:p>
                  </a:txBody>
                  <a:tcPr marL="3986" marR="3986" marT="398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입력한 비밀번호가 없는 경우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비밀번호는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입력되었지만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숫자조합이 아닌 경우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숫자의 조합인 경우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미호출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특수문자에 대한 고려가 필요한 것 같다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숫자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문자 뿐 아니라 특수문자까지 포함한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자의 비밀번호를 설정하도록 변경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81602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9" y="4182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45216"/>
              </p:ext>
            </p:extLst>
          </p:nvPr>
        </p:nvGraphicFramePr>
        <p:xfrm>
          <a:off x="631577" y="1051764"/>
          <a:ext cx="8030115" cy="1489580"/>
        </p:xfrm>
        <a:graphic>
          <a:graphicData uri="http://schemas.openxmlformats.org/drawingml/2006/table">
            <a:tbl>
              <a:tblPr/>
              <a:tblGrid>
                <a:gridCol w="1465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52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85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24474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333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6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아이디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모두 입력되었고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아이디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비밀번호와 일치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아이디가 정상적인 상태인 경우</a:t>
                      </a:r>
                    </a:p>
                  </a:txBody>
                  <a:tcPr marL="3986" marR="3986" marT="398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로그인되며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로그인을 요구했던 이전 페이지로 이동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메이커스튜디오 접근 시 로그인을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요청받은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로그인 이후 메이커 스튜디오로 이동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기능을 이용하기 위해 로그인을 요청 받은 경우 로그인 이후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페이지로 이동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 후 바로 로그인하는 경우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페이지를 여러 번 왔다갔다한 경우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다시 회원가입페이지 혹은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로그인페이지로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로그인 페이지로 이동하거나 회원가입 페이지로 이동되는 경우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메인페이지로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리다이렉트하도록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수정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5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1707654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스튜디오</a:t>
            </a:r>
            <a: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김현태</a:t>
            </a:r>
            <a:endParaRPr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37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79649"/>
              </p:ext>
            </p:extLst>
          </p:nvPr>
        </p:nvGraphicFramePr>
        <p:xfrm>
          <a:off x="219114" y="673813"/>
          <a:ext cx="871451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366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7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3235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오픈할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 있는 메이커 회원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진행기간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시작 날짜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종료 날짜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등</a:t>
                      </a:r>
                      <a:r>
                        <a:rPr lang="en-US" altLang="ko-KR" sz="10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 및 세부내용 작성 후 등록 신청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승인 후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 및 상세정보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승인된 프로젝트 오픈 전 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사항 답변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입금 해야 하는 금액 및 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성공한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프로젝트에 한하여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오픈신청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및 관리자 승인 후 오픈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상세설명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 등 설정 후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판매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옵션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 확인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신청한 프로젝트의 정보 확인 후 승인 또는 거절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완료 된 프로젝트의 정산 상태 확인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최종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받은 금액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진행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x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정산 중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정산완료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김현태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2" y="96700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9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9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7" y="418284"/>
            <a:ext cx="7563593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256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7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36764"/>
              </p:ext>
            </p:extLst>
          </p:nvPr>
        </p:nvGraphicFramePr>
        <p:xfrm>
          <a:off x="6876256" y="1859366"/>
          <a:ext cx="2016224" cy="24427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9" y="418284"/>
            <a:ext cx="500395" cy="50039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33738" y="1339256"/>
            <a:ext cx="5860070" cy="3243006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800" b="1" dirty="0"/>
                  <a:t>	</a:t>
                </a:r>
                <a:endParaRPr lang="ko-KR" altLang="en-US" sz="8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메이커 정보 수정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새 프로젝트 등록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타이틀</a:t>
                </a:r>
                <a:endParaRPr lang="en-US" altLang="ko-KR" sz="9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소개</a:t>
                </a:r>
                <a:endParaRPr lang="en-US" altLang="ko-KR" sz="9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카테고리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수정하기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타이틀</a:t>
                </a:r>
                <a:endParaRPr lang="en-US" altLang="ko-KR" sz="9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소개</a:t>
                </a:r>
                <a:endParaRPr lang="en-US" altLang="ko-KR" sz="9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카테고리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프로젝트 관리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타이틀</a:t>
                </a:r>
                <a:endParaRPr lang="en-US" altLang="ko-KR" sz="9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소개</a:t>
                </a:r>
                <a:endParaRPr lang="en-US" altLang="ko-KR" sz="9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카테고리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프로젝트 관리</a:t>
                </a: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4281062" y="18340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8" name="직사각형 57"/>
          <p:cNvSpPr/>
          <p:nvPr/>
        </p:nvSpPr>
        <p:spPr>
          <a:xfrm>
            <a:off x="5305727" y="18340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122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9" y="469652"/>
            <a:ext cx="7397452" cy="484747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94804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c:choose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test="${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proj.pro_reg_date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==null}"&gt;</a:t>
                      </a:r>
                    </a:p>
                    <a:p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&lt;/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c:otherwise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  <a:endParaRPr lang="ko-KR" altLang="en-US" sz="9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70157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프로젝트 등록을 수정 혹은 프로젝트 관리 페이지로 이동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138687"/>
            <a:ext cx="5906246" cy="353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3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2" y="96700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9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9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7" y="418284"/>
            <a:ext cx="7563593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815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7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36047"/>
              </p:ext>
            </p:extLst>
          </p:nvPr>
        </p:nvGraphicFramePr>
        <p:xfrm>
          <a:off x="6876256" y="1859366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9" y="418284"/>
            <a:ext cx="500395" cy="50039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33738" y="1339256"/>
            <a:ext cx="5860070" cy="3243006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b="1" dirty="0" err="1"/>
                    <a:t>이젠의</a:t>
                  </a:r>
                  <a:endParaRPr lang="en-US" altLang="ko-KR" sz="1100" b="1" dirty="0"/>
                </a:p>
                <a:p>
                  <a:r>
                    <a:rPr lang="ko-KR" altLang="en-US" sz="1100" b="1" dirty="0"/>
                    <a:t>프로젝트</a:t>
                  </a:r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800" b="1" dirty="0" err="1"/>
                  <a:t>펀딩</a:t>
                </a:r>
                <a:r>
                  <a:rPr lang="ko-KR" altLang="en-US" sz="800" b="1" dirty="0"/>
                  <a:t> 준비</a:t>
                </a:r>
                <a:endParaRPr lang="en-US" altLang="ko-KR" sz="800" b="1" dirty="0"/>
              </a:p>
              <a:p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요건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정보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스토리 작성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 err="1"/>
                  <a:t>리워드</a:t>
                </a:r>
                <a:r>
                  <a:rPr lang="ko-KR" altLang="en-US" sz="800" b="1" dirty="0"/>
                  <a:t> 설계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위험요인 및 정책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메이커 정보</a:t>
                </a:r>
                <a:endParaRPr lang="en-US" altLang="ko-KR" sz="800" b="1" dirty="0"/>
              </a:p>
              <a:p>
                <a:endParaRPr lang="ko-KR" altLang="en-US" sz="800" b="1" dirty="0"/>
              </a:p>
              <a:p>
                <a:r>
                  <a:rPr lang="ko-KR" altLang="en-US" sz="800" b="1" dirty="0"/>
                  <a:t>프로젝트 문의 관리</a:t>
                </a:r>
                <a:r>
                  <a:rPr lang="en-US" altLang="ko-KR" sz="800" b="1" dirty="0"/>
                  <a:t>	</a:t>
                </a:r>
                <a:endParaRPr lang="ko-KR" altLang="en-US" sz="8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125949" y="2092242"/>
            <a:ext cx="4572000" cy="216213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r>
              <a:rPr lang="en-US" altLang="ko-KR" sz="800" b="1" dirty="0"/>
              <a:t>Q1.</a:t>
            </a:r>
            <a:r>
              <a:rPr lang="ko-KR" altLang="en-US" sz="800" dirty="0"/>
              <a:t> </a:t>
            </a:r>
            <a:r>
              <a:rPr lang="ko-KR" altLang="en-US" sz="800" b="1" dirty="0" err="1"/>
              <a:t>리워드가</a:t>
            </a:r>
            <a:r>
              <a:rPr lang="ko-KR" altLang="en-US" sz="800" b="1" dirty="0"/>
              <a:t> 타 </a:t>
            </a:r>
            <a:r>
              <a:rPr lang="ko-KR" altLang="en-US" sz="800" b="1" dirty="0" err="1"/>
              <a:t>크라우드펀딩사</a:t>
            </a:r>
            <a:r>
              <a:rPr lang="ko-KR" altLang="en-US" sz="800" b="1" dirty="0"/>
              <a:t> 및 온라인 </a:t>
            </a:r>
            <a:r>
              <a:rPr lang="ko-KR" altLang="en-US" sz="800" b="1" dirty="0" err="1"/>
              <a:t>커머스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자사 홈페이지 등 다른 판매처에서</a:t>
            </a:r>
            <a:br>
              <a:rPr lang="ko-KR" altLang="en-US" sz="800" b="1" dirty="0"/>
            </a:br>
            <a:r>
              <a:rPr lang="ko-KR" altLang="en-US" sz="800" b="1" dirty="0"/>
              <a:t>        유통된 적이 있거나 현재 유통중인가요</a:t>
            </a:r>
            <a:r>
              <a:rPr lang="en-US" altLang="ko-KR" sz="800" b="1" dirty="0"/>
              <a:t>? *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	</a:t>
            </a:r>
            <a:r>
              <a:rPr lang="ko-KR" altLang="en-US" sz="800" dirty="0"/>
              <a:t>아니요</a:t>
            </a:r>
            <a:r>
              <a:rPr lang="en-US" altLang="ko-KR" sz="800" dirty="0"/>
              <a:t>, </a:t>
            </a:r>
            <a:r>
              <a:rPr lang="ko-KR" altLang="en-US" sz="800" dirty="0"/>
              <a:t>다른 곳에서 유통한 적이 없으며 </a:t>
            </a:r>
            <a:r>
              <a:rPr lang="ko-KR" altLang="en-US" sz="800" dirty="0" err="1"/>
              <a:t>펀펀을</a:t>
            </a:r>
            <a:r>
              <a:rPr lang="ko-KR" altLang="en-US" sz="800" dirty="0"/>
              <a:t> 통해 처음 선보이는 제품입니다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	</a:t>
            </a:r>
            <a:r>
              <a:rPr lang="ko-KR" altLang="en-US" sz="800" dirty="0"/>
              <a:t>예</a:t>
            </a:r>
            <a:r>
              <a:rPr lang="en-US" altLang="ko-KR" sz="800" dirty="0"/>
              <a:t>, </a:t>
            </a:r>
            <a:r>
              <a:rPr lang="ko-KR" altLang="en-US" sz="800" dirty="0"/>
              <a:t>다른 곳에서 유통한 적이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또는 현재 유통 중입니다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b="1" dirty="0"/>
              <a:t>Q2.</a:t>
            </a:r>
            <a:r>
              <a:rPr lang="ko-KR" altLang="en-US" sz="800" dirty="0"/>
              <a:t> </a:t>
            </a:r>
            <a:r>
              <a:rPr lang="ko-KR" altLang="en-US" sz="800" b="1" dirty="0" err="1"/>
              <a:t>리워드</a:t>
            </a:r>
            <a:r>
              <a:rPr lang="ko-KR" altLang="en-US" sz="800" b="1" dirty="0"/>
              <a:t> 관련 문제 발생 시 </a:t>
            </a:r>
            <a:r>
              <a:rPr lang="ko-KR" altLang="en-US" sz="800" b="1" dirty="0" err="1"/>
              <a:t>펀펀과는</a:t>
            </a:r>
            <a:r>
              <a:rPr lang="ko-KR" altLang="en-US" sz="800" b="1" dirty="0"/>
              <a:t> 무관한 내용에 대한 공지를 숙지하셨습니까</a:t>
            </a:r>
            <a:r>
              <a:rPr lang="en-US" altLang="ko-KR" sz="800" b="1" dirty="0"/>
              <a:t>? *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	</a:t>
            </a:r>
            <a:r>
              <a:rPr lang="ko-KR" altLang="en-US" sz="800" dirty="0"/>
              <a:t>예</a:t>
            </a:r>
            <a:r>
              <a:rPr lang="en-US" altLang="ko-KR" sz="800" dirty="0"/>
              <a:t>, </a:t>
            </a:r>
            <a:r>
              <a:rPr lang="ko-KR" altLang="en-US" sz="800" dirty="0"/>
              <a:t>숙지 했습니다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	</a:t>
            </a:r>
            <a:r>
              <a:rPr lang="ko-KR" altLang="en-US" sz="800" dirty="0"/>
              <a:t>아니요</a:t>
            </a:r>
            <a:r>
              <a:rPr lang="en-US" altLang="ko-KR" sz="800" dirty="0"/>
              <a:t>, </a:t>
            </a:r>
            <a:r>
              <a:rPr lang="ko-KR" altLang="en-US" sz="800" dirty="0"/>
              <a:t>숙지하지 않았습니다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b="1" dirty="0"/>
              <a:t>Q3.</a:t>
            </a:r>
            <a:r>
              <a:rPr lang="ko-KR" altLang="en-US" sz="800" dirty="0"/>
              <a:t> </a:t>
            </a:r>
            <a:r>
              <a:rPr lang="ko-KR" altLang="en-US" sz="800" b="1" dirty="0" err="1"/>
              <a:t>펀펀의</a:t>
            </a:r>
            <a:r>
              <a:rPr lang="ko-KR" altLang="en-US" sz="800" b="1" dirty="0"/>
              <a:t> 수수료 정책에 동의하십니까</a:t>
            </a:r>
            <a:r>
              <a:rPr lang="en-US" altLang="ko-KR" sz="800" b="1" dirty="0"/>
              <a:t>? *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	</a:t>
            </a:r>
            <a:r>
              <a:rPr lang="ko-KR" altLang="en-US" sz="800" dirty="0"/>
              <a:t>예</a:t>
            </a:r>
            <a:r>
              <a:rPr lang="en-US" altLang="ko-KR" sz="800" dirty="0"/>
              <a:t>, </a:t>
            </a:r>
            <a:r>
              <a:rPr lang="ko-KR" altLang="en-US" sz="800" dirty="0"/>
              <a:t>동의합니다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	</a:t>
            </a:r>
            <a:r>
              <a:rPr lang="ko-KR" altLang="en-US" sz="800" dirty="0"/>
              <a:t>아니요</a:t>
            </a:r>
            <a:r>
              <a:rPr lang="en-US" altLang="ko-KR" sz="800" dirty="0"/>
              <a:t>, </a:t>
            </a:r>
            <a:r>
              <a:rPr lang="ko-KR" altLang="en-US" sz="800" dirty="0"/>
              <a:t>동의하지 않습니다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2346793" y="4163442"/>
            <a:ext cx="1290145" cy="222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800" b="1" dirty="0"/>
              <a:t>저장하기</a:t>
            </a:r>
          </a:p>
        </p:txBody>
      </p:sp>
      <p:sp>
        <p:nvSpPr>
          <p:cNvPr id="9" name="타원 8"/>
          <p:cNvSpPr/>
          <p:nvPr/>
        </p:nvSpPr>
        <p:spPr>
          <a:xfrm>
            <a:off x="2750345" y="2469246"/>
            <a:ext cx="87799" cy="87799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750345" y="2594680"/>
            <a:ext cx="87799" cy="87799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750344" y="3043053"/>
            <a:ext cx="87799" cy="87799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750344" y="3168486"/>
            <a:ext cx="87799" cy="87799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750344" y="3621696"/>
            <a:ext cx="87799" cy="87799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750344" y="3747130"/>
            <a:ext cx="87799" cy="87799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441902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요건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6" y="440581"/>
            <a:ext cx="542889" cy="542889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0" y="1150328"/>
            <a:ext cx="5998778" cy="3580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83960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</a:p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$('[name=Q1]:checked').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()==='option1'&amp;&amp;</a:t>
                      </a:r>
                    </a:p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$('[name=Q2]:checked').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()==='option1'&amp;&amp;</a:t>
                      </a:r>
                    </a:p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$('[name=Q3]:checked').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()==='option1')</a:t>
                      </a:r>
                      <a:endParaRPr lang="ko-KR" altLang="en-US" sz="9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59007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필수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동의 사항에 모두 동의하지 않고 다음 단계로 이동을 시도하는 경우 필수 동의 사항에 동의해야 한다는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alert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호출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0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2" y="96700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9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9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7" y="418284"/>
            <a:ext cx="7563593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650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7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89837"/>
              </p:ext>
            </p:extLst>
          </p:nvPr>
        </p:nvGraphicFramePr>
        <p:xfrm>
          <a:off x="6876256" y="1859366"/>
          <a:ext cx="2016224" cy="22776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9" y="418284"/>
            <a:ext cx="500395" cy="50039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847239" y="1276390"/>
            <a:ext cx="5860070" cy="3243006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100" b="1" dirty="0" err="1"/>
                        <a:t>이젠의</a:t>
                      </a:r>
                      <a:endParaRPr lang="en-US" altLang="ko-KR" sz="1100" b="1" dirty="0"/>
                    </a:p>
                    <a:p>
                      <a:r>
                        <a:rPr lang="ko-KR" altLang="en-US" sz="1100" b="1" dirty="0"/>
                        <a:t>프로젝트</a:t>
                      </a:r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800" b="1" dirty="0" err="1"/>
                      <a:t>펀딩</a:t>
                    </a:r>
                    <a:r>
                      <a:rPr lang="ko-KR" altLang="en-US" sz="800" b="1" dirty="0"/>
                      <a:t> 준비</a:t>
                    </a:r>
                    <a:endParaRPr lang="en-US" altLang="ko-KR" sz="800" b="1" dirty="0"/>
                  </a:p>
                  <a:p>
                    <a:endParaRPr lang="en-US" altLang="ko-KR" sz="800" b="1" dirty="0"/>
                  </a:p>
                  <a:p>
                    <a:r>
                      <a:rPr lang="en-US" altLang="ko-KR" sz="800" b="1" dirty="0"/>
                      <a:t>  </a:t>
                    </a:r>
                    <a:r>
                      <a:rPr lang="ko-KR" altLang="en-US" sz="800" b="1" dirty="0"/>
                      <a:t>기본 요건 동의</a:t>
                    </a:r>
                    <a:endParaRPr lang="en-US" altLang="ko-KR" sz="800" b="1" dirty="0"/>
                  </a:p>
                  <a:p>
                    <a:r>
                      <a:rPr lang="en-US" altLang="ko-KR" sz="800" b="1" dirty="0"/>
                      <a:t>  </a:t>
                    </a:r>
                    <a:r>
                      <a:rPr lang="ko-KR" altLang="en-US" sz="800" b="1" dirty="0"/>
                      <a:t>기본 정보</a:t>
                    </a:r>
                    <a:endParaRPr lang="en-US" altLang="ko-KR" sz="800" b="1" dirty="0"/>
                  </a:p>
                  <a:p>
                    <a:r>
                      <a:rPr lang="en-US" altLang="ko-KR" sz="800" b="1" dirty="0"/>
                      <a:t>  </a:t>
                    </a:r>
                    <a:r>
                      <a:rPr lang="ko-KR" altLang="en-US" sz="800" b="1" dirty="0"/>
                      <a:t>스토리 작성</a:t>
                    </a:r>
                    <a:endParaRPr lang="en-US" altLang="ko-KR" sz="800" b="1" dirty="0"/>
                  </a:p>
                  <a:p>
                    <a:r>
                      <a:rPr lang="en-US" altLang="ko-KR" sz="800" b="1" dirty="0"/>
                      <a:t>  </a:t>
                    </a:r>
                    <a:r>
                      <a:rPr lang="ko-KR" altLang="en-US" sz="800" b="1" dirty="0" err="1"/>
                      <a:t>리워드</a:t>
                    </a:r>
                    <a:r>
                      <a:rPr lang="ko-KR" altLang="en-US" sz="800" b="1" dirty="0"/>
                      <a:t> 설계</a:t>
                    </a:r>
                    <a:endParaRPr lang="en-US" altLang="ko-KR" sz="800" b="1" dirty="0"/>
                  </a:p>
                  <a:p>
                    <a:r>
                      <a:rPr lang="en-US" altLang="ko-KR" sz="800" b="1" dirty="0"/>
                      <a:t>  </a:t>
                    </a:r>
                    <a:r>
                      <a:rPr lang="ko-KR" altLang="en-US" sz="800" b="1" dirty="0"/>
                      <a:t>위험요인</a:t>
                    </a:r>
                  </a:p>
                  <a:p>
                    <a:r>
                      <a:rPr lang="ko-KR" altLang="en-US" sz="800" b="1" dirty="0"/>
                      <a:t>프로젝트 문의 관리</a:t>
                    </a:r>
                    <a:r>
                      <a:rPr lang="en-US" altLang="ko-KR" sz="800" b="1" dirty="0"/>
                      <a:t>	</a:t>
                    </a:r>
                    <a:endParaRPr lang="ko-KR" altLang="en-US" sz="8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작성하기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작성하기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기본 정보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작성하기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스토리 작성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작성하기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 err="1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800" b="1" dirty="0">
                    <a:solidFill>
                      <a:schemeClr val="tx1"/>
                    </a:solidFill>
                  </a:rPr>
                  <a:t> 설계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작성하기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위험 요인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작성하기</a:t>
                </a:r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3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6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9" y="469652"/>
            <a:ext cx="7149802" cy="484747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80597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r>
                        <a:rPr lang="en-US" altLang="ko-KR" sz="11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1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1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</a:p>
                    <a:p>
                      <a:r>
                        <a:rPr lang="en-US" altLang="ko-KR" sz="11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projectInfo.pro_title</a:t>
                      </a:r>
                      <a:r>
                        <a:rPr lang="en-US" altLang="ko-KR" sz="11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</a:t>
                      </a:r>
                    </a:p>
                    <a:p>
                      <a:r>
                        <a:rPr lang="en-US" altLang="ko-KR" sz="11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projectInfo.pro_story</a:t>
                      </a:r>
                      <a:r>
                        <a:rPr lang="en-US" altLang="ko-KR" sz="11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 </a:t>
                      </a:r>
                      <a:r>
                        <a:rPr lang="en-US" altLang="ko-KR" sz="11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projectOption</a:t>
                      </a:r>
                      <a:r>
                        <a:rPr lang="en-US" altLang="ko-KR" sz="11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 and</a:t>
                      </a:r>
                    </a:p>
                    <a:p>
                      <a:r>
                        <a:rPr lang="en-US" altLang="ko-KR" sz="11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projectRisk</a:t>
                      </a:r>
                      <a:r>
                        <a:rPr lang="en-US" altLang="ko-KR" sz="11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!=-1}"&gt;</a:t>
                      </a:r>
                      <a:endParaRPr lang="ko-KR" altLang="en-US" sz="11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3230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항목에 입력된 값을 체크하여 </a:t>
                      </a: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존재하면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작성완료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</a:t>
                      </a: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또는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이면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작성전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항목이 작성 완료가 되면 하단에 프로젝트 등록 신청 버튼 표시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하여 더 이상 수정 불가 및 승인 될 때까지 대기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1" y="1135694"/>
            <a:ext cx="5864397" cy="373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2" y="96700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9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9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7" y="418284"/>
            <a:ext cx="7563593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6421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7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87935"/>
              </p:ext>
            </p:extLst>
          </p:nvPr>
        </p:nvGraphicFramePr>
        <p:xfrm>
          <a:off x="6876256" y="1859366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9" y="418284"/>
            <a:ext cx="500395" cy="500395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821368" y="1240457"/>
            <a:ext cx="5860070" cy="3243006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b="1" dirty="0" err="1"/>
                    <a:t>이젠의</a:t>
                  </a:r>
                  <a:endParaRPr lang="en-US" altLang="ko-KR" sz="1100" b="1" dirty="0"/>
                </a:p>
                <a:p>
                  <a:r>
                    <a:rPr lang="ko-KR" altLang="en-US" sz="1100" b="1" dirty="0"/>
                    <a:t>프로젝트</a:t>
                  </a: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800" b="1" dirty="0" err="1"/>
                  <a:t>펀딩</a:t>
                </a:r>
                <a:r>
                  <a:rPr lang="ko-KR" altLang="en-US" sz="800" b="1" dirty="0"/>
                  <a:t> 준비</a:t>
                </a:r>
                <a:endParaRPr lang="en-US" altLang="ko-KR" sz="800" b="1" dirty="0"/>
              </a:p>
              <a:p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요건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정보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스토리 작성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 err="1"/>
                  <a:t>리워드</a:t>
                </a:r>
                <a:r>
                  <a:rPr lang="ko-KR" altLang="en-US" sz="800" b="1" dirty="0"/>
                  <a:t> 설계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위험요인 및 정책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메이커 정보</a:t>
                </a:r>
                <a:endParaRPr lang="en-US" altLang="ko-KR" sz="800" b="1" dirty="0"/>
              </a:p>
              <a:p>
                <a:endParaRPr lang="ko-KR" altLang="en-US" sz="800" b="1" dirty="0"/>
              </a:p>
              <a:p>
                <a:r>
                  <a:rPr lang="ko-KR" altLang="en-US" sz="800" b="1" dirty="0"/>
                  <a:t>프로젝트 문의 관리</a:t>
                </a:r>
                <a:r>
                  <a:rPr lang="en-US" altLang="ko-KR" sz="800" b="1" dirty="0"/>
                  <a:t>	</a:t>
                </a:r>
                <a:endParaRPr lang="ko-KR" altLang="en-US" sz="8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98440" y="1246296"/>
            <a:ext cx="4682997" cy="3230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47605" y="1301918"/>
            <a:ext cx="1393623" cy="201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47606" y="1504303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프로젝트 제목*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47606" y="1672993"/>
            <a:ext cx="404124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47606" y="1896392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목표 금액*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47606" y="2065082"/>
            <a:ext cx="404124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47606" y="2288482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대표 이미지*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47606" y="2457172"/>
            <a:ext cx="488291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>
                <a:solidFill>
                  <a:schemeClr val="bg1"/>
                </a:solidFill>
              </a:rPr>
              <a:t>등록하기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47606" y="4257236"/>
            <a:ext cx="1455457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저장하기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47606" y="2680571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카테고리*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247605" y="2849261"/>
            <a:ext cx="3423506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altLang="ko-KR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47606" y="3072661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프로젝트 시작 예정일*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247605" y="3241351"/>
            <a:ext cx="3423506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altLang="ko-KR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47606" y="3464750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프로젝트 종료일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247605" y="3633440"/>
            <a:ext cx="3423506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altLang="ko-KR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47606" y="3856840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검색용 태그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247605" y="4025529"/>
            <a:ext cx="3423506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altLang="ko-KR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75334" y="136424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0" name="직사각형 59"/>
          <p:cNvSpPr/>
          <p:nvPr/>
        </p:nvSpPr>
        <p:spPr>
          <a:xfrm>
            <a:off x="1949143" y="230073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867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37152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6" y="440581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9257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upload(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newFileName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UUID.</a:t>
                      </a:r>
                      <a:r>
                        <a:rPr lang="en-US" altLang="ko-KR" sz="9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randomUUID</a:t>
                      </a:r>
                      <a:r>
                        <a:rPr lang="en-US" altLang="ko-KR" sz="9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$("#Date").</a:t>
                      </a:r>
                      <a:r>
                        <a:rPr lang="en-US" altLang="ko-KR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({format:'</a:t>
                      </a:r>
                      <a:r>
                        <a:rPr lang="en-US" altLang="ko-KR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altLang="ko-KR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  <a:endParaRPr lang="ko-KR" altLang="en-US" sz="8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9" y="1129642"/>
            <a:ext cx="5629428" cy="383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48603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MultipartResolver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이미지 파일 업로드를 위한 </a:t>
                      </a:r>
                      <a:r>
                        <a:rPr lang="en-US" altLang="ko-KR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Uploader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util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 후 사용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서버에 등록된 파일의 이름이 중복되는 것을 방지하기 위해 </a:t>
                      </a:r>
                      <a:r>
                        <a:rPr lang="en-US" altLang="ko-KR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UUID.randomUUID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임의의 파일명을 생성하여 서버에 업로드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57350" y="3405188"/>
            <a:ext cx="219075" cy="245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2" y="96700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9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9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7" y="418284"/>
            <a:ext cx="7563593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2396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7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54042"/>
              </p:ext>
            </p:extLst>
          </p:nvPr>
        </p:nvGraphicFramePr>
        <p:xfrm>
          <a:off x="6876256" y="1859366"/>
          <a:ext cx="2016224" cy="1690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웹에디터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에디터를 이용하여 프로젝트의 상세 내용 등록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9" y="418284"/>
            <a:ext cx="500395" cy="50039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834068" y="1240457"/>
            <a:ext cx="5860070" cy="3243006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b="1" dirty="0" err="1"/>
                    <a:t>이젠의</a:t>
                  </a:r>
                  <a:endParaRPr lang="en-US" altLang="ko-KR" sz="1100" b="1" dirty="0"/>
                </a:p>
                <a:p>
                  <a:r>
                    <a:rPr lang="ko-KR" altLang="en-US" sz="1100" b="1" dirty="0"/>
                    <a:t>프로젝트</a:t>
                  </a: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800" b="1" dirty="0" err="1"/>
                  <a:t>펀딩</a:t>
                </a:r>
                <a:r>
                  <a:rPr lang="ko-KR" altLang="en-US" sz="800" b="1" dirty="0"/>
                  <a:t> 준비</a:t>
                </a:r>
                <a:endParaRPr lang="en-US" altLang="ko-KR" sz="800" b="1" dirty="0"/>
              </a:p>
              <a:p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요건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정보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스토리 작성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 err="1"/>
                  <a:t>리워드</a:t>
                </a:r>
                <a:r>
                  <a:rPr lang="ko-KR" altLang="en-US" sz="800" b="1" dirty="0"/>
                  <a:t> 설계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위험요인 및 정책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메이커 정보</a:t>
                </a:r>
                <a:endParaRPr lang="en-US" altLang="ko-KR" sz="800" b="1" dirty="0"/>
              </a:p>
              <a:p>
                <a:endParaRPr lang="ko-KR" altLang="en-US" sz="800" b="1" dirty="0"/>
              </a:p>
              <a:p>
                <a:r>
                  <a:rPr lang="ko-KR" altLang="en-US" sz="800" b="1" dirty="0"/>
                  <a:t>프로젝트 문의 관리</a:t>
                </a:r>
                <a:r>
                  <a:rPr lang="en-US" altLang="ko-KR" sz="800" b="1" dirty="0"/>
                  <a:t>	</a:t>
                </a:r>
                <a:endParaRPr lang="ko-KR" altLang="en-US" sz="8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011141" y="1246296"/>
            <a:ext cx="4682997" cy="3230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247605" y="1301918"/>
            <a:ext cx="1393623" cy="201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스토리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47605" y="1809426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스토리 작성*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47605" y="2010463"/>
            <a:ext cx="4041245" cy="1550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247606" y="3791432"/>
            <a:ext cx="1455457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시작하기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5334" y="16121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7606" y="197811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2737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27584" y="843558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(FUNFUN)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 조달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메이커의 아이디어를 현실화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현실화 된 상품의 판매까지 이어지는 원스톱 </a:t>
            </a:r>
            <a:r>
              <a:rPr lang="ko-KR" altLang="en-US" sz="1800" b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</a:p>
        </p:txBody>
      </p:sp>
    </p:spTree>
    <p:extLst>
      <p:ext uri="{BB962C8B-B14F-4D97-AF65-F5344CB8AC3E}">
        <p14:creationId xmlns:p14="http://schemas.microsoft.com/office/powerpoint/2010/main" val="2452709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9" y="469651"/>
            <a:ext cx="5649724" cy="484748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6" y="440581"/>
            <a:ext cx="542889" cy="542889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73917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CKEDITOR.replace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pro_story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ckeditor_config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60234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웹에디터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CKEDITOR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활용하여 프로젝트의 상세 내용 소개를 등록하는데 자율성 부여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업로드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작성된 내용은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html 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 형식으로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업로드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0" y="1155698"/>
            <a:ext cx="5972781" cy="362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2" y="96700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9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9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8133"/>
              </p:ext>
            </p:extLst>
          </p:nvPr>
        </p:nvGraphicFramePr>
        <p:xfrm>
          <a:off x="6876256" y="1075225"/>
          <a:ext cx="2016224" cy="596528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8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7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537"/>
              </p:ext>
            </p:extLst>
          </p:nvPr>
        </p:nvGraphicFramePr>
        <p:xfrm>
          <a:off x="6876256" y="1779662"/>
          <a:ext cx="2088232" cy="3162300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7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배송 예정일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DATEPICKER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이용하여 날짜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 표시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삭제</a:t>
                      </a:r>
                      <a:endParaRPr lang="en-US" altLang="ko-KR" sz="9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9" y="418284"/>
            <a:ext cx="500395" cy="50039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834068" y="1240457"/>
            <a:ext cx="5860070" cy="3243006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b="1" dirty="0" err="1"/>
                    <a:t>이젠의</a:t>
                  </a:r>
                  <a:endParaRPr lang="en-US" altLang="ko-KR" sz="1100" b="1" dirty="0"/>
                </a:p>
                <a:p>
                  <a:r>
                    <a:rPr lang="ko-KR" altLang="en-US" sz="1100" b="1" dirty="0"/>
                    <a:t>프로젝트</a:t>
                  </a: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800" b="1" dirty="0" err="1"/>
                  <a:t>펀딩</a:t>
                </a:r>
                <a:r>
                  <a:rPr lang="ko-KR" altLang="en-US" sz="800" b="1" dirty="0"/>
                  <a:t> 준비</a:t>
                </a:r>
                <a:endParaRPr lang="en-US" altLang="ko-KR" sz="800" b="1" dirty="0"/>
              </a:p>
              <a:p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요건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정보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스토리 작성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 err="1"/>
                  <a:t>리워드</a:t>
                </a:r>
                <a:r>
                  <a:rPr lang="ko-KR" altLang="en-US" sz="800" b="1" dirty="0"/>
                  <a:t> 설계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위험요인 및 정책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메이커 정보</a:t>
                </a:r>
                <a:endParaRPr lang="en-US" altLang="ko-KR" sz="800" b="1" dirty="0"/>
              </a:p>
              <a:p>
                <a:endParaRPr lang="ko-KR" altLang="en-US" sz="800" b="1" dirty="0"/>
              </a:p>
              <a:p>
                <a:r>
                  <a:rPr lang="ko-KR" altLang="en-US" sz="800" b="1" dirty="0"/>
                  <a:t>프로젝트 문의 관리</a:t>
                </a:r>
                <a:r>
                  <a:rPr lang="en-US" altLang="ko-KR" sz="800" b="1" dirty="0"/>
                  <a:t>	</a:t>
                </a:r>
                <a:endParaRPr lang="ko-KR" altLang="en-US" sz="8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011141" y="1246296"/>
            <a:ext cx="4682997" cy="3230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247605" y="1301918"/>
            <a:ext cx="1393623" cy="201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b="1" dirty="0" smtClean="0">
                <a:solidFill>
                  <a:schemeClr val="tx1"/>
                </a:solidFill>
              </a:rPr>
              <a:t> 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47605" y="1809426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800" b="1" dirty="0">
                <a:solidFill>
                  <a:schemeClr val="tx1"/>
                </a:solidFill>
              </a:rPr>
              <a:t> 내용*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47605" y="2010464"/>
            <a:ext cx="1523954" cy="15183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247606" y="4083543"/>
            <a:ext cx="1455457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저장하기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13660" y="341638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1383557" y="418284"/>
            <a:ext cx="7563593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27524" y="2081506"/>
            <a:ext cx="13353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 err="1">
                <a:solidFill>
                  <a:schemeClr val="tx1"/>
                </a:solidFill>
              </a:rPr>
              <a:t>펀딩</a:t>
            </a:r>
            <a:r>
              <a:rPr lang="ko-KR" altLang="en-US" sz="800" b="1" dirty="0">
                <a:solidFill>
                  <a:schemeClr val="tx1"/>
                </a:solidFill>
              </a:rPr>
              <a:t> 금액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27524" y="2513745"/>
            <a:ext cx="13353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 err="1">
                <a:solidFill>
                  <a:schemeClr val="tx1"/>
                </a:solidFill>
              </a:rPr>
              <a:t>리워드명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27524" y="2723725"/>
            <a:ext cx="13353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옵션 조건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327524" y="2933706"/>
            <a:ext cx="13353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 err="1">
                <a:solidFill>
                  <a:schemeClr val="tx1"/>
                </a:solidFill>
              </a:rPr>
              <a:t>배송비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27524" y="3143686"/>
            <a:ext cx="13353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배송 예정일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47605" y="3633499"/>
            <a:ext cx="642565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+ </a:t>
            </a:r>
            <a:r>
              <a:rPr lang="ko-KR" altLang="en-US" sz="600" dirty="0">
                <a:solidFill>
                  <a:schemeClr val="bg1"/>
                </a:solidFill>
              </a:rPr>
              <a:t>추가하기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5781" y="1299566"/>
            <a:ext cx="2521637" cy="3124032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01570" y="1489115"/>
            <a:ext cx="1930058" cy="27456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479982" y="1646057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solidFill>
                  <a:schemeClr val="tx1"/>
                </a:solidFill>
              </a:rPr>
              <a:t> 금액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479982" y="1856038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solidFill>
                  <a:schemeClr val="tx1"/>
                </a:solidFill>
              </a:rPr>
              <a:t>리워드명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79982" y="2915461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옵션 조건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479982" y="3125442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solidFill>
                  <a:schemeClr val="tx1"/>
                </a:solidFill>
              </a:rPr>
              <a:t>배송비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9982" y="3335422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배송 예정일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944549" y="119101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2" name="직사각형 61"/>
          <p:cNvSpPr/>
          <p:nvPr/>
        </p:nvSpPr>
        <p:spPr>
          <a:xfrm>
            <a:off x="2327524" y="2297625"/>
            <a:ext cx="13353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800" b="1" dirty="0">
                <a:solidFill>
                  <a:schemeClr val="tx1"/>
                </a:solidFill>
              </a:rPr>
              <a:t> 상세 설명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479982" y="2073190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상세설명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479982" y="3544624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제한수량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073275" y="1654374"/>
            <a:ext cx="1117975" cy="1460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3275" y="1864354"/>
            <a:ext cx="1117975" cy="1460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73275" y="2923778"/>
            <a:ext cx="1117975" cy="1460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73275" y="3133759"/>
            <a:ext cx="1117975" cy="1460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73275" y="3343739"/>
            <a:ext cx="1117975" cy="1460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73275" y="2081506"/>
            <a:ext cx="1117975" cy="7192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73275" y="3552941"/>
            <a:ext cx="1117975" cy="1460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3586" y="3956611"/>
            <a:ext cx="321283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등록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03371" y="3956611"/>
            <a:ext cx="321283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>
                <a:solidFill>
                  <a:schemeClr val="bg1"/>
                </a:solidFill>
              </a:rPr>
              <a:t>취소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71571" y="33116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7" name="직사각형 76"/>
          <p:cNvSpPr/>
          <p:nvPr/>
        </p:nvSpPr>
        <p:spPr>
          <a:xfrm>
            <a:off x="1950526" y="185607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78" name="직사각형 77"/>
          <p:cNvSpPr/>
          <p:nvPr/>
        </p:nvSpPr>
        <p:spPr>
          <a:xfrm>
            <a:off x="1963935" y="39483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79" name="직사각형 78"/>
          <p:cNvSpPr/>
          <p:nvPr/>
        </p:nvSpPr>
        <p:spPr>
          <a:xfrm>
            <a:off x="3489958" y="2081506"/>
            <a:ext cx="213104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X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381779" y="3258661"/>
            <a:ext cx="321283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9" y="469652"/>
            <a:ext cx="7448252" cy="484747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59509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9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05229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추가하기 버튼 클릭하여 </a:t>
                      </a: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추가하는 </a:t>
                      </a: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0096"/>
            <a:ext cx="5849015" cy="278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3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9" y="469652"/>
            <a:ext cx="7562552" cy="9002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37876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PRO_OPTION()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$("#Date").</a:t>
                      </a:r>
                      <a:r>
                        <a:rPr lang="en-US" altLang="ko-KR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({format:'</a:t>
                      </a:r>
                      <a:r>
                        <a:rPr lang="en-US" altLang="ko-KR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altLang="ko-KR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66321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 작성 후 등록하면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등록내용 저장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발송시작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예정일은 날짜를 지정하여 입력하나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차후 단계에서 대략적인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날짜임을 알림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147193"/>
            <a:ext cx="5816925" cy="339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8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9" y="469652"/>
            <a:ext cx="7530802" cy="9002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14983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900" b="1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02280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다수의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가능하며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종료 및 목표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금액 달성 후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오픈하는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스토어의 옵션에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1:1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매치 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이용하여 삭제 및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 버튼을 이용하여 수정 가능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및 삭제 내용은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반영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1" y="1123170"/>
            <a:ext cx="6057901" cy="361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3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2" y="96700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9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9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1232"/>
              </p:ext>
            </p:extLst>
          </p:nvPr>
        </p:nvGraphicFramePr>
        <p:xfrm>
          <a:off x="6876256" y="1075225"/>
          <a:ext cx="2016224" cy="596528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8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7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77205"/>
              </p:ext>
            </p:extLst>
          </p:nvPr>
        </p:nvGraphicFramePr>
        <p:xfrm>
          <a:off x="6876256" y="1749274"/>
          <a:ext cx="2088232" cy="3243656"/>
        </p:xfrm>
        <a:graphic>
          <a:graphicData uri="http://schemas.openxmlformats.org/drawingml/2006/table">
            <a:tbl>
              <a:tblPr firstRow="1" bandRow="1"/>
              <a:tblGrid>
                <a:gridCol w="225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2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 요인 및 정책 등록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위험 요인 및 정책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위험요인 및 정책 내용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위험요인 및 정책 내용 표시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등록한 위험요인 및 정책 삭제</a:t>
                      </a:r>
                      <a:endParaRPr lang="en-US" altLang="ko-KR" sz="9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등록한 위험요인 및 정책 수정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9" y="418284"/>
            <a:ext cx="500395" cy="50039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834068" y="1240457"/>
            <a:ext cx="5860070" cy="3243006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b="1" dirty="0" err="1"/>
                    <a:t>이젠의</a:t>
                  </a:r>
                  <a:endParaRPr lang="en-US" altLang="ko-KR" sz="1100" b="1" dirty="0"/>
                </a:p>
                <a:p>
                  <a:r>
                    <a:rPr lang="ko-KR" altLang="en-US" sz="1100" b="1" dirty="0"/>
                    <a:t>프로젝트</a:t>
                  </a: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800" b="1" dirty="0" err="1"/>
                  <a:t>펀딩</a:t>
                </a:r>
                <a:r>
                  <a:rPr lang="ko-KR" altLang="en-US" sz="800" b="1" dirty="0"/>
                  <a:t> 준비</a:t>
                </a:r>
                <a:endParaRPr lang="en-US" altLang="ko-KR" sz="800" b="1" dirty="0"/>
              </a:p>
              <a:p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요건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기본 정보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스토리 작성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 err="1"/>
                  <a:t>리워드</a:t>
                </a:r>
                <a:r>
                  <a:rPr lang="ko-KR" altLang="en-US" sz="800" b="1" dirty="0"/>
                  <a:t> 설계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위험요인 및 정책</a:t>
                </a:r>
                <a:endParaRPr lang="en-US" altLang="ko-KR" sz="800" b="1" dirty="0"/>
              </a:p>
              <a:p>
                <a:r>
                  <a:rPr lang="en-US" altLang="ko-KR" sz="800" b="1" dirty="0"/>
                  <a:t>  </a:t>
                </a:r>
                <a:r>
                  <a:rPr lang="ko-KR" altLang="en-US" sz="800" b="1" dirty="0"/>
                  <a:t>메이커 정보</a:t>
                </a:r>
                <a:endParaRPr lang="en-US" altLang="ko-KR" sz="800" b="1" dirty="0"/>
              </a:p>
              <a:p>
                <a:endParaRPr lang="ko-KR" altLang="en-US" sz="800" b="1" dirty="0"/>
              </a:p>
              <a:p>
                <a:r>
                  <a:rPr lang="ko-KR" altLang="en-US" sz="800" b="1" dirty="0"/>
                  <a:t>프로젝트 문의 관리</a:t>
                </a:r>
                <a:r>
                  <a:rPr lang="en-US" altLang="ko-KR" sz="800" b="1" dirty="0"/>
                  <a:t>	</a:t>
                </a:r>
                <a:endParaRPr lang="ko-KR" altLang="en-US" sz="8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011141" y="1246296"/>
            <a:ext cx="4682997" cy="3230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247605" y="1301918"/>
            <a:ext cx="1656429" cy="212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위험요인 및 정책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47605" y="1809426"/>
            <a:ext cx="165643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위험요인 및 정책 내용*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47605" y="2010464"/>
            <a:ext cx="1523954" cy="15183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247606" y="4083543"/>
            <a:ext cx="1455457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저장하기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13660" y="341638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2327524" y="2081506"/>
            <a:ext cx="13353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위험 요인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47605" y="3633499"/>
            <a:ext cx="642565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+ </a:t>
            </a:r>
            <a:r>
              <a:rPr lang="ko-KR" altLang="en-US" sz="600" dirty="0">
                <a:solidFill>
                  <a:schemeClr val="bg1"/>
                </a:solidFill>
              </a:rPr>
              <a:t>추가하기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5781" y="1299566"/>
            <a:ext cx="2521637" cy="3124032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07920" y="1984434"/>
            <a:ext cx="1930058" cy="15779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486332" y="2141377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위험 요인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944549" y="119101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2" name="직사각형 61"/>
          <p:cNvSpPr/>
          <p:nvPr/>
        </p:nvSpPr>
        <p:spPr>
          <a:xfrm>
            <a:off x="2327524" y="2297625"/>
            <a:ext cx="13353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정책 내용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486332" y="2384352"/>
            <a:ext cx="593294" cy="14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정책 내용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079625" y="2149693"/>
            <a:ext cx="1117975" cy="1460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79625" y="2392668"/>
            <a:ext cx="1117975" cy="7192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76317" y="3190116"/>
            <a:ext cx="321283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등록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96102" y="3190116"/>
            <a:ext cx="321283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>
                <a:solidFill>
                  <a:schemeClr val="bg1"/>
                </a:solidFill>
              </a:rPr>
              <a:t>취소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988628" y="185607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8" name="직사각형 77"/>
          <p:cNvSpPr/>
          <p:nvPr/>
        </p:nvSpPr>
        <p:spPr>
          <a:xfrm>
            <a:off x="1963935" y="39483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79" name="직사각형 78"/>
          <p:cNvSpPr/>
          <p:nvPr/>
        </p:nvSpPr>
        <p:spPr>
          <a:xfrm>
            <a:off x="3489958" y="2081506"/>
            <a:ext cx="213104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X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381779" y="3258661"/>
            <a:ext cx="321283" cy="2088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83557" y="418283"/>
            <a:ext cx="756359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4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56202" cy="484746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34472"/>
            <a:ext cx="5950308" cy="289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21715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=“risk" items= "${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riskList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59368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유사</a:t>
                      </a:r>
                      <a:endParaRPr lang="en-US" altLang="ko-KR" sz="9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추가하기 버튼을 클릭하여 위험요인을 등록하는 </a:t>
                      </a:r>
                      <a:r>
                        <a:rPr lang="ko-KR" altLang="en-US" sz="9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56202" cy="484746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31304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PRO_RISK()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95484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 작성 후 등록하여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7" y="1141016"/>
            <a:ext cx="5849210" cy="256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9" y="469651"/>
            <a:ext cx="7473652" cy="484746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05744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9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900" b="1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40490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다수의 </a:t>
                      </a: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가능하며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종료 및 목표 </a:t>
                      </a:r>
                      <a:r>
                        <a:rPr lang="ko-KR" altLang="en-US" sz="9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금액 달성 후 </a:t>
                      </a:r>
                      <a:r>
                        <a:rPr lang="ko-KR" altLang="en-US" sz="9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오픈하는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스토어의 옵션에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1:1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매치 됨</a:t>
                      </a:r>
                      <a:endParaRPr lang="en-US" altLang="ko-KR" sz="9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이용하여 삭제 및 </a:t>
                      </a:r>
                      <a:r>
                        <a:rPr lang="ko-KR" altLang="en-US" sz="9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 버튼을 이용하여 수정 가능</a:t>
                      </a:r>
                      <a:endParaRPr lang="en-US" altLang="ko-KR" sz="9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및 삭제 내용은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반영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38599"/>
            <a:ext cx="5917851" cy="347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1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9" y="469652"/>
            <a:ext cx="7473652" cy="4847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관리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81486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pro.pro_sub_date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startDate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&gt;today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startDate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&lt;=today &amp;&amp; today&lt;=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finishDate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rate&lt;100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81200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매끄러운 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구성을 위해 프로젝트 현황 페이지 추가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승인 날짜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시작 날짜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종료 날짜</a:t>
                      </a:r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달성률을</a:t>
                      </a: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현재 상태 표시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5" y="1138151"/>
            <a:ext cx="5831396" cy="364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1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2" y="96700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54418" y="253949"/>
            <a:ext cx="8713448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9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2435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7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47008"/>
              </p:ext>
            </p:extLst>
          </p:nvPr>
        </p:nvGraphicFramePr>
        <p:xfrm>
          <a:off x="6876256" y="1859366"/>
          <a:ext cx="2016224" cy="25776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문의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9" y="418284"/>
            <a:ext cx="500395" cy="50039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834068" y="1240458"/>
            <a:ext cx="5860070" cy="3243005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 err="1"/>
                  <a:t>이젠의</a:t>
                </a:r>
                <a:endParaRPr lang="en-US" altLang="ko-KR" sz="1100" b="1" dirty="0"/>
              </a:p>
              <a:p>
                <a:r>
                  <a:rPr lang="ko-KR" altLang="en-US" sz="1100" b="1" dirty="0"/>
                  <a:t>프로젝트</a:t>
                </a: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011141" y="1246296"/>
            <a:ext cx="4682997" cy="3230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247605" y="1301918"/>
            <a:ext cx="2235034" cy="212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프로젝트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48258" y="1571548"/>
            <a:ext cx="1956290" cy="15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등록된 문의에 </a:t>
            </a:r>
            <a:r>
              <a:rPr lang="ko-KR" altLang="en-US" sz="800" b="1">
                <a:solidFill>
                  <a:schemeClr val="tx1"/>
                </a:solidFill>
              </a:rPr>
              <a:t>답변을 등록해 주세요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75" y="1727546"/>
            <a:ext cx="3350083" cy="23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2857060" y="1805494"/>
            <a:ext cx="645164" cy="10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등록 날짜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318151" y="1805493"/>
            <a:ext cx="538909" cy="10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0070C0"/>
                </a:solidFill>
              </a:rPr>
              <a:t>문의자 아이디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502223" y="1805493"/>
            <a:ext cx="645164" cy="10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문의 내용</a:t>
            </a: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75" y="1971857"/>
            <a:ext cx="3350083" cy="42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2857060" y="2036810"/>
            <a:ext cx="645164" cy="10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500" b="1" dirty="0">
                <a:solidFill>
                  <a:schemeClr val="tx1"/>
                </a:solidFill>
              </a:rPr>
              <a:t>2020-05-06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366190" y="2036810"/>
            <a:ext cx="508015" cy="217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527337" y="2036810"/>
            <a:ext cx="1019365" cy="252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문의사항이 있습니다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134947" y="2005842"/>
            <a:ext cx="451283" cy="17706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 anchorCtr="0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답변등록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1" y="2405544"/>
            <a:ext cx="3350083" cy="42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879135" y="2470497"/>
            <a:ext cx="645164" cy="10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388266" y="2470497"/>
            <a:ext cx="508015" cy="217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700" b="1" dirty="0">
              <a:solidFill>
                <a:srgbClr val="0070C0"/>
              </a:solidFill>
            </a:endParaRPr>
          </a:p>
          <a:p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549412" y="2470496"/>
            <a:ext cx="1019365" cy="27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답변 내용 입니다</a:t>
            </a:r>
            <a:endParaRPr lang="en-US" altLang="ko-KR" sz="500" b="1" dirty="0">
              <a:solidFill>
                <a:schemeClr val="tx1"/>
              </a:solidFill>
            </a:endParaRPr>
          </a:p>
          <a:p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13139" y="2589477"/>
            <a:ext cx="451283" cy="17706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 anchorCtr="0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답변수정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392150" y="1681980"/>
            <a:ext cx="508015" cy="217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700" b="1" dirty="0">
              <a:solidFill>
                <a:srgbClr val="0070C0"/>
              </a:solidFill>
            </a:endParaRPr>
          </a:p>
          <a:p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78215" y="2441259"/>
            <a:ext cx="508015" cy="217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700" b="1" dirty="0">
              <a:solidFill>
                <a:srgbClr val="0070C0"/>
              </a:solidFill>
            </a:endParaRPr>
          </a:p>
          <a:p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72501" y="2494076"/>
            <a:ext cx="2521637" cy="2162998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68290" y="2648949"/>
            <a:ext cx="1930058" cy="1866920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>
                  <a:solidFill>
                    <a:schemeClr val="tx1"/>
                  </a:solidFill>
                </a:rPr>
                <a:t>답변 입력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>
                  <a:solidFill>
                    <a:schemeClr val="tx1"/>
                  </a:solidFill>
                </a:rPr>
                <a:t>문의내용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등록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취소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843349" y="181969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77" name="직사각형 76"/>
          <p:cNvSpPr/>
          <p:nvPr/>
        </p:nvSpPr>
        <p:spPr>
          <a:xfrm>
            <a:off x="4222640" y="252881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8" name="직사각형 77"/>
          <p:cNvSpPr/>
          <p:nvPr/>
        </p:nvSpPr>
        <p:spPr>
          <a:xfrm>
            <a:off x="3212826" y="239947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92" name="직사각형 91"/>
          <p:cNvSpPr/>
          <p:nvPr/>
        </p:nvSpPr>
        <p:spPr>
          <a:xfrm>
            <a:off x="2128267" y="161899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383557" y="418284"/>
            <a:ext cx="7563593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39145" y="1789402"/>
            <a:ext cx="1171750" cy="2694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108000" rIns="0" bIns="34290" rtlCol="0" anchor="t" anchorCtr="0"/>
          <a:lstStyle/>
          <a:p>
            <a:r>
              <a:rPr lang="ko-KR" altLang="en-US" sz="800" b="1" dirty="0"/>
              <a:t>프로젝트 취소 신청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/>
              <a:t>프로젝트 현황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/>
              <a:t>프로젝트 문의 관리</a:t>
            </a:r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/>
              <a:t>스토어 등록 신청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/>
              <a:t>스토어 등록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/>
              <a:t>     </a:t>
            </a:r>
            <a:r>
              <a:rPr lang="ko-KR" altLang="en-US" sz="800" b="1" dirty="0"/>
              <a:t>기본 정보</a:t>
            </a:r>
            <a:endParaRPr lang="en-US" altLang="ko-KR" sz="800" b="1" dirty="0"/>
          </a:p>
          <a:p>
            <a:r>
              <a:rPr lang="en-US" altLang="ko-KR" sz="800" b="1" dirty="0"/>
              <a:t>     </a:t>
            </a:r>
            <a:r>
              <a:rPr lang="ko-KR" altLang="en-US" sz="800" b="1" dirty="0"/>
              <a:t>옵션 설계</a:t>
            </a:r>
            <a:endParaRPr lang="en-US" altLang="ko-KR" sz="800" b="1" dirty="0"/>
          </a:p>
          <a:p>
            <a:endParaRPr lang="ko-KR" altLang="en-US" sz="800" b="1" dirty="0"/>
          </a:p>
          <a:p>
            <a:r>
              <a:rPr lang="ko-KR" altLang="en-US" sz="800" b="1" dirty="0"/>
              <a:t>스토어 주문 관리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/>
              <a:t>스토어 문의 관리</a:t>
            </a:r>
            <a:r>
              <a:rPr lang="en-US" altLang="ko-KR" sz="800" b="1" dirty="0"/>
              <a:t>	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0988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2"/>
            <a:ext cx="7441902" cy="484747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3214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9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9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altLang="ko-KR" sz="9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qna_ans</a:t>
                      </a: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 }"&gt;</a:t>
                      </a:r>
                    </a:p>
                    <a:p>
                      <a:r>
                        <a:rPr lang="en-US" altLang="ko-KR" sz="9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9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9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9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9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10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75113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답변을 기준으로 화면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9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등록되지 않은 경우 답변 등록 버튼 노출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등록된 경우 등록된 답변과 함께 답변 수정 버튼 호출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8" y="1151738"/>
            <a:ext cx="5981030" cy="323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5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2"/>
            <a:ext cx="7524452" cy="484747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25325"/>
              </p:ext>
            </p:extLst>
          </p:nvPr>
        </p:nvGraphicFramePr>
        <p:xfrm>
          <a:off x="6372201" y="1144421"/>
          <a:ext cx="2504407" cy="138453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078111">
                <a:tc>
                  <a:txBody>
                    <a:bodyPr/>
                    <a:lstStyle/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</a:t>
                      </a:r>
                      <a:r>
                        <a:rPr lang="en-US" altLang="ko-KR" sz="9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"${</a:t>
                      </a:r>
                      <a:r>
                        <a:rPr lang="en-US" altLang="ko-KR" sz="9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qna_ans</a:t>
                      </a:r>
                      <a:r>
                        <a:rPr lang="en-US" altLang="ko-KR" sz="9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 }"&gt;</a:t>
                      </a:r>
                    </a:p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71447"/>
              </p:ext>
            </p:extLst>
          </p:nvPr>
        </p:nvGraphicFramePr>
        <p:xfrm>
          <a:off x="6372201" y="2859782"/>
          <a:ext cx="2504407" cy="1483546"/>
        </p:xfrm>
        <a:graphic>
          <a:graphicData uri="http://schemas.openxmlformats.org/drawingml/2006/table">
            <a:tbl>
              <a:tblPr firstRow="1" bandRow="1"/>
              <a:tblGrid>
                <a:gridCol w="2504407"/>
              </a:tblGrid>
              <a:tr h="30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17712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답변을 기준으로 화면 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9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등록되지 않은 경우 답변 등록 버튼 노출</a:t>
                      </a:r>
                      <a:r>
                        <a:rPr lang="en-US" altLang="ko-KR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등록된 경우 등록된 답변과 함께 답변 수정 버튼 호출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" y="1039016"/>
            <a:ext cx="5774673" cy="258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" y="3372993"/>
            <a:ext cx="5774673" cy="142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2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6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6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1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3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2"/>
            <a:ext cx="7556202" cy="484747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7" y="440582"/>
            <a:ext cx="542889" cy="54288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95439"/>
              </p:ext>
            </p:extLst>
          </p:nvPr>
        </p:nvGraphicFramePr>
        <p:xfrm>
          <a:off x="311152" y="1041544"/>
          <a:ext cx="8489948" cy="3929285"/>
        </p:xfrm>
        <a:graphic>
          <a:graphicData uri="http://schemas.openxmlformats.org/drawingml/2006/table">
            <a:tbl>
              <a:tblPr/>
              <a:tblGrid>
                <a:gridCol w="11937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57500"/>
                <a:gridCol w="2330450"/>
              </a:tblGrid>
              <a:tr h="267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반영 내용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1676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 정보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리스크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항목을 모두 작성한 경우 등록 신청 버튼이 활성화 되고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신청이 완료 되고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정보는 수정할 수 없음</a:t>
                      </a:r>
                    </a:p>
                    <a:p>
                      <a:pPr algn="l" fontAlgn="ctr" latinLnBrk="0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기본요건만 동의한 상황에서도 프로젝트 등록 신청 버튼이 활성화 되어 있음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기본정보 작성 후 등록 버튼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 작성 후 등록 버튼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1-4-1.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 추가 팝업에서 발송시작 예정일 날짜 선택 안됨 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1-4-2.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 후 등록 버튼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작성 유무 체크가 정상적으로 되지 않아 등록 신청 버튼이 계속 활성화 되어 있음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DATEPICKER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정상적으로 작동하지 않아 날짜 선택 불가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  <a:tr h="83951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 정보 등록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제목 입력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 금액 입력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대표 이미지 등록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 설정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시작 및 종료 예정일 입력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키워드 입력 후 저장하면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DB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 정보 저장 후 프로젝트 준비 페이지로 이동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기본정보 작성 후 준비페이지로 이동은 되나 계속해서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작성전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상태로 남아있고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작성하기버튼이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활성화됨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다시 작성하기 버튼 클릭하면 새로 내용을 입력하는 상황이 반복됨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기존 작성한 정보를 불러오지 못함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</a:tr>
              <a:tr h="12052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추가하기 버튼으로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호출하여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다수의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 추가 가능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리워드옵션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수정 및 삭제 가능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발송시작 예정일을 수기로 등록하면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 됨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정상작동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삭제 불가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DATEPICKER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 정상적으로 작동하지 않는 오류</a:t>
                      </a:r>
                    </a:p>
                    <a:p>
                      <a:pPr algn="l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1707654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355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최민기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14560"/>
              </p:ext>
            </p:extLst>
          </p:nvPr>
        </p:nvGraphicFramePr>
        <p:xfrm>
          <a:off x="254756" y="699542"/>
          <a:ext cx="8637723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148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4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708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3520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오픈예정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완료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실패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성공 및 달성 가능성 높은 프로젝트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정보확인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페이지에서 관심 프로젝트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마이페이지에서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투자프로젝트인 경우 금액 선택 후 결제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리워드프로젝트인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옵션에 따른 상품 및 금액 선택 후 배송정보 입력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등록한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기본 배송지로 설정하시겠습니까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신고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불량 프로젝트 신고 페이지로 이동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신고 시 증거자료 제출 필요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파일 업로드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문의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프로젝트에 대한 문의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1707654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</a:t>
            </a:r>
            <a: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권기범</a:t>
            </a:r>
            <a:endParaRPr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279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권기범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5769"/>
              </p:ext>
            </p:extLst>
          </p:nvPr>
        </p:nvGraphicFramePr>
        <p:xfrm>
          <a:off x="323528" y="771544"/>
          <a:ext cx="8568953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03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2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55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3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관련 내용 포함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내용 등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구매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구매 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개수 선택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결제정보 입력 후 결제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문의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상품에 대한 문의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신청된 상품들과 판매되는 상품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 받은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상품에 대한 스토어 오픈 정보 및 상품 옵션 검토 후 승인 또는 거절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판매중인 상품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81602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9" y="4182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50848"/>
              </p:ext>
            </p:extLst>
          </p:nvPr>
        </p:nvGraphicFramePr>
        <p:xfrm>
          <a:off x="631577" y="1051764"/>
          <a:ext cx="8030115" cy="3603983"/>
        </p:xfrm>
        <a:graphic>
          <a:graphicData uri="http://schemas.openxmlformats.org/drawingml/2006/table">
            <a:tbl>
              <a:tblPr/>
              <a:tblGrid>
                <a:gridCol w="1465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552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5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4474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333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6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상품 목록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목록이 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UI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맞게 나옴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페이지네이션이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정상적으로 작동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타이틀 검색을 하면 해당 상품이 나옴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 메뉴 클릭하면 해당 상품들이 나옴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안나오는거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몇 개 있음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None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경로 문제 및 이미지가 없음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None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Char char="-"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업로드 하는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경로로 통일 및 이미지가 없는 부분은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DB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상으로 수정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83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상세페이지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옵션 선택하면 해당 옵션에 대한 가격 나옴</a:t>
                      </a:r>
                    </a:p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변경시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해당 수량에 따른 가격 나옴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수량이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까지 선택이 되며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가격은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-1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</a:t>
                      </a: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반영됨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Char char="-"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예외처리에서 문제가 있었음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Char char="-"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까지 입력되게 하고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 내려간 경우 선택한 옵션의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개의 가격으로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예외처리 </a:t>
                      </a: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7291653"/>
                  </a:ext>
                </a:extLst>
              </a:tr>
              <a:tr h="1156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상품 승인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상품 클릭하면 해당 상품에 대한 </a:t>
                      </a: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간략한 상세보기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띄어짐</a:t>
                      </a:r>
                    </a:p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버튼 누르게 되면 승인 여부</a:t>
                      </a: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묻는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띄어짐</a:t>
                      </a:r>
                    </a:p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승인여부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결정후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버튼 누르면</a:t>
                      </a: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승인이 완료됨</a:t>
                      </a:r>
                    </a:p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또는 거절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클릭후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승인해도 변화 없음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Char char="-"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이후 따로 예외 처리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안함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Char char="-"/>
                      </a:pP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한 경우 </a:t>
                      </a: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여부 묻는 라디오 버튼 대신 이미 승인이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되었습니다라는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메시지가 나타나게 함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1707654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 페이지</a:t>
            </a:r>
            <a: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32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및 적용 기술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23022"/>
              </p:ext>
            </p:extLst>
          </p:nvPr>
        </p:nvGraphicFramePr>
        <p:xfrm>
          <a:off x="251520" y="771552"/>
          <a:ext cx="8640960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86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66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회원정보변경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입력한 정보를 수정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카테고리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회원탈퇴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프로필 수정 페이지 내 회원탈퇴 버튼을 통해 탈퇴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계좌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수익금 정산 받을 계좌 등록 및 수정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충전 및 이용내역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</a:t>
                      </a:r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프로젝트의 목록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진행상태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목록 및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주문조회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샵에서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구매한 상품의 주문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유서희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6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81602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9" y="4182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33589"/>
              </p:ext>
            </p:extLst>
          </p:nvPr>
        </p:nvGraphicFramePr>
        <p:xfrm>
          <a:off x="631577" y="1051764"/>
          <a:ext cx="8030115" cy="3603983"/>
        </p:xfrm>
        <a:graphic>
          <a:graphicData uri="http://schemas.openxmlformats.org/drawingml/2006/table">
            <a:tbl>
              <a:tblPr/>
              <a:tblGrid>
                <a:gridCol w="1465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552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5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4474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333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600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 </a:t>
                      </a:r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주문지 정보 수정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7144" marR="7144" marT="71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주문지 정보 수정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클릭시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주문지 정보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수정창에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기등록된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주소 표시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새로운 주소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등록시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주소가 변경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정상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정상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N/A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839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주문 취소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7144" marR="7144" marT="71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 취소 버튼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클릭시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주문 취소를 다시 확인 하는 창이 표시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펀딩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취소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완료시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우측 상단의 주문 상태가 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'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주문 취소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'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로 변경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잘됨</a:t>
                      </a: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변경안됨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7291653"/>
                  </a:ext>
                </a:extLst>
              </a:tr>
              <a:tr h="115600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마이페이지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프로필 편집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&gt;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프로필 이미지 바꾸기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</a:endParaRPr>
                    </a:p>
                  </a:txBody>
                  <a:tcPr marL="7144" marR="7144" marT="71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이미지 파일 업로드 후 이미지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미리보기</a:t>
                      </a:r>
                      <a:endParaRPr lang="ko-KR" alt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미리보기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상태에서 수정버튼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미클릭시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변경되지 않음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사진미리보기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및 업로드가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작동안함</a:t>
                      </a:r>
                      <a:endParaRPr lang="ko-KR" alt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수정버튼 반응 없음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 latinLnBrk="0"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</a:p>
                    <a:p>
                      <a:pPr marL="228600" indent="-228600" algn="l" fontAlgn="ctr" latinLnBrk="0">
                        <a:buFont typeface="Arial" panose="020B0604020202020204" pitchFamily="34" charset="0"/>
                        <a:buAutoNum type="arabicPeriod"/>
                      </a:pP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수정 완료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(2020/06/03)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1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1707654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센터</a:t>
            </a:r>
            <a: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한송우</a:t>
            </a:r>
            <a:endParaRPr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339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0342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34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글 등록하면 관리자가 답변을 해주는 형태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진행이 되면 채팅 형식으로 진행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안되면 시간이 지난 후 확인 가능 하도록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이슈 및 사이트 공지사항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회사 메인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컨셉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소개 및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참여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오픈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사이트 이용 방법 등 자주 묻는 질문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목록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등록 및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FAQ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 및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회원들의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1:1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문의와 채팅 문의 답변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한송우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3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5" y="411511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5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40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2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20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69651"/>
            <a:ext cx="7581602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9" y="4182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31577" y="1051764"/>
          <a:ext cx="8030115" cy="3603983"/>
        </p:xfrm>
        <a:graphic>
          <a:graphicData uri="http://schemas.openxmlformats.org/drawingml/2006/table">
            <a:tbl>
              <a:tblPr/>
              <a:tblGrid>
                <a:gridCol w="1465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52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85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24474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333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986" marR="3986" marT="3986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600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공지사항 등록</a:t>
                      </a:r>
                    </a:p>
                  </a:txBody>
                  <a:tcPr marL="7144" marR="7144" marT="71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제목 입력</a:t>
                      </a:r>
                      <a:endParaRPr lang="en-US" altLang="ko-KR" sz="9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내용 입력</a:t>
                      </a:r>
                      <a:endParaRPr lang="en-US" altLang="ko-KR" sz="9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등록 완료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제목이나 내용중 하나를 입력하지 않았을 때 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500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에러페이지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호출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 이름이 </a:t>
                      </a:r>
                      <a:r>
                        <a:rPr lang="en-US" altLang="ko-KR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adm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김현태로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고정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내용의 글자수를 지정하여 초과시 </a:t>
                      </a:r>
                      <a:r>
                        <a:rPr lang="en-US" altLang="ko-KR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maxlength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까지만 남기도록 수정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내용이 공백일 시 확인하도록 알림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로그인한 관리자의 이름으로 작성자 이름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수정 처리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54000" marR="54000" marT="54000" marB="5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839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실시간 채팅 상담 내용 클릭</a:t>
                      </a:r>
                    </a:p>
                  </a:txBody>
                  <a:tcPr marL="7144" marR="7144" marT="71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해당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회원과의 </a:t>
                      </a:r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채팅창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호출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상대방은 회색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작성자는 파란색으로 구분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대화 내용 입력 시 채팅 상대에게 메시지  전달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관리자 기본 </a:t>
                      </a:r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멘트가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상대에게 온 것으로 표시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다른 관리자가 작성한 내용이 상대방으로 인식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되던 것을 수정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291653"/>
                  </a:ext>
                </a:extLst>
              </a:tr>
              <a:tr h="115600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메이커 관리 클릭</a:t>
                      </a:r>
                    </a:p>
                  </a:txBody>
                  <a:tcPr marL="7144" marR="7144" marT="71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및 복귀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설정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닫기 버튼을 통해 메이커 상세정보 창으로 복귀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유무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표시 필요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복귀 기능 활성화</a:t>
                      </a:r>
                      <a:endParaRPr lang="en-US" altLang="ko-KR" sz="9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제재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상태의 메이커 색으로 구분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144" marR="7144" marT="7144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최종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피드백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7059162" cy="35317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안드로이드를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완성하지 못한 부분에 대한 아쉬움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웹의 기능은 대부분 완성이 되어 정상적으로 작동하는 것에 대한 뿌듯함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일정 관리에 대한 어려움 및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리스크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 미흡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4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			</a:t>
            </a:r>
            <a:r>
              <a:rPr lang="ko-KR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고생하셨습니다</a:t>
            </a:r>
            <a:r>
              <a:rPr lang="en-US" altLang="ko-K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:-)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REPOSITORY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8734"/>
              </p:ext>
            </p:extLst>
          </p:nvPr>
        </p:nvGraphicFramePr>
        <p:xfrm>
          <a:off x="323528" y="1092989"/>
          <a:ext cx="8568952" cy="363900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시작 번호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바른고딕" pitchFamily="50" charset="-127"/>
                          <a:ea typeface="나눔바른고딕" pitchFamily="50" charset="-127"/>
                        </a:rPr>
                        <a:t>예치금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위험요소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스토어 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funding_seq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25000000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store_order_seq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신시간채팅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1916006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Vue.js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My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batis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42773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Vue.js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60312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459108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Bootstrap 3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Google Shape;102;p18"/>
          <p:cNvSpPr txBox="1">
            <a:spLocks/>
          </p:cNvSpPr>
          <p:nvPr/>
        </p:nvSpPr>
        <p:spPr>
          <a:xfrm>
            <a:off x="937482" y="982042"/>
            <a:ext cx="1402270" cy="49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22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ko-KR" altLang="en-US" sz="22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3203848" y="105958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및 알림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Socket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203848" y="2503578"/>
            <a:ext cx="2088232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업로드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MultiPartResolver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5436096" y="982042"/>
            <a:ext cx="2952328" cy="158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스프링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 발송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JavaMailSenderImpl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EXCEL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-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MappingJacksonJsonView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Google Shape;102;p18"/>
          <p:cNvSpPr txBox="1">
            <a:spLocks/>
          </p:cNvSpPr>
          <p:nvPr/>
        </p:nvSpPr>
        <p:spPr>
          <a:xfrm>
            <a:off x="937482" y="982042"/>
            <a:ext cx="1402270" cy="49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22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기술</a:t>
            </a:r>
            <a:endParaRPr lang="ko-KR" altLang="en-US" sz="22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Google Shape;102;p18"/>
          <p:cNvSpPr txBox="1">
            <a:spLocks/>
          </p:cNvSpPr>
          <p:nvPr/>
        </p:nvSpPr>
        <p:spPr>
          <a:xfrm>
            <a:off x="989733" y="1639482"/>
            <a:ext cx="1622127" cy="53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MVC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Google Shape;102;p18"/>
          <p:cNvSpPr txBox="1">
            <a:spLocks/>
          </p:cNvSpPr>
          <p:nvPr/>
        </p:nvSpPr>
        <p:spPr>
          <a:xfrm>
            <a:off x="989732" y="2427734"/>
            <a:ext cx="1622127" cy="53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BATIS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75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755576" y="798697"/>
            <a:ext cx="75608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15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자바스크립트를 </a:t>
            </a:r>
            <a:r>
              <a:rPr lang="ko-KR" altLang="en-US" sz="15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이용해서 비동기적</a:t>
            </a:r>
            <a:r>
              <a:rPr lang="en-US" altLang="ko-KR" sz="15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(Asynchronous)</a:t>
            </a:r>
            <a:r>
              <a:rPr lang="ko-KR" altLang="en-US" sz="15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으로 서버와 브라우저가 데이터를 교환할 수 있는 통신 방식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95686"/>
            <a:ext cx="260266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064" y="1995686"/>
            <a:ext cx="2725433" cy="24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998398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4370</Words>
  <Application>Microsoft Office PowerPoint</Application>
  <PresentationFormat>화면 슬라이드 쇼(16:9)</PresentationFormat>
  <Paragraphs>1102</Paragraphs>
  <Slides>68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굴림</vt:lpstr>
      <vt:lpstr>Arial</vt:lpstr>
      <vt:lpstr>KoPubDotum_Pro</vt:lpstr>
      <vt:lpstr>Droid Serif</vt:lpstr>
      <vt:lpstr>KoPub돋움체 Bold</vt:lpstr>
      <vt:lpstr>Microsoft New Tai Lue</vt:lpstr>
      <vt:lpstr>Montserrat</vt:lpstr>
      <vt:lpstr>맑은 고딕</vt:lpstr>
      <vt:lpstr>나눔바른고딕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2. 개발 환경 및 적용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주요기능, 담당자 및 구현 현황</vt:lpstr>
      <vt:lpstr>PowerPoint 프레젠테이션</vt:lpstr>
      <vt:lpstr>4. 유즈 케이스</vt:lpstr>
      <vt:lpstr>PowerPoint 프레젠테이션</vt:lpstr>
      <vt:lpstr>5. [DB 설계] ERD</vt:lpstr>
      <vt:lpstr>PowerPoint 프레젠테이션</vt:lpstr>
      <vt:lpstr>PowerPoint 프레젠테이션</vt:lpstr>
      <vt:lpstr>PowerPoint 프레젠테이션</vt:lpstr>
      <vt:lpstr>6. 화면 설계 및 구현</vt:lpstr>
      <vt:lpstr>화면설계 및 구현  메인 화면 &amp; 로그인  이형준</vt:lpstr>
      <vt:lpstr>PowerPoint 프레젠테이션</vt:lpstr>
      <vt:lpstr>PowerPoint 프레젠테이션</vt:lpstr>
      <vt:lpstr>PowerPoint 프레젠테이션</vt:lpstr>
      <vt:lpstr>PowerPoint 프레젠테이션</vt:lpstr>
      <vt:lpstr>화면설계 및 구현  메이커 스튜디오  김현태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화면설계 및 구현  프로젝트 펀딩  최민기</vt:lpstr>
      <vt:lpstr>PowerPoint 프레젠테이션</vt:lpstr>
      <vt:lpstr>화면설계 및 구현  리워드 스토어  권기범</vt:lpstr>
      <vt:lpstr>PowerPoint 프레젠테이션</vt:lpstr>
      <vt:lpstr>PowerPoint 프레젠테이션</vt:lpstr>
      <vt:lpstr>화면설계 및 구현  마이 페이지  유서희</vt:lpstr>
      <vt:lpstr>PowerPoint 프레젠테이션</vt:lpstr>
      <vt:lpstr>PowerPoint 프레젠테이션</vt:lpstr>
      <vt:lpstr>화면설계 및 구현  고객 센터  한송우</vt:lpstr>
      <vt:lpstr>PowerPoint 프레젠테이션</vt:lpstr>
      <vt:lpstr>PowerPoint 프레젠테이션</vt:lpstr>
      <vt:lpstr>8. 최종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191</cp:revision>
  <dcterms:modified xsi:type="dcterms:W3CDTF">2020-06-05T09:12:05Z</dcterms:modified>
</cp:coreProperties>
</file>