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308" r:id="rId3"/>
    <p:sldId id="351" r:id="rId4"/>
    <p:sldId id="346" r:id="rId5"/>
    <p:sldId id="401" r:id="rId6"/>
    <p:sldId id="364" r:id="rId7"/>
    <p:sldId id="366" r:id="rId8"/>
    <p:sldId id="349" r:id="rId9"/>
    <p:sldId id="355" r:id="rId10"/>
    <p:sldId id="348" r:id="rId11"/>
    <p:sldId id="402" r:id="rId12"/>
    <p:sldId id="350" r:id="rId13"/>
    <p:sldId id="356" r:id="rId14"/>
    <p:sldId id="318" r:id="rId15"/>
    <p:sldId id="358" r:id="rId16"/>
    <p:sldId id="394" r:id="rId17"/>
    <p:sldId id="403" r:id="rId18"/>
    <p:sldId id="404" r:id="rId19"/>
    <p:sldId id="405" r:id="rId20"/>
    <p:sldId id="395" r:id="rId21"/>
    <p:sldId id="406" r:id="rId22"/>
    <p:sldId id="407" r:id="rId23"/>
    <p:sldId id="408" r:id="rId24"/>
    <p:sldId id="419" r:id="rId25"/>
    <p:sldId id="396" r:id="rId26"/>
    <p:sldId id="409" r:id="rId27"/>
    <p:sldId id="410" r:id="rId28"/>
    <p:sldId id="329" r:id="rId29"/>
    <p:sldId id="411" r:id="rId30"/>
    <p:sldId id="397" r:id="rId31"/>
    <p:sldId id="412" r:id="rId32"/>
    <p:sldId id="398" r:id="rId33"/>
    <p:sldId id="413" r:id="rId34"/>
    <p:sldId id="414" r:id="rId35"/>
    <p:sldId id="415" r:id="rId36"/>
    <p:sldId id="416" r:id="rId37"/>
    <p:sldId id="400" r:id="rId38"/>
    <p:sldId id="417" r:id="rId39"/>
    <p:sldId id="399" r:id="rId40"/>
    <p:sldId id="418" r:id="rId41"/>
    <p:sldId id="375" r:id="rId42"/>
    <p:sldId id="376" r:id="rId43"/>
    <p:sldId id="377" r:id="rId44"/>
    <p:sldId id="378" r:id="rId45"/>
    <p:sldId id="379" r:id="rId46"/>
    <p:sldId id="380" r:id="rId47"/>
    <p:sldId id="369" r:id="rId48"/>
    <p:sldId id="342" r:id="rId49"/>
    <p:sldId id="420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969696"/>
    <a:srgbClr val="FF9E00"/>
    <a:srgbClr val="E3E9F1"/>
    <a:srgbClr val="D3DCE9"/>
    <a:srgbClr val="F5F7FA"/>
    <a:srgbClr val="00C4C5"/>
    <a:srgbClr val="5F5F5F"/>
    <a:srgbClr val="777777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6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준비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9021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</a:t>
                      </a:r>
                      <a:r>
                        <a:rPr lang="en-US" altLang="ko-KR" sz="1300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ready</a:t>
                      </a:r>
                      <a:endParaRPr lang="ko-KR" altLang="en-US" sz="13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0683"/>
              </p:ext>
            </p:extLst>
          </p:nvPr>
        </p:nvGraphicFramePr>
        <p:xfrm>
          <a:off x="9168341" y="2479154"/>
          <a:ext cx="2688299" cy="26545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작성하기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각 메뉴에 해당하는 등록 폼으로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작성전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작성완료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해당 등록 폼에 내용 등록이 완료 된 경우 작성 완료 표시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제출하기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 등록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폼이 작성 완료 된 경우 제출하기 버튼 눌러 프로젝트 오픈 신청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6438900" y="2387600"/>
            <a:ext cx="1920240" cy="3083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9652" y="1701854"/>
            <a:ext cx="7813426" cy="4324008"/>
            <a:chOff x="1114412" y="1701854"/>
            <a:chExt cx="7813426" cy="4324008"/>
          </a:xfrm>
        </p:grpSpPr>
        <p:grpSp>
          <p:nvGrpSpPr>
            <p:cNvPr id="12" name="그룹 11"/>
            <p:cNvGrpSpPr/>
            <p:nvPr/>
          </p:nvGrpSpPr>
          <p:grpSpPr>
            <a:xfrm>
              <a:off x="1114412" y="1701854"/>
              <a:ext cx="7813426" cy="4324008"/>
              <a:chOff x="1655811" y="318738"/>
              <a:chExt cx="7813426" cy="4324008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1655811" y="318738"/>
                <a:ext cx="7813426" cy="4324008"/>
                <a:chOff x="1655811" y="318738"/>
                <a:chExt cx="7813426" cy="4324008"/>
              </a:xfrm>
            </p:grpSpPr>
            <p:grpSp>
              <p:nvGrpSpPr>
                <p:cNvPr id="24" name="그룹 23"/>
                <p:cNvGrpSpPr/>
                <p:nvPr/>
              </p:nvGrpSpPr>
              <p:grpSpPr>
                <a:xfrm>
                  <a:off x="1655811" y="318738"/>
                  <a:ext cx="7813426" cy="4324008"/>
                  <a:chOff x="4116107" y="1040492"/>
                  <a:chExt cx="7813426" cy="4324008"/>
                </a:xfrm>
              </p:grpSpPr>
              <p:grpSp>
                <p:nvGrpSpPr>
                  <p:cNvPr id="38" name="그룹 37"/>
                  <p:cNvGrpSpPr/>
                  <p:nvPr/>
                </p:nvGrpSpPr>
                <p:grpSpPr>
                  <a:xfrm>
                    <a:off x="4116107" y="1040492"/>
                    <a:ext cx="7813426" cy="4324007"/>
                    <a:chOff x="2445181" y="2295985"/>
                    <a:chExt cx="6316397" cy="4324007"/>
                  </a:xfrm>
                </p:grpSpPr>
                <p:sp>
                  <p:nvSpPr>
                    <p:cNvPr id="45" name="직사각형 44"/>
                    <p:cNvSpPr/>
                    <p:nvPr/>
                  </p:nvSpPr>
                  <p:spPr>
                    <a:xfrm>
                      <a:off x="2445181" y="2295985"/>
                      <a:ext cx="6316397" cy="43240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6" name="직사각형 45"/>
                    <p:cNvSpPr/>
                    <p:nvPr/>
                  </p:nvSpPr>
                  <p:spPr>
                    <a:xfrm>
                      <a:off x="2453634" y="2295986"/>
                      <a:ext cx="1262995" cy="731366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ko-KR" altLang="en-US" sz="1400" b="1" dirty="0" err="1" smtClean="0"/>
                        <a:t>이젠의</a:t>
                      </a:r>
                      <a:endParaRPr lang="en-US" altLang="ko-KR" sz="1400" b="1" dirty="0"/>
                    </a:p>
                    <a:p>
                      <a:r>
                        <a:rPr lang="ko-KR" altLang="en-US" sz="1400" b="1" dirty="0" smtClean="0"/>
                        <a:t>프로젝트</a:t>
                      </a:r>
                      <a:endParaRPr lang="ko-KR" altLang="en-US" sz="1400" b="1" dirty="0"/>
                    </a:p>
                  </p:txBody>
                </p:sp>
              </p:grpSp>
              <p:sp>
                <p:nvSpPr>
                  <p:cNvPr id="44" name="직사각형 43"/>
                  <p:cNvSpPr/>
                  <p:nvPr/>
                </p:nvSpPr>
                <p:spPr>
                  <a:xfrm>
                    <a:off x="4122875" y="1772418"/>
                    <a:ext cx="1562333" cy="3592082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144000" rIns="0" rtlCol="0" anchor="t" anchorCtr="0"/>
                  <a:lstStyle/>
                  <a:p>
                    <a:r>
                      <a:rPr lang="ko-KR" altLang="en-US" sz="1000" b="1" dirty="0" err="1" smtClean="0"/>
                      <a:t>펀딩</a:t>
                    </a:r>
                    <a:r>
                      <a:rPr lang="ko-KR" altLang="en-US" sz="1000" b="1" dirty="0" smtClean="0"/>
                      <a:t> 준비</a:t>
                    </a:r>
                    <a:endParaRPr lang="en-US" altLang="ko-KR" sz="1000" b="1" dirty="0" smtClean="0"/>
                  </a:p>
                  <a:p>
                    <a:endParaRPr lang="en-US" altLang="ko-KR" sz="1000" b="1" dirty="0" smtClean="0"/>
                  </a:p>
                  <a:p>
                    <a:r>
                      <a:rPr lang="en-US" altLang="ko-KR" sz="1000" b="1" dirty="0"/>
                      <a:t> </a:t>
                    </a:r>
                    <a:r>
                      <a:rPr lang="en-US" altLang="ko-KR" sz="1000" b="1" dirty="0" smtClean="0"/>
                      <a:t> </a:t>
                    </a:r>
                    <a:r>
                      <a:rPr lang="ko-KR" altLang="en-US" sz="1000" b="1" dirty="0" smtClean="0"/>
                      <a:t>기본 요건 동의</a:t>
                    </a:r>
                    <a:endParaRPr lang="en-US" altLang="ko-KR" sz="1000" b="1" dirty="0" smtClean="0"/>
                  </a:p>
                  <a:p>
                    <a:r>
                      <a:rPr lang="en-US" altLang="ko-KR" sz="1000" b="1" dirty="0"/>
                      <a:t> </a:t>
                    </a:r>
                    <a:r>
                      <a:rPr lang="en-US" altLang="ko-KR" sz="1000" b="1" dirty="0" smtClean="0"/>
                      <a:t> </a:t>
                    </a:r>
                    <a:r>
                      <a:rPr lang="ko-KR" altLang="en-US" sz="1000" b="1" dirty="0" smtClean="0"/>
                      <a:t>기본 정보</a:t>
                    </a:r>
                    <a:endParaRPr lang="en-US" altLang="ko-KR" sz="1000" b="1" dirty="0"/>
                  </a:p>
                  <a:p>
                    <a:r>
                      <a:rPr lang="en-US" altLang="ko-KR" sz="1000" b="1" dirty="0" smtClean="0"/>
                      <a:t>  </a:t>
                    </a:r>
                    <a:r>
                      <a:rPr lang="ko-KR" altLang="en-US" sz="1000" b="1" dirty="0" smtClean="0"/>
                      <a:t>스토리 작성</a:t>
                    </a:r>
                    <a:endParaRPr lang="en-US" altLang="ko-KR" sz="1000" b="1" dirty="0" smtClean="0"/>
                  </a:p>
                  <a:p>
                    <a:r>
                      <a:rPr lang="en-US" altLang="ko-KR" sz="1000" b="1" dirty="0"/>
                      <a:t> </a:t>
                    </a:r>
                    <a:r>
                      <a:rPr lang="en-US" altLang="ko-KR" sz="1000" b="1" dirty="0" smtClean="0"/>
                      <a:t> </a:t>
                    </a:r>
                    <a:r>
                      <a:rPr lang="ko-KR" altLang="en-US" sz="1000" b="1" dirty="0" err="1" smtClean="0"/>
                      <a:t>리워드</a:t>
                    </a:r>
                    <a:r>
                      <a:rPr lang="ko-KR" altLang="en-US" sz="1000" b="1" dirty="0" smtClean="0"/>
                      <a:t> 설계</a:t>
                    </a:r>
                    <a:endParaRPr lang="en-US" altLang="ko-KR" sz="1000" b="1" dirty="0" smtClean="0"/>
                  </a:p>
                  <a:p>
                    <a:r>
                      <a:rPr lang="en-US" altLang="ko-KR" sz="1000" b="1" dirty="0" smtClean="0"/>
                      <a:t>  </a:t>
                    </a:r>
                    <a:r>
                      <a:rPr lang="ko-KR" altLang="en-US" sz="1000" b="1" dirty="0" smtClean="0"/>
                      <a:t>위험요인</a:t>
                    </a:r>
                  </a:p>
                  <a:p>
                    <a:r>
                      <a:rPr lang="ko-KR" altLang="en-US" sz="1000" b="1" dirty="0" smtClean="0"/>
                      <a:t>프로젝트 문의 관리</a:t>
                    </a:r>
                    <a:r>
                      <a:rPr lang="en-US" altLang="ko-KR" sz="1000" b="1" dirty="0" smtClean="0"/>
                      <a:t>	</a:t>
                    </a:r>
                    <a:endParaRPr lang="ko-KR" altLang="en-US" sz="1000" b="1" dirty="0"/>
                  </a:p>
                </p:txBody>
              </p:sp>
            </p:grpSp>
            <p:grpSp>
              <p:nvGrpSpPr>
                <p:cNvPr id="10" name="그룹 9"/>
                <p:cNvGrpSpPr/>
                <p:nvPr/>
              </p:nvGrpSpPr>
              <p:grpSpPr>
                <a:xfrm>
                  <a:off x="3224912" y="326524"/>
                  <a:ext cx="6244325" cy="4307429"/>
                  <a:chOff x="3224912" y="326524"/>
                  <a:chExt cx="6244325" cy="4307429"/>
                </a:xfrm>
              </p:grpSpPr>
              <p:sp>
                <p:nvSpPr>
                  <p:cNvPr id="26" name="직사각형 25"/>
                  <p:cNvSpPr/>
                  <p:nvPr/>
                </p:nvSpPr>
                <p:spPr>
                  <a:xfrm>
                    <a:off x="3224912" y="326524"/>
                    <a:ext cx="6244325" cy="430742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9" name="그룹 8"/>
                  <p:cNvGrpSpPr/>
                  <p:nvPr/>
                </p:nvGrpSpPr>
                <p:grpSpPr>
                  <a:xfrm>
                    <a:off x="3545826" y="844412"/>
                    <a:ext cx="4020253" cy="931047"/>
                    <a:chOff x="3545826" y="844412"/>
                    <a:chExt cx="4020253" cy="931047"/>
                  </a:xfrm>
                </p:grpSpPr>
                <p:sp>
                  <p:nvSpPr>
                    <p:cNvPr id="28" name="직사각형 27"/>
                    <p:cNvSpPr/>
                    <p:nvPr/>
                  </p:nvSpPr>
                  <p:spPr>
                    <a:xfrm>
                      <a:off x="3545827" y="844412"/>
                      <a:ext cx="4020252" cy="2809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펀딩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 준비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7" name="직사각형 36"/>
                    <p:cNvSpPr/>
                    <p:nvPr/>
                  </p:nvSpPr>
                  <p:spPr>
                    <a:xfrm>
                      <a:off x="3545826" y="1348430"/>
                      <a:ext cx="3114053" cy="42702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기본 요건 동의     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작성전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" name="직사각형 2"/>
              <p:cNvSpPr/>
              <p:nvPr/>
            </p:nvSpPr>
            <p:spPr>
              <a:xfrm>
                <a:off x="5836920" y="1417320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3655216" y="4168140"/>
                <a:ext cx="1720193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3545826" y="1895088"/>
                <a:ext cx="3114053" cy="427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기본 정보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836920" y="1995171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3545826" y="2441746"/>
                <a:ext cx="3114053" cy="427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스토리 작성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5836919" y="2547804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3545826" y="2988404"/>
                <a:ext cx="3114053" cy="427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err="1" smtClean="0">
                    <a:solidFill>
                      <a:schemeClr val="tx1"/>
                    </a:solidFill>
                  </a:rPr>
                  <a:t>리워드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 설계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5836919" y="3078739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3545826" y="3535062"/>
                <a:ext cx="3114053" cy="427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위험 요인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836919" y="3603952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</p:grpSp>
        <p:sp>
          <p:nvSpPr>
            <p:cNvPr id="62" name="직사각형 61"/>
            <p:cNvSpPr/>
            <p:nvPr/>
          </p:nvSpPr>
          <p:spPr>
            <a:xfrm>
              <a:off x="4997810" y="2586805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072973" y="2533551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650143" y="5345207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356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533069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준비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260142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r>
                        <a:rPr lang="en-US" altLang="ko-KR" sz="14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4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c:when</a:t>
                      </a:r>
                      <a:r>
                        <a:rPr lang="en-US" altLang="ko-KR" sz="14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test="${</a:t>
                      </a:r>
                    </a:p>
                    <a:p>
                      <a:r>
                        <a:rPr lang="en-US" altLang="ko-KR" sz="14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projectInfo.pro_title</a:t>
                      </a:r>
                      <a:r>
                        <a:rPr lang="en-US" altLang="ko-KR" sz="14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!=null and</a:t>
                      </a:r>
                    </a:p>
                    <a:p>
                      <a:r>
                        <a:rPr lang="en-US" altLang="ko-KR" sz="14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projectInfo.pro_story</a:t>
                      </a:r>
                      <a:r>
                        <a:rPr lang="en-US" altLang="ko-KR" sz="14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!=null and </a:t>
                      </a:r>
                      <a:r>
                        <a:rPr lang="en-US" altLang="ko-KR" sz="14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projectOption</a:t>
                      </a:r>
                      <a:r>
                        <a:rPr lang="en-US" altLang="ko-KR" sz="14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!=-1 and</a:t>
                      </a:r>
                    </a:p>
                    <a:p>
                      <a:r>
                        <a:rPr lang="en-US" altLang="ko-KR" sz="14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projectRisk</a:t>
                      </a:r>
                      <a:r>
                        <a:rPr lang="en-US" altLang="ko-KR" sz="14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!=-1}"&gt;</a:t>
                      </a:r>
                      <a:endParaRPr lang="ko-KR" altLang="en-US" sz="1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926323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 항목에 입력된 값을 체크하여 </a:t>
                      </a:r>
                      <a:r>
                        <a:rPr lang="ko-KR" altLang="en-US" sz="12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입력값이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존재하면 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작성완료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’, </a:t>
                      </a:r>
                      <a:r>
                        <a:rPr lang="ko-KR" altLang="en-US" sz="12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입력값이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NULL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또는 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이면 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12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작성전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표시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모든 항목이 작성 완료가 되면 하단에 프로젝트 등록 신청 버튼 표시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 신청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시 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등록 날짜를 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UPDATE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하여 더 이상 수정 불가 및 승인 될 때까지 대기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48" y="1514259"/>
            <a:ext cx="7819196" cy="4980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503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기본 정보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95607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ht_user_w_MS_proReg_basicInfo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010257"/>
              </p:ext>
            </p:extLst>
          </p:nvPr>
        </p:nvGraphicFramePr>
        <p:xfrm>
          <a:off x="9168341" y="2479154"/>
          <a:ext cx="2688299" cy="187222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*</a:t>
                      </a: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필수 입력 항목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대표 이미지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대표 이미지를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업로드할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수 있는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호출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1095157" y="1653943"/>
            <a:ext cx="7813426" cy="4324008"/>
            <a:chOff x="4116107" y="1040492"/>
            <a:chExt cx="7813426" cy="4324008"/>
          </a:xfrm>
        </p:grpSpPr>
        <p:grpSp>
          <p:nvGrpSpPr>
            <p:cNvPr id="36" name="그룹 35"/>
            <p:cNvGrpSpPr/>
            <p:nvPr/>
          </p:nvGrpSpPr>
          <p:grpSpPr>
            <a:xfrm>
              <a:off x="4116107" y="1040492"/>
              <a:ext cx="7813426" cy="4324008"/>
              <a:chOff x="4116107" y="1040492"/>
              <a:chExt cx="7813426" cy="4324008"/>
            </a:xfrm>
          </p:grpSpPr>
          <p:grpSp>
            <p:nvGrpSpPr>
              <p:cNvPr id="47" name="그룹 46"/>
              <p:cNvGrpSpPr/>
              <p:nvPr/>
            </p:nvGrpSpPr>
            <p:grpSpPr>
              <a:xfrm>
                <a:off x="4116107" y="1040492"/>
                <a:ext cx="7813426" cy="4324007"/>
                <a:chOff x="2445181" y="2295985"/>
                <a:chExt cx="6316397" cy="4324007"/>
              </a:xfrm>
            </p:grpSpPr>
            <p:sp>
              <p:nvSpPr>
                <p:cNvPr id="49" name="직사각형 48"/>
                <p:cNvSpPr/>
                <p:nvPr/>
              </p:nvSpPr>
              <p:spPr>
                <a:xfrm>
                  <a:off x="2445181" y="2295985"/>
                  <a:ext cx="6316397" cy="4324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2453634" y="2295986"/>
                  <a:ext cx="1262995" cy="73136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 err="1" smtClean="0"/>
                    <a:t>이젠의</a:t>
                  </a:r>
                  <a:endParaRPr lang="en-US" altLang="ko-KR" sz="1400" b="1" dirty="0"/>
                </a:p>
                <a:p>
                  <a:r>
                    <a:rPr lang="ko-KR" altLang="en-US" sz="1400" b="1" dirty="0" smtClean="0"/>
                    <a:t>프로젝트</a:t>
                  </a:r>
                  <a:endParaRPr lang="ko-KR" altLang="en-US" sz="1400" b="1" dirty="0"/>
                </a:p>
              </p:txBody>
            </p:sp>
          </p:grpSp>
          <p:sp>
            <p:nvSpPr>
              <p:cNvPr id="48" name="직사각형 47"/>
              <p:cNvSpPr/>
              <p:nvPr/>
            </p:nvSpPr>
            <p:spPr>
              <a:xfrm>
                <a:off x="4122875" y="1772418"/>
                <a:ext cx="1562333" cy="35920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ko-KR" altLang="en-US" sz="1000" b="1" dirty="0" err="1" smtClean="0"/>
                  <a:t>펀딩</a:t>
                </a:r>
                <a:r>
                  <a:rPr lang="ko-KR" altLang="en-US" sz="1000" b="1" dirty="0" smtClean="0"/>
                  <a:t> 준비</a:t>
                </a:r>
                <a:endParaRPr lang="en-US" altLang="ko-KR" sz="1000" b="1" dirty="0" smtClean="0"/>
              </a:p>
              <a:p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요건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정보</a:t>
                </a:r>
                <a:endParaRPr lang="en-US" altLang="ko-KR" sz="1000" b="1" dirty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스토리 작성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err="1" smtClean="0"/>
                  <a:t>리워드</a:t>
                </a:r>
                <a:r>
                  <a:rPr lang="ko-KR" altLang="en-US" sz="1000" b="1" dirty="0" smtClean="0"/>
                  <a:t> 설계</a:t>
                </a:r>
                <a:endParaRPr lang="en-US" altLang="ko-KR" sz="1000" b="1" dirty="0" smtClean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위험요인 및 정책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메이커 정보</a:t>
                </a:r>
                <a:endParaRPr lang="en-US" altLang="ko-KR" sz="1000" b="1" dirty="0" smtClean="0"/>
              </a:p>
              <a:p>
                <a:endParaRPr lang="ko-KR" altLang="en-US" sz="1000" b="1" dirty="0" smtClean="0"/>
              </a:p>
              <a:p>
                <a:r>
                  <a:rPr lang="ko-KR" altLang="en-US" sz="1000" b="1" dirty="0" smtClean="0"/>
                  <a:t>프로젝트 문의 관리</a:t>
                </a:r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5685208" y="1048278"/>
              <a:ext cx="6244325" cy="4307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2664587" y="1661728"/>
            <a:ext cx="6243996" cy="4307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996807" y="1735891"/>
            <a:ext cx="1858164" cy="268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기본 정보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96807" y="2005737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프로젝트 제목*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96807" y="2230657"/>
            <a:ext cx="5388327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996807" y="2528523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목표 금액*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996807" y="2753443"/>
            <a:ext cx="5388327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개인 사업자 선택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996807" y="3051309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대표 이미지*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996807" y="3276229"/>
            <a:ext cx="651055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등록하기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96807" y="5676314"/>
            <a:ext cx="1940609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저장하기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996807" y="3574095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카테고리*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996807" y="3799015"/>
            <a:ext cx="4564674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96807" y="4096881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프로젝트 시작 예정일*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996807" y="4321801"/>
            <a:ext cx="4564674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996807" y="4619667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프로젝트 종료일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996807" y="4844587"/>
            <a:ext cx="4564674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996807" y="5142453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검색용 태그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996807" y="5367372"/>
            <a:ext cx="4564674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967111" y="181899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60" name="직사각형 59"/>
          <p:cNvSpPr/>
          <p:nvPr/>
        </p:nvSpPr>
        <p:spPr>
          <a:xfrm>
            <a:off x="2598857" y="306764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2735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049536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기본 정보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948563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upload(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MultipartFile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file)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newFileName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UUID.</a:t>
                      </a:r>
                      <a:r>
                        <a:rPr lang="en-US" altLang="ko-K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randomUUID</a:t>
                      </a:r>
                      <a:r>
                        <a:rPr lang="en-US" altLang="ko-KR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Uploader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uploader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new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Uploader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$("#Date").</a:t>
                      </a:r>
                      <a:r>
                        <a:rPr lang="en-US" altLang="ko-KR" sz="11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datepicker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({format:'</a:t>
                      </a:r>
                      <a:r>
                        <a:rPr lang="en-US" altLang="ko-KR" sz="11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yyyy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/mm/</a:t>
                      </a:r>
                      <a:r>
                        <a:rPr lang="en-US" altLang="ko-KR" sz="11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dd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'});</a:t>
                      </a:r>
                      <a:endParaRPr lang="ko-KR" altLang="en-US" sz="11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25" y="1506189"/>
            <a:ext cx="7505904" cy="5118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871718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2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MultipartResolver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이용하여 이미지 파일 업로드를 위한 </a:t>
                      </a:r>
                      <a:r>
                        <a:rPr lang="en-US" altLang="ko-KR" sz="12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Uploader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2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util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생성 후 사용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서버에 등록된 파일의 이름이 중복되는 것을 방지하기 위해 </a:t>
                      </a:r>
                      <a:r>
                        <a:rPr lang="en-US" altLang="ko-KR" sz="12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UUID.randomUUID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사용하여 임의의 파일명을 생성하여 서버에 업로드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209800" y="4540250"/>
            <a:ext cx="292100" cy="327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55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스토리 작성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80553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ht_user_w_MS_proReg_story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336863"/>
              </p:ext>
            </p:extLst>
          </p:nvPr>
        </p:nvGraphicFramePr>
        <p:xfrm>
          <a:off x="9168341" y="2479154"/>
          <a:ext cx="2688299" cy="203443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*</a:t>
                      </a: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필수 입력 사항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웹에디터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웹 에디터를 이용하여 프로젝트의 상세 내용 등록</a:t>
                      </a: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1112091" y="1653943"/>
            <a:ext cx="7813426" cy="4324008"/>
            <a:chOff x="4116107" y="1040492"/>
            <a:chExt cx="7813426" cy="4324008"/>
          </a:xfrm>
        </p:grpSpPr>
        <p:grpSp>
          <p:nvGrpSpPr>
            <p:cNvPr id="35" name="그룹 34"/>
            <p:cNvGrpSpPr/>
            <p:nvPr/>
          </p:nvGrpSpPr>
          <p:grpSpPr>
            <a:xfrm>
              <a:off x="4116107" y="1040492"/>
              <a:ext cx="7813426" cy="4324008"/>
              <a:chOff x="4116107" y="1040492"/>
              <a:chExt cx="7813426" cy="4324008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4116107" y="1040492"/>
                <a:ext cx="7813426" cy="4324007"/>
                <a:chOff x="2445181" y="2295985"/>
                <a:chExt cx="6316397" cy="4324007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2445181" y="2295985"/>
                  <a:ext cx="6316397" cy="4324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2453634" y="2295986"/>
                  <a:ext cx="1262995" cy="73136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 err="1" smtClean="0"/>
                    <a:t>이젠의</a:t>
                  </a:r>
                  <a:endParaRPr lang="en-US" altLang="ko-KR" sz="1400" b="1" dirty="0"/>
                </a:p>
                <a:p>
                  <a:r>
                    <a:rPr lang="ko-KR" altLang="en-US" sz="1400" b="1" dirty="0" smtClean="0"/>
                    <a:t>프로젝트</a:t>
                  </a:r>
                  <a:endParaRPr lang="ko-KR" altLang="en-US" sz="1400" b="1" dirty="0"/>
                </a:p>
              </p:txBody>
            </p:sp>
          </p:grpSp>
          <p:sp>
            <p:nvSpPr>
              <p:cNvPr id="38" name="직사각형 37"/>
              <p:cNvSpPr/>
              <p:nvPr/>
            </p:nvSpPr>
            <p:spPr>
              <a:xfrm>
                <a:off x="4122875" y="1772418"/>
                <a:ext cx="1562333" cy="35920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ko-KR" altLang="en-US" sz="1000" b="1" dirty="0" err="1" smtClean="0"/>
                  <a:t>펀딩</a:t>
                </a:r>
                <a:r>
                  <a:rPr lang="ko-KR" altLang="en-US" sz="1000" b="1" dirty="0" smtClean="0"/>
                  <a:t> 준비</a:t>
                </a:r>
                <a:endParaRPr lang="en-US" altLang="ko-KR" sz="1000" b="1" dirty="0" smtClean="0"/>
              </a:p>
              <a:p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요건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정보</a:t>
                </a:r>
                <a:endParaRPr lang="en-US" altLang="ko-KR" sz="1000" b="1" dirty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스토리 작성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err="1" smtClean="0"/>
                  <a:t>리워드</a:t>
                </a:r>
                <a:r>
                  <a:rPr lang="ko-KR" altLang="en-US" sz="1000" b="1" dirty="0" smtClean="0"/>
                  <a:t> 설계</a:t>
                </a:r>
                <a:endParaRPr lang="en-US" altLang="ko-KR" sz="1000" b="1" dirty="0" smtClean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위험요인 및 정책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메이커 정보</a:t>
                </a:r>
                <a:endParaRPr lang="en-US" altLang="ko-KR" sz="1000" b="1" dirty="0" smtClean="0"/>
              </a:p>
              <a:p>
                <a:endParaRPr lang="ko-KR" altLang="en-US" sz="1000" b="1" dirty="0" smtClean="0"/>
              </a:p>
              <a:p>
                <a:r>
                  <a:rPr lang="ko-KR" altLang="en-US" sz="1000" b="1" dirty="0" smtClean="0"/>
                  <a:t>프로젝트 문의 관리</a:t>
                </a:r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685208" y="1048278"/>
              <a:ext cx="6244325" cy="4307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2681521" y="1661728"/>
            <a:ext cx="6243996" cy="4307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996807" y="1735891"/>
            <a:ext cx="1858164" cy="268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스토리 작성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96806" y="2412568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스토리 작성*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996806" y="2680617"/>
            <a:ext cx="5388327" cy="20675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996807" y="5055242"/>
            <a:ext cx="1940609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시작하기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793778" y="214951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2" name="직사각형 51"/>
          <p:cNvSpPr/>
          <p:nvPr/>
        </p:nvSpPr>
        <p:spPr>
          <a:xfrm>
            <a:off x="2823474" y="263748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72253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7532965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441572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CKEDITOR.replace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pro_story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ckeditor_config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350797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웹에디터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CKEDITOR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활용하여 프로젝트의 상세 내용 소개를 등록하는데 자율성 부여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이미지 업로드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가능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작성된 내용은 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html 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태그 형식으로 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업로드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60" y="1540931"/>
            <a:ext cx="7963708" cy="482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285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36915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ht_user_w_MS_proReg_story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599725"/>
              </p:ext>
            </p:extLst>
          </p:nvPr>
        </p:nvGraphicFramePr>
        <p:xfrm>
          <a:off x="9168341" y="2479154"/>
          <a:ext cx="2688299" cy="372677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추가하기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내용을 등록하는 </a:t>
                      </a:r>
                      <a:r>
                        <a:rPr lang="ko-KR" altLang="en-US" sz="1200" baseline="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(2)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호출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리워드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등록 </a:t>
                      </a: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 항목 입력하여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리워드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등록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배송 예정일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DATEPICKER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이용하여 날짜 선택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리워드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내용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다수 입력 가능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등록한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리워드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내용 표시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X –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등록한 </a:t>
                      </a:r>
                      <a:r>
                        <a:rPr lang="ko-KR" altLang="en-US" sz="1200" baseline="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삭제</a:t>
                      </a:r>
                      <a:endParaRPr lang="en-US" altLang="ko-KR" sz="1200" baseline="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수정 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–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등록한 </a:t>
                      </a:r>
                      <a:r>
                        <a:rPr lang="ko-KR" altLang="en-US" sz="1200" baseline="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수정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저장하기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프로젝트 준비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1112091" y="1653943"/>
            <a:ext cx="7813426" cy="4324008"/>
            <a:chOff x="4116107" y="1040492"/>
            <a:chExt cx="7813426" cy="4324008"/>
          </a:xfrm>
        </p:grpSpPr>
        <p:grpSp>
          <p:nvGrpSpPr>
            <p:cNvPr id="35" name="그룹 34"/>
            <p:cNvGrpSpPr/>
            <p:nvPr/>
          </p:nvGrpSpPr>
          <p:grpSpPr>
            <a:xfrm>
              <a:off x="4116107" y="1040492"/>
              <a:ext cx="7813426" cy="4324008"/>
              <a:chOff x="4116107" y="1040492"/>
              <a:chExt cx="7813426" cy="4324008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4116107" y="1040492"/>
                <a:ext cx="7813426" cy="4324007"/>
                <a:chOff x="2445181" y="2295985"/>
                <a:chExt cx="6316397" cy="4324007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2445181" y="2295985"/>
                  <a:ext cx="6316397" cy="4324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2453634" y="2295986"/>
                  <a:ext cx="1262995" cy="73136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 err="1" smtClean="0"/>
                    <a:t>이젠의</a:t>
                  </a:r>
                  <a:endParaRPr lang="en-US" altLang="ko-KR" sz="1400" b="1" dirty="0"/>
                </a:p>
                <a:p>
                  <a:r>
                    <a:rPr lang="ko-KR" altLang="en-US" sz="1400" b="1" dirty="0" smtClean="0"/>
                    <a:t>프로젝트</a:t>
                  </a:r>
                  <a:endParaRPr lang="ko-KR" altLang="en-US" sz="1400" b="1" dirty="0"/>
                </a:p>
              </p:txBody>
            </p:sp>
          </p:grpSp>
          <p:sp>
            <p:nvSpPr>
              <p:cNvPr id="38" name="직사각형 37"/>
              <p:cNvSpPr/>
              <p:nvPr/>
            </p:nvSpPr>
            <p:spPr>
              <a:xfrm>
                <a:off x="4122875" y="1772418"/>
                <a:ext cx="1562333" cy="35920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ko-KR" altLang="en-US" sz="1000" b="1" dirty="0" err="1" smtClean="0"/>
                  <a:t>펀딩</a:t>
                </a:r>
                <a:r>
                  <a:rPr lang="ko-KR" altLang="en-US" sz="1000" b="1" dirty="0" smtClean="0"/>
                  <a:t> 준비</a:t>
                </a:r>
                <a:endParaRPr lang="en-US" altLang="ko-KR" sz="1000" b="1" dirty="0" smtClean="0"/>
              </a:p>
              <a:p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요건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정보</a:t>
                </a:r>
                <a:endParaRPr lang="en-US" altLang="ko-KR" sz="1000" b="1" dirty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스토리 작성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err="1" smtClean="0"/>
                  <a:t>리워드</a:t>
                </a:r>
                <a:r>
                  <a:rPr lang="ko-KR" altLang="en-US" sz="1000" b="1" dirty="0" smtClean="0"/>
                  <a:t> 설계</a:t>
                </a:r>
                <a:endParaRPr lang="en-US" altLang="ko-KR" sz="1000" b="1" dirty="0" smtClean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위험요인 및 정책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메이커 정보</a:t>
                </a:r>
                <a:endParaRPr lang="en-US" altLang="ko-KR" sz="1000" b="1" dirty="0" smtClean="0"/>
              </a:p>
              <a:p>
                <a:endParaRPr lang="ko-KR" altLang="en-US" sz="1000" b="1" dirty="0" smtClean="0"/>
              </a:p>
              <a:p>
                <a:r>
                  <a:rPr lang="ko-KR" altLang="en-US" sz="1000" b="1" dirty="0" smtClean="0"/>
                  <a:t>프로젝트 문의 관리</a:t>
                </a:r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685208" y="1048278"/>
              <a:ext cx="6244325" cy="4307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2681521" y="1661728"/>
            <a:ext cx="6243996" cy="4307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996807" y="1735891"/>
            <a:ext cx="1858164" cy="268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b="1" dirty="0" smtClean="0">
                <a:solidFill>
                  <a:schemeClr val="tx1"/>
                </a:solidFill>
              </a:rPr>
              <a:t> 설계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96806" y="2412568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내용*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996806" y="2680618"/>
            <a:ext cx="2031939" cy="20244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996807" y="5444724"/>
            <a:ext cx="1940609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저</a:t>
            </a:r>
            <a:r>
              <a:rPr lang="ko-KR" altLang="en-US" sz="800" dirty="0">
                <a:solidFill>
                  <a:schemeClr val="bg1"/>
                </a:solidFill>
              </a:rPr>
              <a:t>장</a:t>
            </a:r>
            <a:r>
              <a:rPr lang="ko-KR" altLang="en-US" sz="800" dirty="0" smtClean="0">
                <a:solidFill>
                  <a:schemeClr val="bg1"/>
                </a:solidFill>
              </a:rPr>
              <a:t>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684880" y="455518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8" name="직사각형 27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03365" y="2775341"/>
            <a:ext cx="1780520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 smtClean="0">
                <a:solidFill>
                  <a:schemeClr val="tx1"/>
                </a:solidFill>
              </a:rPr>
              <a:t>펀딩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금액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103365" y="3351660"/>
            <a:ext cx="1780520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 smtClean="0">
                <a:solidFill>
                  <a:schemeClr val="tx1"/>
                </a:solidFill>
              </a:rPr>
              <a:t>리워드명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103365" y="3631634"/>
            <a:ext cx="1780520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옵션 조건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103365" y="3911608"/>
            <a:ext cx="1780520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 smtClean="0">
                <a:solidFill>
                  <a:schemeClr val="tx1"/>
                </a:solidFill>
              </a:rPr>
              <a:t>배송비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103365" y="4191582"/>
            <a:ext cx="1780520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배송 예정일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996806" y="4844665"/>
            <a:ext cx="856753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+ </a:t>
            </a:r>
            <a:r>
              <a:rPr lang="ko-KR" altLang="en-US" sz="800" dirty="0" smtClean="0">
                <a:solidFill>
                  <a:schemeClr val="bg1"/>
                </a:solidFill>
              </a:rPr>
              <a:t>추가하기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474374" y="1732754"/>
            <a:ext cx="3362183" cy="4165376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68760" y="1985486"/>
            <a:ext cx="2573410" cy="36609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5973309" y="2194742"/>
            <a:ext cx="791058" cy="19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 smtClean="0">
                <a:solidFill>
                  <a:schemeClr val="tx1"/>
                </a:solidFill>
              </a:rPr>
              <a:t>펀딩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금액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973309" y="2474716"/>
            <a:ext cx="791058" cy="19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 smtClean="0">
                <a:solidFill>
                  <a:schemeClr val="tx1"/>
                </a:solidFill>
              </a:rPr>
              <a:t>리워드명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973309" y="3887281"/>
            <a:ext cx="791058" cy="19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옵션 조건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973309" y="4167255"/>
            <a:ext cx="791058" cy="19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 smtClean="0">
                <a:solidFill>
                  <a:schemeClr val="tx1"/>
                </a:solidFill>
              </a:rPr>
              <a:t>배송비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973309" y="4447229"/>
            <a:ext cx="791058" cy="19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배송 예정일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259398" y="158801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62" name="직사각형 61"/>
          <p:cNvSpPr/>
          <p:nvPr/>
        </p:nvSpPr>
        <p:spPr>
          <a:xfrm>
            <a:off x="3103365" y="3063500"/>
            <a:ext cx="1780520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상세 설명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973309" y="2764252"/>
            <a:ext cx="791058" cy="19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상세설명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973309" y="4726165"/>
            <a:ext cx="791058" cy="19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제한수량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764366" y="2205831"/>
            <a:ext cx="1490633" cy="1947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764366" y="2485805"/>
            <a:ext cx="1490633" cy="1947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764366" y="3898370"/>
            <a:ext cx="1490633" cy="1947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764366" y="4178344"/>
            <a:ext cx="1490633" cy="1947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764366" y="4458318"/>
            <a:ext cx="1490633" cy="1947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764366" y="2775341"/>
            <a:ext cx="1490633" cy="9590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764366" y="4737254"/>
            <a:ext cx="1490633" cy="1947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844781" y="5275481"/>
            <a:ext cx="428377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등록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337828" y="5275481"/>
            <a:ext cx="428377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취소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695427" y="441558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77" name="직사각형 76"/>
          <p:cNvSpPr/>
          <p:nvPr/>
        </p:nvSpPr>
        <p:spPr>
          <a:xfrm>
            <a:off x="2600701" y="247477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  <p:sp>
        <p:nvSpPr>
          <p:cNvPr id="78" name="직사각형 77"/>
          <p:cNvSpPr/>
          <p:nvPr/>
        </p:nvSpPr>
        <p:spPr>
          <a:xfrm>
            <a:off x="2618580" y="526441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5</a:t>
            </a:r>
            <a:endParaRPr lang="ko-KR" altLang="en-US" sz="1100" b="1" dirty="0"/>
          </a:p>
        </p:txBody>
      </p:sp>
      <p:sp>
        <p:nvSpPr>
          <p:cNvPr id="79" name="직사각형 78"/>
          <p:cNvSpPr/>
          <p:nvPr/>
        </p:nvSpPr>
        <p:spPr>
          <a:xfrm>
            <a:off x="4653276" y="2775341"/>
            <a:ext cx="284139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</a:rPr>
              <a:t>X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509038" y="4344881"/>
            <a:ext cx="428377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수</a:t>
            </a:r>
            <a:r>
              <a:rPr lang="ko-KR" altLang="en-US" sz="800" dirty="0">
                <a:solidFill>
                  <a:schemeClr val="bg1"/>
                </a:solidFill>
              </a:rPr>
              <a:t>정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2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9931003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99307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&lt;</a:t>
                      </a:r>
                      <a:r>
                        <a:rPr lang="en-US" altLang="ko-KR" sz="12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c:forEach</a:t>
                      </a:r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ko-KR" sz="12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var</a:t>
                      </a:r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="opt" items= "${</a:t>
                      </a:r>
                      <a:r>
                        <a:rPr lang="en-US" altLang="ko-KR" sz="12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optList</a:t>
                      </a:r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}"&gt;</a:t>
                      </a:r>
                      <a:endParaRPr lang="ko-KR" altLang="en-US" sz="12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400121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추가하기 버튼 클릭하여 </a:t>
                      </a:r>
                      <a:r>
                        <a:rPr lang="ko-KR" altLang="en-US" sz="12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리워드를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추가하는 </a:t>
                      </a:r>
                      <a:r>
                        <a:rPr lang="ko-KR" altLang="en-US" sz="12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모달창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호출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533461"/>
            <a:ext cx="7798686" cy="3716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487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10083403" cy="120032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</a:p>
          <a:p>
            <a:pPr>
              <a:lnSpc>
                <a:spcPct val="150000"/>
              </a:lnSpc>
            </a:pP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039682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INSERT INTO PRO_OPTION()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  <a:cs typeface="+mn-cs"/>
                        <a:sym typeface="Arial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$("#Date").</a:t>
                      </a:r>
                      <a:r>
                        <a:rPr lang="en-US" altLang="ko-KR" sz="11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datepicker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({format:'</a:t>
                      </a:r>
                      <a:r>
                        <a:rPr lang="en-US" altLang="ko-KR" sz="11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yyyy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/mm/</a:t>
                      </a:r>
                      <a:r>
                        <a:rPr lang="en-US" altLang="ko-KR" sz="11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dd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'});</a:t>
                      </a:r>
                      <a:endParaRPr lang="en-US" altLang="ko-KR" sz="1100" b="1" i="0" u="none" strike="noStrike" cap="none" dirty="0" smtClean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602572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리워드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 작성 후 등록하면 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등록내용 저장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발송시작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예정일은 날짜를 지정하여 입력하나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차후 단계에서 대략적인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날짜임을 알림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67" y="1529591"/>
            <a:ext cx="7755900" cy="4525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750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10041069" cy="120032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</a:p>
          <a:p>
            <a:pPr>
              <a:lnSpc>
                <a:spcPct val="150000"/>
              </a:lnSpc>
            </a:pP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391560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&lt;</a:t>
                      </a:r>
                      <a:r>
                        <a:rPr lang="en-US" altLang="ko-KR" sz="12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c:forEach</a:t>
                      </a:r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ko-KR" sz="12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var</a:t>
                      </a:r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="opt" items= "${</a:t>
                      </a:r>
                      <a:r>
                        <a:rPr lang="en-US" altLang="ko-KR" sz="12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optList</a:t>
                      </a:r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}"&gt;</a:t>
                      </a:r>
                      <a:endParaRPr lang="ko-KR" altLang="en-US" sz="1200" b="1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966702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다수의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리워드를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등록 가능하며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종료 및 목표 </a:t>
                      </a:r>
                      <a:r>
                        <a:rPr lang="ko-KR" altLang="en-US" sz="12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금액 달성 후 </a:t>
                      </a:r>
                      <a:r>
                        <a:rPr lang="ko-KR" altLang="en-US" sz="12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오픈하는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스토어의 옵션에 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1:1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 매치 됨</a:t>
                      </a:r>
                      <a:endParaRPr lang="en-US" altLang="ko-KR" sz="12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버튼을 이용하여 삭제 및 </a:t>
                      </a:r>
                      <a:r>
                        <a:rPr lang="ko-KR" altLang="en-US" sz="12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리워드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수정 버튼을 이용하여 수정 가능</a:t>
                      </a:r>
                      <a:endParaRPr lang="en-US" altLang="ko-KR" sz="12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수정 및 삭제 내용은 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반영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67" y="1497560"/>
            <a:ext cx="8077201" cy="4822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560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76808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ht_user_w_MS_makerReg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34308" y="1635369"/>
            <a:ext cx="6031523" cy="4606540"/>
            <a:chOff x="1934308" y="1635369"/>
            <a:chExt cx="6031523" cy="4606540"/>
          </a:xfrm>
        </p:grpSpPr>
        <p:sp>
          <p:nvSpPr>
            <p:cNvPr id="12" name="직사각형 11"/>
            <p:cNvSpPr/>
            <p:nvPr/>
          </p:nvSpPr>
          <p:spPr>
            <a:xfrm>
              <a:off x="1934308" y="1635369"/>
              <a:ext cx="6031523" cy="46065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2255223" y="2067825"/>
              <a:ext cx="5204971" cy="4031885"/>
              <a:chOff x="2255223" y="2067825"/>
              <a:chExt cx="5204971" cy="4031885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2255223" y="2067825"/>
                <a:ext cx="1794934" cy="287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smtClean="0">
                    <a:solidFill>
                      <a:schemeClr val="tx1"/>
                    </a:solidFill>
                  </a:rPr>
                  <a:t>메이커 정보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2255223" y="2700498"/>
                <a:ext cx="2133419" cy="2197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메이커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기업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) 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명*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255223" y="2920236"/>
                <a:ext cx="5204971" cy="2977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2255223" y="3431289"/>
                <a:ext cx="2133419" cy="2197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개인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.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사업자 구분*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255223" y="3651027"/>
                <a:ext cx="5204971" cy="2977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>
                    <a:solidFill>
                      <a:schemeClr val="bg1">
                        <a:lumMod val="75000"/>
                      </a:schemeClr>
                    </a:solidFill>
                  </a:rPr>
                  <a:t>개인 사업자 선택</a:t>
                </a:r>
                <a:endParaRPr lang="en-US" altLang="ko-KR" sz="800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2255223" y="4008669"/>
                <a:ext cx="2133419" cy="2197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관리자 휴대폰 번호*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2255223" y="4228407"/>
                <a:ext cx="4409346" cy="2977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800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2255223" y="4787160"/>
                <a:ext cx="2773884" cy="3960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□ 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필수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) 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개인 정보 수집 동의</a:t>
                </a:r>
                <a:endParaRPr lang="en-US" altLang="ko-KR" sz="1000" b="1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□ 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선택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) </a:t>
                </a:r>
                <a:r>
                  <a:rPr lang="ko-KR" altLang="en-US" sz="1000" b="1" dirty="0" err="1" smtClean="0">
                    <a:solidFill>
                      <a:schemeClr val="tx1"/>
                    </a:solidFill>
                  </a:rPr>
                  <a:t>펀펀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 메이커를 위한 뉴스레터 받기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6738612" y="4222378"/>
                <a:ext cx="628901" cy="297749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bg1"/>
                    </a:solidFill>
                  </a:rPr>
                  <a:t>인증하기</a:t>
                </a:r>
                <a:endParaRPr lang="en-US" altLang="ko-KR" sz="8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2255223" y="5801961"/>
                <a:ext cx="1874573" cy="297749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bg1"/>
                    </a:solidFill>
                  </a:rPr>
                  <a:t>시작하기</a:t>
                </a:r>
                <a:endParaRPr lang="en-US" altLang="ko-KR" sz="800" dirty="0" smtClean="0">
                  <a:solidFill>
                    <a:schemeClr val="bg1"/>
                  </a:solidFill>
                </a:endParaRPr>
              </a:p>
            </p:txBody>
          </p:sp>
        </p:grp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938073"/>
              </p:ext>
            </p:extLst>
          </p:nvPr>
        </p:nvGraphicFramePr>
        <p:xfrm>
          <a:off x="9168341" y="2479154"/>
          <a:ext cx="2688299" cy="381854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101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*</a:t>
                      </a: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필수 입력 항목 표시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사업자 구분 선택 </a:t>
                      </a: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셀렉트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박스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개인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개인 사업자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법인 사업자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휴대폰 번호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휴대폰 번호 입력 후 인증번호 전송</a:t>
                      </a:r>
                      <a:endParaRPr lang="en-US" altLang="ko-KR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휴대폰으로 전송 된 입력번호 입력 하여 번호 인증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동의사항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필수 항목은 반드시 선택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시작하기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필수항목 선택 완료 되면 버튼 활성화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3148599" y="243028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3" name="직사각형 52"/>
          <p:cNvSpPr/>
          <p:nvPr/>
        </p:nvSpPr>
        <p:spPr>
          <a:xfrm>
            <a:off x="1807246" y="364915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54" name="직사각형 53"/>
          <p:cNvSpPr/>
          <p:nvPr/>
        </p:nvSpPr>
        <p:spPr>
          <a:xfrm>
            <a:off x="1807246" y="422288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55" name="직사각형 54"/>
          <p:cNvSpPr/>
          <p:nvPr/>
        </p:nvSpPr>
        <p:spPr>
          <a:xfrm>
            <a:off x="1807246" y="48404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  <p:sp>
        <p:nvSpPr>
          <p:cNvPr id="56" name="직사각형 55"/>
          <p:cNvSpPr/>
          <p:nvPr/>
        </p:nvSpPr>
        <p:spPr>
          <a:xfrm>
            <a:off x="1807246" y="58019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5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3179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08340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ht_user_w_MS_proReg_risk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821149"/>
              </p:ext>
            </p:extLst>
          </p:nvPr>
        </p:nvGraphicFramePr>
        <p:xfrm>
          <a:off x="9168341" y="2479154"/>
          <a:ext cx="2688299" cy="376706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추가하기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내용을 등록하는 </a:t>
                      </a:r>
                      <a:r>
                        <a:rPr lang="ko-KR" altLang="en-US" sz="1200" baseline="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(2)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호출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위험 요인 및 정책 등록 </a:t>
                      </a: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 항목 입력하여 위험 요인 및 정책 등록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위험요인 및 정책 내용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다수 입력 가능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등록한 위험요인 및 정책 내용 표시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X –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등록한 위험요인 및 정책 삭제</a:t>
                      </a:r>
                      <a:endParaRPr lang="en-US" altLang="ko-KR" sz="1200" baseline="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수정 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–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등록한 위험요인 및 정책 수정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저장하기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프로젝트 준비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1112091" y="1653943"/>
            <a:ext cx="7813426" cy="4324008"/>
            <a:chOff x="4116107" y="1040492"/>
            <a:chExt cx="7813426" cy="4324008"/>
          </a:xfrm>
        </p:grpSpPr>
        <p:grpSp>
          <p:nvGrpSpPr>
            <p:cNvPr id="35" name="그룹 34"/>
            <p:cNvGrpSpPr/>
            <p:nvPr/>
          </p:nvGrpSpPr>
          <p:grpSpPr>
            <a:xfrm>
              <a:off x="4116107" y="1040492"/>
              <a:ext cx="7813426" cy="4324008"/>
              <a:chOff x="4116107" y="1040492"/>
              <a:chExt cx="7813426" cy="4324008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4116107" y="1040492"/>
                <a:ext cx="7813426" cy="4324007"/>
                <a:chOff x="2445181" y="2295985"/>
                <a:chExt cx="6316397" cy="4324007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2445181" y="2295985"/>
                  <a:ext cx="6316397" cy="4324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2453634" y="2295986"/>
                  <a:ext cx="1262995" cy="73136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 err="1" smtClean="0"/>
                    <a:t>이젠의</a:t>
                  </a:r>
                  <a:endParaRPr lang="en-US" altLang="ko-KR" sz="1400" b="1" dirty="0"/>
                </a:p>
                <a:p>
                  <a:r>
                    <a:rPr lang="ko-KR" altLang="en-US" sz="1400" b="1" dirty="0" smtClean="0"/>
                    <a:t>프로젝트</a:t>
                  </a:r>
                  <a:endParaRPr lang="ko-KR" altLang="en-US" sz="1400" b="1" dirty="0"/>
                </a:p>
              </p:txBody>
            </p:sp>
          </p:grpSp>
          <p:sp>
            <p:nvSpPr>
              <p:cNvPr id="38" name="직사각형 37"/>
              <p:cNvSpPr/>
              <p:nvPr/>
            </p:nvSpPr>
            <p:spPr>
              <a:xfrm>
                <a:off x="4122875" y="1772418"/>
                <a:ext cx="1562333" cy="35920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ko-KR" altLang="en-US" sz="1000" b="1" dirty="0" err="1" smtClean="0"/>
                  <a:t>펀딩</a:t>
                </a:r>
                <a:r>
                  <a:rPr lang="ko-KR" altLang="en-US" sz="1000" b="1" dirty="0" smtClean="0"/>
                  <a:t> 준비</a:t>
                </a:r>
                <a:endParaRPr lang="en-US" altLang="ko-KR" sz="1000" b="1" dirty="0" smtClean="0"/>
              </a:p>
              <a:p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요건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정보</a:t>
                </a:r>
                <a:endParaRPr lang="en-US" altLang="ko-KR" sz="1000" b="1" dirty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스토리 작성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err="1" smtClean="0"/>
                  <a:t>리워드</a:t>
                </a:r>
                <a:r>
                  <a:rPr lang="ko-KR" altLang="en-US" sz="1000" b="1" dirty="0" smtClean="0"/>
                  <a:t> 설계</a:t>
                </a:r>
                <a:endParaRPr lang="en-US" altLang="ko-KR" sz="1000" b="1" dirty="0" smtClean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위험요인 및 정책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메이커 정보</a:t>
                </a:r>
                <a:endParaRPr lang="en-US" altLang="ko-KR" sz="1000" b="1" dirty="0" smtClean="0"/>
              </a:p>
              <a:p>
                <a:endParaRPr lang="ko-KR" altLang="en-US" sz="1000" b="1" dirty="0" smtClean="0"/>
              </a:p>
              <a:p>
                <a:r>
                  <a:rPr lang="ko-KR" altLang="en-US" sz="1000" b="1" dirty="0" smtClean="0"/>
                  <a:t>프로젝트 문의 관리</a:t>
                </a:r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685208" y="1048278"/>
              <a:ext cx="6244325" cy="4307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2681521" y="1661728"/>
            <a:ext cx="6243996" cy="4307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996807" y="1735891"/>
            <a:ext cx="2208572" cy="283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smtClean="0">
                <a:solidFill>
                  <a:schemeClr val="tx1"/>
                </a:solidFill>
              </a:rPr>
              <a:t>위험요인 및 정책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96806" y="2412568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위험요인 및 정책 내용*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996806" y="2680618"/>
            <a:ext cx="2031939" cy="20244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996807" y="5444724"/>
            <a:ext cx="1940609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저</a:t>
            </a:r>
            <a:r>
              <a:rPr lang="ko-KR" altLang="en-US" sz="800" dirty="0">
                <a:solidFill>
                  <a:schemeClr val="bg1"/>
                </a:solidFill>
              </a:rPr>
              <a:t>장</a:t>
            </a:r>
            <a:r>
              <a:rPr lang="ko-KR" altLang="en-US" sz="800" dirty="0" smtClean="0">
                <a:solidFill>
                  <a:schemeClr val="bg1"/>
                </a:solidFill>
              </a:rPr>
              <a:t>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684880" y="455518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9" name="직사각형 28"/>
          <p:cNvSpPr/>
          <p:nvPr/>
        </p:nvSpPr>
        <p:spPr>
          <a:xfrm>
            <a:off x="3103365" y="2775341"/>
            <a:ext cx="1780520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위험 요인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996806" y="4844665"/>
            <a:ext cx="856753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+ </a:t>
            </a:r>
            <a:r>
              <a:rPr lang="ko-KR" altLang="en-US" sz="800" dirty="0" smtClean="0">
                <a:solidFill>
                  <a:schemeClr val="bg1"/>
                </a:solidFill>
              </a:rPr>
              <a:t>추가하기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474374" y="1732754"/>
            <a:ext cx="3362183" cy="4165376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77227" y="2645912"/>
            <a:ext cx="2573410" cy="21039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5981776" y="2855168"/>
            <a:ext cx="791058" cy="19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위험 요인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259398" y="158801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62" name="직사각형 61"/>
          <p:cNvSpPr/>
          <p:nvPr/>
        </p:nvSpPr>
        <p:spPr>
          <a:xfrm>
            <a:off x="3103365" y="3063500"/>
            <a:ext cx="1780520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정책 내용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981776" y="3179135"/>
            <a:ext cx="791058" cy="19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정책 내용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772833" y="2866257"/>
            <a:ext cx="1490633" cy="1947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772833" y="3190224"/>
            <a:ext cx="1490633" cy="9590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835089" y="4253488"/>
            <a:ext cx="428377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등록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328136" y="4253488"/>
            <a:ext cx="428377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취소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651503" y="247477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78" name="직사각형 77"/>
          <p:cNvSpPr/>
          <p:nvPr/>
        </p:nvSpPr>
        <p:spPr>
          <a:xfrm>
            <a:off x="2618580" y="526441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  <p:sp>
        <p:nvSpPr>
          <p:cNvPr id="79" name="직사각형 78"/>
          <p:cNvSpPr/>
          <p:nvPr/>
        </p:nvSpPr>
        <p:spPr>
          <a:xfrm>
            <a:off x="4653276" y="2775341"/>
            <a:ext cx="284139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</a:rPr>
              <a:t>X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509038" y="4344881"/>
            <a:ext cx="428377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수</a:t>
            </a:r>
            <a:r>
              <a:rPr lang="ko-KR" altLang="en-US" sz="800" dirty="0">
                <a:solidFill>
                  <a:schemeClr val="bg1"/>
                </a:solidFill>
              </a:rPr>
              <a:t>정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844742" y="557711"/>
            <a:ext cx="10084791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위험요인 및 정책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176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074936" cy="57496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위험요인 및 정책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1" y="1512629"/>
            <a:ext cx="7933744" cy="3855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382210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&lt;</a:t>
                      </a:r>
                      <a:r>
                        <a:rPr lang="en-US" altLang="ko-KR" sz="12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c:forEach</a:t>
                      </a:r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ko-KR" sz="12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var</a:t>
                      </a:r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=“risk" items= "${</a:t>
                      </a:r>
                      <a:r>
                        <a:rPr lang="en-US" altLang="ko-KR" sz="12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riskList</a:t>
                      </a:r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}"&gt;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427363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리워드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등록 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와 유사</a:t>
                      </a:r>
                      <a:endParaRPr lang="en-US" altLang="ko-KR" sz="1200" b="1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추가하기 버튼을 클릭하여 위험요인을 등록하는 </a:t>
                      </a:r>
                      <a:r>
                        <a:rPr lang="ko-KR" altLang="en-US" sz="1200" b="1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모달창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호출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2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074936" cy="57496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위험요인 및 정책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800998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INSERT INTO PRO_RISK()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742435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항목 작성 후 등록하여 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INSERT</a:t>
                      </a: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36" y="1521355"/>
            <a:ext cx="7798946" cy="342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5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964869" cy="57496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위험요인 및 정책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575724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&lt;</a:t>
                      </a:r>
                      <a:r>
                        <a:rPr lang="en-US" altLang="ko-KR" sz="12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c:forEach</a:t>
                      </a:r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ko-KR" sz="12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var</a:t>
                      </a:r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="opt" items= "${</a:t>
                      </a:r>
                      <a:r>
                        <a:rPr lang="en-US" altLang="ko-KR" sz="12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optList</a:t>
                      </a:r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}"&gt;</a:t>
                      </a:r>
                      <a:endParaRPr lang="ko-KR" altLang="en-US" sz="1200" b="1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320868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다수의 </a:t>
                      </a:r>
                      <a:r>
                        <a:rPr lang="ko-KR" altLang="en-US" sz="12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리워드를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등록 가능하며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="1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종료 및 목표 </a:t>
                      </a:r>
                      <a:r>
                        <a:rPr lang="ko-KR" altLang="en-US" sz="1200" b="1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금액 달성 후 </a:t>
                      </a:r>
                      <a:r>
                        <a:rPr lang="ko-KR" altLang="en-US" sz="1200" b="1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오픈하는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스토어의 옵션에 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1:1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 매치 됨</a:t>
                      </a:r>
                      <a:endParaRPr lang="en-US" altLang="ko-KR" sz="1200" b="1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버튼을 이용하여 삭제 및 </a:t>
                      </a:r>
                      <a:r>
                        <a:rPr lang="ko-KR" altLang="en-US" sz="1200" b="1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리워드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수정 버튼을 이용하여 수정 가능</a:t>
                      </a:r>
                      <a:endParaRPr lang="en-US" altLang="ko-KR" sz="1200" b="1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수정 및 삭제 내용은 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반영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67" y="1518131"/>
            <a:ext cx="7890468" cy="4629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707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964869" cy="64632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관리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414823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pro.pro_sub_date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==null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startDate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&gt;today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startDate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&lt;=today &amp;&amp; today&lt;=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finishDate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rate&lt;100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405525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매끄러운 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구성을 위해 프로젝트 현황 페이지 추가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등록 신청 날짜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승인 날짜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시작 날짜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종료 날짜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달성률을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기준으로 현재 상태 표시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86" y="1517535"/>
            <a:ext cx="7775195" cy="486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121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62429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ht_user_w_MS_manageQna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535472"/>
              </p:ext>
            </p:extLst>
          </p:nvPr>
        </p:nvGraphicFramePr>
        <p:xfrm>
          <a:off x="9168341" y="2479154"/>
          <a:ext cx="2688299" cy="310666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프로젝트 문의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프로젝트에 등록된 문의 사항 리스트 호출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 등록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 등록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(3)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호출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 등록 </a:t>
                      </a: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문의 내용 표시</a:t>
                      </a:r>
                      <a:endParaRPr lang="en-US" altLang="ko-KR" sz="1200" dirty="0" smtClean="0">
                        <a:latin typeface="+mj-ea"/>
                        <a:ea typeface="+mj-ea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답변 입력하여 등록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수정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답변이 등록된 경우 답변을 수정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기능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1112091" y="1653943"/>
            <a:ext cx="7813426" cy="4324007"/>
            <a:chOff x="4116107" y="1040492"/>
            <a:chExt cx="7813426" cy="4324007"/>
          </a:xfrm>
        </p:grpSpPr>
        <p:grpSp>
          <p:nvGrpSpPr>
            <p:cNvPr id="37" name="그룹 36"/>
            <p:cNvGrpSpPr/>
            <p:nvPr/>
          </p:nvGrpSpPr>
          <p:grpSpPr>
            <a:xfrm>
              <a:off x="4116107" y="1040492"/>
              <a:ext cx="7813426" cy="4324007"/>
              <a:chOff x="2445181" y="2295985"/>
              <a:chExt cx="6316397" cy="4324007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2445181" y="2295985"/>
                <a:ext cx="6316397" cy="43240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453634" y="2295986"/>
                <a:ext cx="1262995" cy="73136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 err="1" smtClean="0"/>
                  <a:t>이젠의</a:t>
                </a:r>
                <a:endParaRPr lang="en-US" altLang="ko-KR" sz="1400" b="1" dirty="0"/>
              </a:p>
              <a:p>
                <a:r>
                  <a:rPr lang="ko-KR" altLang="en-US" sz="1400" b="1" dirty="0" smtClean="0"/>
                  <a:t>프로젝트</a:t>
                </a:r>
                <a:endParaRPr lang="ko-KR" altLang="en-US" sz="1400" b="1" dirty="0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685208" y="1048278"/>
              <a:ext cx="6244325" cy="4307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2681521" y="1661728"/>
            <a:ext cx="6243996" cy="4307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996807" y="1735891"/>
            <a:ext cx="2208572" cy="283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프로젝트 문의 관리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97677" y="2095398"/>
            <a:ext cx="2608386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등록된 문의에 </a:t>
            </a:r>
            <a:r>
              <a:rPr lang="ko-KR" altLang="en-US" sz="1000" b="1" smtClean="0">
                <a:solidFill>
                  <a:schemeClr val="tx1"/>
                </a:solidFill>
              </a:rPr>
              <a:t>답변을 등록해 주세요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33" y="2303394"/>
            <a:ext cx="4466777" cy="319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직사각형 84"/>
          <p:cNvSpPr/>
          <p:nvPr/>
        </p:nvSpPr>
        <p:spPr>
          <a:xfrm>
            <a:off x="3809413" y="2407325"/>
            <a:ext cx="860218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등록 날짜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090868" y="2407323"/>
            <a:ext cx="71854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rgbClr val="0070C0"/>
                </a:solidFill>
              </a:rPr>
              <a:t>문의자 아이디</a:t>
            </a:r>
            <a:endParaRPr lang="ko-KR" altLang="en-US" sz="600" b="1" dirty="0">
              <a:solidFill>
                <a:srgbClr val="0070C0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669631" y="2407324"/>
            <a:ext cx="860218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문의 내용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33" y="2629143"/>
            <a:ext cx="4466777" cy="562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직사각형 88"/>
          <p:cNvSpPr/>
          <p:nvPr/>
        </p:nvSpPr>
        <p:spPr>
          <a:xfrm>
            <a:off x="3809413" y="2715746"/>
            <a:ext cx="860218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smtClean="0">
                <a:solidFill>
                  <a:schemeClr val="tx1"/>
                </a:solidFill>
              </a:rPr>
              <a:t>2020-05-06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154920" y="2715746"/>
            <a:ext cx="677353" cy="289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altLang="ko-KR" sz="900" b="1" dirty="0" smtClean="0">
                <a:solidFill>
                  <a:srgbClr val="0070C0"/>
                </a:solidFill>
              </a:rPr>
              <a:t>idhong1111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703115" y="2715746"/>
            <a:ext cx="1359153" cy="337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문의사항이 있습니다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846596" y="2674456"/>
            <a:ext cx="601710" cy="236081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답변등록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7" y="3207392"/>
            <a:ext cx="4466777" cy="562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직사각형 99"/>
          <p:cNvSpPr/>
          <p:nvPr/>
        </p:nvSpPr>
        <p:spPr>
          <a:xfrm>
            <a:off x="3838847" y="3293995"/>
            <a:ext cx="860218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답변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184354" y="3293995"/>
            <a:ext cx="677353" cy="289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endParaRPr lang="en-US" altLang="ko-KR" sz="900" b="1" dirty="0">
              <a:solidFill>
                <a:srgbClr val="0070C0"/>
              </a:solidFill>
            </a:endParaRPr>
          </a:p>
          <a:p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732549" y="3293995"/>
            <a:ext cx="1359153" cy="373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답변 내용 입니다</a:t>
            </a:r>
            <a:endParaRPr lang="en-US" altLang="ko-KR" sz="600" b="1" dirty="0" smtClean="0">
              <a:solidFill>
                <a:schemeClr val="tx1"/>
              </a:solidFill>
            </a:endParaRPr>
          </a:p>
          <a:p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684186" y="3452635"/>
            <a:ext cx="601710" cy="236081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답변수정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189533" y="2242639"/>
            <a:ext cx="677353" cy="289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endParaRPr lang="en-US" altLang="ko-KR" sz="900" b="1" dirty="0">
              <a:solidFill>
                <a:srgbClr val="0070C0"/>
              </a:solidFill>
            </a:endParaRPr>
          </a:p>
          <a:p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770953" y="3255012"/>
            <a:ext cx="677353" cy="289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endParaRPr lang="en-US" altLang="ko-KR" sz="900" b="1" dirty="0">
              <a:solidFill>
                <a:srgbClr val="0070C0"/>
              </a:solidFill>
            </a:endParaRPr>
          </a:p>
          <a:p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563334" y="3325434"/>
            <a:ext cx="3362183" cy="2883997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957720" y="3531932"/>
            <a:ext cx="2573410" cy="2489226"/>
            <a:chOff x="5877227" y="2260600"/>
            <a:chExt cx="2573410" cy="2489226"/>
          </a:xfrm>
        </p:grpSpPr>
        <p:sp>
          <p:nvSpPr>
            <p:cNvPr id="56" name="직사각형 55"/>
            <p:cNvSpPr/>
            <p:nvPr/>
          </p:nvSpPr>
          <p:spPr>
            <a:xfrm>
              <a:off x="5877227" y="2260600"/>
              <a:ext cx="2573410" cy="24892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981776" y="2431696"/>
              <a:ext cx="791058" cy="194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tx1"/>
                  </a:solidFill>
                </a:rPr>
                <a:t>문의 내용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981776" y="3179135"/>
              <a:ext cx="791058" cy="194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tx1"/>
                  </a:solidFill>
                </a:rPr>
                <a:t>답변 입력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772833" y="2417384"/>
              <a:ext cx="1490633" cy="588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tx1"/>
                  </a:solidFill>
                </a:rPr>
                <a:t>문의내용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772833" y="3190224"/>
              <a:ext cx="1490633" cy="9590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7835089" y="4253488"/>
              <a:ext cx="428377" cy="278416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등록</a:t>
              </a:r>
              <a:endParaRPr lang="en-US" altLang="ko-KR" sz="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328136" y="4253488"/>
              <a:ext cx="428377" cy="278416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bg1"/>
                  </a:solidFill>
                </a:rPr>
                <a:t>취소</a:t>
              </a:r>
              <a:endParaRPr lang="en-US" altLang="ko-KR" sz="8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6457798" y="242626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77" name="직사각형 76"/>
          <p:cNvSpPr/>
          <p:nvPr/>
        </p:nvSpPr>
        <p:spPr>
          <a:xfrm>
            <a:off x="5630186" y="337175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78" name="직사각형 77"/>
          <p:cNvSpPr/>
          <p:nvPr/>
        </p:nvSpPr>
        <p:spPr>
          <a:xfrm>
            <a:off x="4283767" y="319930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  <p:sp>
        <p:nvSpPr>
          <p:cNvPr id="92" name="직사각형 91"/>
          <p:cNvSpPr/>
          <p:nvPr/>
        </p:nvSpPr>
        <p:spPr>
          <a:xfrm>
            <a:off x="2837689" y="215865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106" name="직사각형 105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문의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118859" y="2385869"/>
            <a:ext cx="1562333" cy="3592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Ins="0" rtlCol="0" anchor="t" anchorCtr="0"/>
          <a:lstStyle/>
          <a:p>
            <a:r>
              <a:rPr lang="ko-KR" altLang="en-US" sz="1000" b="1" dirty="0" smtClean="0"/>
              <a:t>프로젝트 취소 신청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프로젝트 현황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프로젝트 문의 관리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endParaRPr lang="en-US" altLang="ko-KR" sz="1000" b="1" dirty="0" smtClean="0"/>
          </a:p>
          <a:p>
            <a:r>
              <a:rPr lang="ko-KR" altLang="en-US" sz="1000" b="1" dirty="0" smtClean="0"/>
              <a:t>스토어 등록 신청</a:t>
            </a:r>
            <a:endParaRPr lang="en-US" altLang="ko-KR" sz="1000" b="1" dirty="0"/>
          </a:p>
          <a:p>
            <a:endParaRPr lang="en-US" altLang="ko-KR" sz="1000" b="1" dirty="0" smtClean="0"/>
          </a:p>
          <a:p>
            <a:r>
              <a:rPr lang="ko-KR" altLang="en-US" sz="1000" b="1" dirty="0" smtClean="0"/>
              <a:t>스토어 등록</a:t>
            </a:r>
            <a:endParaRPr lang="en-US" altLang="ko-KR" sz="1000" b="1" dirty="0" smtClean="0"/>
          </a:p>
          <a:p>
            <a:endParaRPr lang="en-US" altLang="ko-KR" sz="1000" b="1" dirty="0" smtClean="0"/>
          </a:p>
          <a:p>
            <a:r>
              <a:rPr lang="en-US" altLang="ko-KR" sz="1000" b="1" dirty="0" smtClean="0"/>
              <a:t>     </a:t>
            </a:r>
            <a:r>
              <a:rPr lang="ko-KR" altLang="en-US" sz="1000" b="1" dirty="0" smtClean="0"/>
              <a:t>기본 정보</a:t>
            </a:r>
            <a:endParaRPr lang="en-US" altLang="ko-KR" sz="1000" b="1" dirty="0"/>
          </a:p>
          <a:p>
            <a:r>
              <a:rPr lang="en-US" altLang="ko-KR" sz="1000" b="1" dirty="0" smtClean="0"/>
              <a:t>     </a:t>
            </a:r>
            <a:r>
              <a:rPr lang="ko-KR" altLang="en-US" sz="1000" b="1" dirty="0" smtClean="0"/>
              <a:t>옵션 설계</a:t>
            </a:r>
            <a:endParaRPr lang="en-US" altLang="ko-KR" sz="1000" b="1" dirty="0" smtClean="0"/>
          </a:p>
          <a:p>
            <a:endParaRPr lang="ko-KR" altLang="en-US" sz="1000" b="1" dirty="0" smtClean="0"/>
          </a:p>
          <a:p>
            <a:r>
              <a:rPr lang="ko-KR" altLang="en-US" sz="1000" b="1" dirty="0" smtClean="0"/>
              <a:t>스토어 주문 관리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스토어 문의 관리</a:t>
            </a:r>
            <a:r>
              <a:rPr lang="en-US" altLang="ko-KR" sz="1000" b="1" dirty="0" smtClean="0"/>
              <a:t>	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7289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9922536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문의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472325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r>
                        <a:rPr lang="en-US" altLang="ko-KR" sz="12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c:choose</a:t>
                      </a:r>
                      <a:r>
                        <a:rPr lang="en-US" altLang="ko-KR" sz="12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2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c:when</a:t>
                      </a:r>
                      <a:r>
                        <a:rPr lang="en-US" altLang="ko-KR" sz="12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test="${</a:t>
                      </a:r>
                      <a:r>
                        <a:rPr lang="en-US" altLang="ko-KR" sz="12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qna_ans</a:t>
                      </a:r>
                      <a:r>
                        <a:rPr lang="en-US" altLang="ko-KR" sz="12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==null }"&gt;</a:t>
                      </a:r>
                    </a:p>
                    <a:p>
                      <a:r>
                        <a:rPr lang="en-US" altLang="ko-KR" sz="12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altLang="ko-KR" sz="12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c:when</a:t>
                      </a:r>
                      <a:r>
                        <a:rPr lang="en-US" altLang="ko-KR" sz="12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2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c:otherwise</a:t>
                      </a:r>
                      <a:r>
                        <a:rPr lang="en-US" altLang="ko-KR" sz="12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2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altLang="ko-KR" sz="12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c:otherwise</a:t>
                      </a:r>
                      <a:r>
                        <a:rPr lang="en-US" altLang="ko-KR" sz="12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2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altLang="ko-KR" sz="12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c:choose</a:t>
                      </a:r>
                      <a:r>
                        <a:rPr lang="en-US" altLang="ko-KR" sz="12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ko-KR" altLang="en-US" sz="150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869941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등록된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답변을 기준으로 화면 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  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변경</a:t>
                      </a:r>
                      <a:endParaRPr lang="en-US" altLang="ko-KR" sz="1200" b="1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답변이 등록되지 않은 경우 답변 등록 버튼 노출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답변이 등록된 경우 등록된 답변과 함께 답변 수정 버튼 호출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17" y="1535650"/>
            <a:ext cx="7974706" cy="430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52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0" y="626202"/>
            <a:ext cx="10032603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문의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806214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c:choose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c:when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test=</a:t>
                      </a:r>
                      <a:r>
                        <a:rPr lang="en-US" altLang="ko-KR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"${</a:t>
                      </a:r>
                      <a:r>
                        <a:rPr lang="en-US" altLang="ko-K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qna_ans</a:t>
                      </a:r>
                      <a:r>
                        <a:rPr lang="en-US" altLang="ko-KR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==null }"&gt;</a:t>
                      </a:r>
                    </a:p>
                    <a:p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c:when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c:otherwise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c:otherwise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c:choose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95575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등록된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답변을 기준으로 화면 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  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변경</a:t>
                      </a:r>
                      <a:endParaRPr lang="en-US" altLang="ko-KR" sz="1200" b="1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답변이 등록되지 않은 경우 답변 등록 버튼 노출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답변이 등록된 경우 등록된 답변과 함께 답변 수정 버튼 호출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0" y="1385355"/>
            <a:ext cx="7699564" cy="3440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0" y="4497324"/>
            <a:ext cx="7699564" cy="1899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622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6" y="331855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39153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ht_user_w_MS_storeReg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092564"/>
              </p:ext>
            </p:extLst>
          </p:nvPr>
        </p:nvGraphicFramePr>
        <p:xfrm>
          <a:off x="9168341" y="2479154"/>
          <a:ext cx="2688299" cy="24923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추가하기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추가할 옵션 입력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모달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창 호출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저장하기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- 3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번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컨펌을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위한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호출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신청 및 완료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컨펌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1129652" y="1701854"/>
            <a:ext cx="7813426" cy="4324007"/>
            <a:chOff x="1114412" y="1701854"/>
            <a:chExt cx="7813426" cy="4324007"/>
          </a:xfrm>
        </p:grpSpPr>
        <p:grpSp>
          <p:nvGrpSpPr>
            <p:cNvPr id="37" name="그룹 36"/>
            <p:cNvGrpSpPr/>
            <p:nvPr/>
          </p:nvGrpSpPr>
          <p:grpSpPr>
            <a:xfrm>
              <a:off x="1114412" y="1701854"/>
              <a:ext cx="7813426" cy="4324007"/>
              <a:chOff x="1655811" y="318738"/>
              <a:chExt cx="7813426" cy="4324007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1655811" y="318738"/>
                <a:ext cx="7813426" cy="4324007"/>
                <a:chOff x="1655811" y="318738"/>
                <a:chExt cx="7813426" cy="4324007"/>
              </a:xfrm>
            </p:grpSpPr>
            <p:grpSp>
              <p:nvGrpSpPr>
                <p:cNvPr id="85" name="그룹 84"/>
                <p:cNvGrpSpPr/>
                <p:nvPr/>
              </p:nvGrpSpPr>
              <p:grpSpPr>
                <a:xfrm>
                  <a:off x="1655811" y="318738"/>
                  <a:ext cx="7813426" cy="4324007"/>
                  <a:chOff x="2445181" y="2295985"/>
                  <a:chExt cx="6316397" cy="4324007"/>
                </a:xfrm>
              </p:grpSpPr>
              <p:sp>
                <p:nvSpPr>
                  <p:cNvPr id="87" name="직사각형 86"/>
                  <p:cNvSpPr/>
                  <p:nvPr/>
                </p:nvSpPr>
                <p:spPr>
                  <a:xfrm>
                    <a:off x="2445181" y="2295985"/>
                    <a:ext cx="6316397" cy="432400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8" name="직사각형 87"/>
                  <p:cNvSpPr/>
                  <p:nvPr/>
                </p:nvSpPr>
                <p:spPr>
                  <a:xfrm>
                    <a:off x="2453634" y="2295986"/>
                    <a:ext cx="1262995" cy="73136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b="1" dirty="0" err="1" smtClean="0"/>
                      <a:t>이젠의</a:t>
                    </a:r>
                    <a:endParaRPr lang="en-US" altLang="ko-KR" sz="1400" b="1" dirty="0"/>
                  </a:p>
                  <a:p>
                    <a:r>
                      <a:rPr lang="ko-KR" altLang="en-US" sz="1400" b="1" dirty="0" smtClean="0"/>
                      <a:t>프로젝트</a:t>
                    </a:r>
                    <a:endParaRPr lang="ko-KR" altLang="en-US" sz="1400" b="1" dirty="0"/>
                  </a:p>
                </p:txBody>
              </p:sp>
            </p:grpSp>
            <p:grpSp>
              <p:nvGrpSpPr>
                <p:cNvPr id="80" name="그룹 79"/>
                <p:cNvGrpSpPr/>
                <p:nvPr/>
              </p:nvGrpSpPr>
              <p:grpSpPr>
                <a:xfrm>
                  <a:off x="3224912" y="326524"/>
                  <a:ext cx="6244325" cy="4307429"/>
                  <a:chOff x="3224912" y="326524"/>
                  <a:chExt cx="6244325" cy="4307429"/>
                </a:xfrm>
              </p:grpSpPr>
              <p:sp>
                <p:nvSpPr>
                  <p:cNvPr id="81" name="직사각형 80"/>
                  <p:cNvSpPr/>
                  <p:nvPr/>
                </p:nvSpPr>
                <p:spPr>
                  <a:xfrm>
                    <a:off x="3224912" y="326524"/>
                    <a:ext cx="6244325" cy="430742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82" name="그룹 81"/>
                  <p:cNvGrpSpPr/>
                  <p:nvPr/>
                </p:nvGrpSpPr>
                <p:grpSpPr>
                  <a:xfrm>
                    <a:off x="3545826" y="844412"/>
                    <a:ext cx="4020253" cy="931047"/>
                    <a:chOff x="3545826" y="844412"/>
                    <a:chExt cx="4020253" cy="931047"/>
                  </a:xfrm>
                </p:grpSpPr>
                <p:sp>
                  <p:nvSpPr>
                    <p:cNvPr id="83" name="직사각형 82"/>
                    <p:cNvSpPr/>
                    <p:nvPr/>
                  </p:nvSpPr>
                  <p:spPr>
                    <a:xfrm>
                      <a:off x="3545827" y="844412"/>
                      <a:ext cx="4020252" cy="2809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스토어 등록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4" name="직사각형 83"/>
                    <p:cNvSpPr/>
                    <p:nvPr/>
                  </p:nvSpPr>
                  <p:spPr>
                    <a:xfrm>
                      <a:off x="3545826" y="1348430"/>
                      <a:ext cx="3114053" cy="42702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스토어 기본 정보     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작성전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47" name="직사각형 46"/>
              <p:cNvSpPr/>
              <p:nvPr/>
            </p:nvSpPr>
            <p:spPr>
              <a:xfrm>
                <a:off x="5836920" y="1417320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3545827" y="2923477"/>
                <a:ext cx="1720193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등록 신청 하기</a:t>
                </a:r>
                <a:endParaRPr lang="ko-KR" altLang="en-US" sz="1000" b="1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545826" y="1895088"/>
                <a:ext cx="3114053" cy="427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옵션 설계                </a:t>
                </a:r>
                <a:r>
                  <a:rPr lang="ko-KR" altLang="en-US" sz="800" b="1" dirty="0" err="1" smtClean="0">
                    <a:solidFill>
                      <a:schemeClr val="tx1"/>
                    </a:solidFill>
                  </a:rPr>
                  <a:t>작성전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5836920" y="1960012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4997810" y="2586805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072973" y="2533551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650142" y="3969051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1118859" y="2385869"/>
            <a:ext cx="1562333" cy="3592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Ins="0" rtlCol="0" anchor="t" anchorCtr="0"/>
          <a:lstStyle/>
          <a:p>
            <a:r>
              <a:rPr lang="ko-KR" altLang="en-US" sz="1000" b="1" dirty="0" smtClean="0"/>
              <a:t>프로젝트 취소 신청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프로젝트 현황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프로젝트 문의 관리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endParaRPr lang="en-US" altLang="ko-KR" sz="1000" b="1" dirty="0" smtClean="0"/>
          </a:p>
          <a:p>
            <a:r>
              <a:rPr lang="ko-KR" altLang="en-US" sz="1000" b="1" dirty="0" smtClean="0"/>
              <a:t>스토어 등록 신청</a:t>
            </a:r>
            <a:endParaRPr lang="en-US" altLang="ko-KR" sz="1000" b="1" dirty="0"/>
          </a:p>
          <a:p>
            <a:endParaRPr lang="en-US" altLang="ko-KR" sz="1000" b="1" dirty="0" smtClean="0"/>
          </a:p>
          <a:p>
            <a:r>
              <a:rPr lang="ko-KR" altLang="en-US" sz="1000" b="1" dirty="0" smtClean="0"/>
              <a:t>스토어 등록</a:t>
            </a:r>
            <a:endParaRPr lang="en-US" altLang="ko-KR" sz="1000" b="1" dirty="0" smtClean="0"/>
          </a:p>
          <a:p>
            <a:endParaRPr lang="en-US" altLang="ko-KR" sz="1000" b="1" dirty="0" smtClean="0"/>
          </a:p>
          <a:p>
            <a:r>
              <a:rPr lang="en-US" altLang="ko-KR" sz="1000" b="1" dirty="0" smtClean="0"/>
              <a:t>     </a:t>
            </a:r>
            <a:r>
              <a:rPr lang="ko-KR" altLang="en-US" sz="1000" b="1" dirty="0" smtClean="0"/>
              <a:t>기본 정보</a:t>
            </a:r>
            <a:endParaRPr lang="en-US" altLang="ko-KR" sz="1000" b="1" dirty="0"/>
          </a:p>
          <a:p>
            <a:r>
              <a:rPr lang="en-US" altLang="ko-KR" sz="1000" b="1" dirty="0" smtClean="0"/>
              <a:t>     </a:t>
            </a:r>
            <a:r>
              <a:rPr lang="ko-KR" altLang="en-US" sz="1000" b="1" dirty="0" smtClean="0"/>
              <a:t>옵션 설계</a:t>
            </a:r>
            <a:endParaRPr lang="en-US" altLang="ko-KR" sz="1000" b="1" dirty="0" smtClean="0"/>
          </a:p>
          <a:p>
            <a:endParaRPr lang="ko-KR" altLang="en-US" sz="1000" b="1" dirty="0" smtClean="0"/>
          </a:p>
          <a:p>
            <a:r>
              <a:rPr lang="ko-KR" altLang="en-US" sz="1000" b="1" dirty="0" smtClean="0"/>
              <a:t>스토어 주문 관리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스토어 문의 관리</a:t>
            </a:r>
            <a:r>
              <a:rPr lang="en-US" altLang="ko-KR" sz="1000" b="1" dirty="0" smtClean="0"/>
              <a:t>	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19699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9931003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082877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c:when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test=</a:t>
                      </a:r>
                      <a:r>
                        <a:rPr lang="en-US" altLang="ko-KR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"${</a:t>
                      </a:r>
                      <a:r>
                        <a:rPr lang="en-US" altLang="ko-K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storeInfo.sto_title</a:t>
                      </a:r>
                      <a:r>
                        <a:rPr lang="en-US" altLang="ko-KR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!=null and </a:t>
                      </a:r>
                      <a:r>
                        <a:rPr lang="en-US" altLang="ko-K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storeInfo.sto_title</a:t>
                      </a:r>
                      <a:r>
                        <a:rPr lang="en-US" altLang="ko-KR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!='' and</a:t>
                      </a:r>
                    </a:p>
                    <a:p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stoOptCnt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!=0}</a:t>
                      </a:r>
                      <a:r>
                        <a:rPr lang="en-US" altLang="ko-KR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6879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 항목에 입력된 값을 체크하여 </a:t>
                      </a:r>
                      <a:r>
                        <a:rPr lang="ko-KR" altLang="en-US" sz="12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입력값이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존재하면 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작성완료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’, </a:t>
                      </a:r>
                      <a:r>
                        <a:rPr lang="ko-KR" altLang="en-US" sz="12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입력값이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NULL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또는 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이면 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12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작성전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표시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모든 항목이 작성 완료가 되면 하단에 스토어 등록 신청 버튼 표시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 신청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시 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등록 날짜를 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UPDATE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하여 더 이상 수정 불가 및 승인 될 때까지 대기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86" y="1519387"/>
            <a:ext cx="7893756" cy="4441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150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7532965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82" y="1529748"/>
            <a:ext cx="8005556" cy="432918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957802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INTO MAKER(CODE, CODE, TYPE, NAME)</a:t>
                      </a:r>
                    </a:p>
                    <a:p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VALUES(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maker_seq.nextval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#{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mem_code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}, #{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maker_type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}, #{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maker_name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  <a:endParaRPr lang="ko-KR" altLang="en-US" sz="12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64186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필수 동의 사항 체크해야 메이커 등록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시작하기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가능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MAKER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기본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정보 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INSERT (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차후 단계에서 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MAKER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상세 정보 수정 가능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81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기본 정보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31188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ht_user_w_MS_proReg_basicInfo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457786"/>
              </p:ext>
            </p:extLst>
          </p:nvPr>
        </p:nvGraphicFramePr>
        <p:xfrm>
          <a:off x="9168341" y="2479154"/>
          <a:ext cx="2688299" cy="187222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스토어 상세 설명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웹에디터를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이용하여 스토어 상세 설명 등록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저장하기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입력내용 저장 후 스토어등록 준비페이지로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1095157" y="1653943"/>
            <a:ext cx="7813426" cy="4324007"/>
            <a:chOff x="4116107" y="1040492"/>
            <a:chExt cx="7813426" cy="4324007"/>
          </a:xfrm>
        </p:grpSpPr>
        <p:grpSp>
          <p:nvGrpSpPr>
            <p:cNvPr id="47" name="그룹 46"/>
            <p:cNvGrpSpPr/>
            <p:nvPr/>
          </p:nvGrpSpPr>
          <p:grpSpPr>
            <a:xfrm>
              <a:off x="4116107" y="1040492"/>
              <a:ext cx="7813426" cy="4324007"/>
              <a:chOff x="2445181" y="2295985"/>
              <a:chExt cx="6316397" cy="4324007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445181" y="2295985"/>
                <a:ext cx="6316397" cy="43240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453634" y="2295986"/>
                <a:ext cx="1262995" cy="73136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 err="1" smtClean="0"/>
                  <a:t>이젠의</a:t>
                </a:r>
                <a:endParaRPr lang="en-US" altLang="ko-KR" sz="1400" b="1" dirty="0"/>
              </a:p>
              <a:p>
                <a:r>
                  <a:rPr lang="ko-KR" altLang="en-US" sz="1400" b="1" dirty="0" smtClean="0"/>
                  <a:t>프로젝트</a:t>
                </a:r>
                <a:endParaRPr lang="ko-KR" altLang="en-US" sz="1400" b="1" dirty="0"/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5685208" y="1048278"/>
              <a:ext cx="6244325" cy="4307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2664587" y="1661728"/>
            <a:ext cx="6243996" cy="4307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996807" y="1812094"/>
            <a:ext cx="1858164" cy="268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기본 정보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96807" y="2200478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스토어 이름*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96808" y="2460080"/>
            <a:ext cx="4564674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996806" y="2792628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대표 이미지*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996806" y="3052230"/>
            <a:ext cx="651055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등록하기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96807" y="5532375"/>
            <a:ext cx="1940609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저장하기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996807" y="4816042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카테고리*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996807" y="5075642"/>
            <a:ext cx="4564674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96807" y="3384778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스토어 상세 설명*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996807" y="3644380"/>
            <a:ext cx="4564674" cy="11175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722989" y="349963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60" name="직사각형 59"/>
          <p:cNvSpPr/>
          <p:nvPr/>
        </p:nvSpPr>
        <p:spPr>
          <a:xfrm>
            <a:off x="2722988" y="535405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45" name="직사각형 44"/>
          <p:cNvSpPr/>
          <p:nvPr/>
        </p:nvSpPr>
        <p:spPr>
          <a:xfrm>
            <a:off x="1118859" y="2385869"/>
            <a:ext cx="1562333" cy="3592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Ins="0" rtlCol="0" anchor="t" anchorCtr="0"/>
          <a:lstStyle/>
          <a:p>
            <a:r>
              <a:rPr lang="ko-KR" altLang="en-US" sz="1000" b="1" dirty="0" smtClean="0"/>
              <a:t>프로젝트 취소 신청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프로젝트 현황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프로젝트 문의 관리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endParaRPr lang="en-US" altLang="ko-KR" sz="1000" b="1" dirty="0" smtClean="0"/>
          </a:p>
          <a:p>
            <a:r>
              <a:rPr lang="ko-KR" altLang="en-US" sz="1000" b="1" dirty="0" smtClean="0"/>
              <a:t>스토어 등록 신청</a:t>
            </a:r>
            <a:endParaRPr lang="en-US" altLang="ko-KR" sz="1000" b="1" dirty="0"/>
          </a:p>
          <a:p>
            <a:endParaRPr lang="en-US" altLang="ko-KR" sz="1000" b="1" dirty="0" smtClean="0"/>
          </a:p>
          <a:p>
            <a:r>
              <a:rPr lang="ko-KR" altLang="en-US" sz="1000" b="1" dirty="0" smtClean="0"/>
              <a:t>스토어 등록</a:t>
            </a:r>
            <a:endParaRPr lang="en-US" altLang="ko-KR" sz="1000" b="1" dirty="0" smtClean="0"/>
          </a:p>
          <a:p>
            <a:endParaRPr lang="en-US" altLang="ko-KR" sz="1000" b="1" dirty="0" smtClean="0"/>
          </a:p>
          <a:p>
            <a:r>
              <a:rPr lang="en-US" altLang="ko-KR" sz="1000" b="1" dirty="0" smtClean="0"/>
              <a:t>     </a:t>
            </a:r>
            <a:r>
              <a:rPr lang="ko-KR" altLang="en-US" sz="1000" b="1" dirty="0" smtClean="0"/>
              <a:t>기본 정보</a:t>
            </a:r>
            <a:endParaRPr lang="en-US" altLang="ko-KR" sz="1000" b="1" dirty="0"/>
          </a:p>
          <a:p>
            <a:r>
              <a:rPr lang="en-US" altLang="ko-KR" sz="1000" b="1" dirty="0" smtClean="0"/>
              <a:t>     </a:t>
            </a:r>
            <a:r>
              <a:rPr lang="ko-KR" altLang="en-US" sz="1000" b="1" dirty="0" smtClean="0"/>
              <a:t>옵션 설계</a:t>
            </a:r>
            <a:endParaRPr lang="en-US" altLang="ko-KR" sz="1000" b="1" dirty="0" smtClean="0"/>
          </a:p>
          <a:p>
            <a:endParaRPr lang="ko-KR" altLang="en-US" sz="1000" b="1" dirty="0" smtClean="0"/>
          </a:p>
          <a:p>
            <a:r>
              <a:rPr lang="ko-KR" altLang="en-US" sz="1000" b="1" dirty="0" smtClean="0"/>
              <a:t>스토어 주문 관리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스토어 문의 관리</a:t>
            </a:r>
            <a:r>
              <a:rPr lang="en-US" altLang="ko-KR" sz="1000" b="1" dirty="0" smtClean="0"/>
              <a:t>	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89644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3" y="626202"/>
            <a:ext cx="9677391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968927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upload(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MultipartFile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file)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newFileName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UUID.</a:t>
                      </a:r>
                      <a:r>
                        <a:rPr lang="en-US" altLang="ko-K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randomUUID</a:t>
                      </a:r>
                      <a:r>
                        <a:rPr lang="en-US" altLang="ko-KR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Uploader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uploader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new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Uploader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  <a:cs typeface="+mn-cs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  <a:cs typeface="+mn-cs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맑은 고딕 (본문)"/>
                          <a:ea typeface="나눔바른고딕" pitchFamily="50" charset="-127"/>
                          <a:cs typeface="+mn-cs"/>
                        </a:rPr>
                        <a:t>CKEDITOR.replace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맑은 고딕 (본문)"/>
                          <a:ea typeface="나눔바른고딕" pitchFamily="50" charset="-127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맑은 고딕 (본문)"/>
                          <a:ea typeface="나눔바른고딕" pitchFamily="50" charset="-127"/>
                          <a:cs typeface="+mn-cs"/>
                        </a:rPr>
                        <a:t>pro_story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맑은 고딕 (본문)"/>
                          <a:ea typeface="나눔바른고딕" pitchFamily="50" charset="-127"/>
                          <a:cs typeface="+mn-cs"/>
                        </a:rPr>
                        <a:t>",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맑은 고딕 (본문)"/>
                          <a:ea typeface="나눔바른고딕" pitchFamily="50" charset="-127"/>
                          <a:cs typeface="+mn-cs"/>
                        </a:rPr>
                        <a:t>ckeditor_config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맑은 고딕 (본문)"/>
                          <a:ea typeface="나눔바른고딕" pitchFamily="50" charset="-127"/>
                          <a:cs typeface="+mn-cs"/>
                        </a:rPr>
                        <a:t>)</a:t>
                      </a:r>
                      <a:endParaRPr lang="ko-KR" altLang="en-US" sz="1200" b="1" dirty="0">
                        <a:latin typeface="맑은 고딕 (본문)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614218"/>
              </p:ext>
            </p:extLst>
          </p:nvPr>
        </p:nvGraphicFramePr>
        <p:xfrm>
          <a:off x="8496268" y="3813043"/>
          <a:ext cx="3339209" cy="2359287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2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MultipartResolver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이용하여 이미지 파일 업로드를 위한 </a:t>
                      </a:r>
                      <a:r>
                        <a:rPr lang="en-US" altLang="ko-KR" sz="12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Uploader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2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util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생성 후 사용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서버에 등록된 파일의 이름이 중복되는 것을 방지하기 위해 </a:t>
                      </a:r>
                      <a:r>
                        <a:rPr lang="en-US" altLang="ko-KR" sz="12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UUID.randomUUID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사용하여 임의의 파일명을 생성하여 서버에 업로드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웹에디터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CKEDITOR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활용하여 프로젝트의 상세 내용 소개를 등록하는데 자율성 부여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이미지 업로드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가능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작성된 내용은 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html 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태그 형식으로 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업로드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68" y="1500678"/>
            <a:ext cx="7208612" cy="497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809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25911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ht_user_w_MS_proReg_story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168077"/>
              </p:ext>
            </p:extLst>
          </p:nvPr>
        </p:nvGraphicFramePr>
        <p:xfrm>
          <a:off x="9168341" y="2479154"/>
          <a:ext cx="2688299" cy="355878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9250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스토어에 연결된 프로젝트와 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1:1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로 매칭하여 옵션 등록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033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추가하기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추가하기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(2)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호출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추가하기 </a:t>
                      </a: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스토어 옵션 금액과 상세설명 입력하여 스토어 옵션 등록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옵션 내용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옵션을 등록한 경우 추가하기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(1)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버튼이 사라지고 등록한 내용 표시</a:t>
                      </a:r>
                      <a:endParaRPr lang="en-US" altLang="ko-KR" sz="1200" dirty="0" smtClean="0">
                        <a:latin typeface="+mj-ea"/>
                        <a:ea typeface="+mj-ea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X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 –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등록한 옵션 삭제</a:t>
                      </a:r>
                      <a:endParaRPr lang="en-US" altLang="ko-KR" sz="1200" baseline="0" dirty="0" smtClean="0">
                        <a:latin typeface="+mj-ea"/>
                        <a:ea typeface="+mj-ea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수정 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–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등록한 옵션 수정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저장하기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프로젝트 준비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1112091" y="1653943"/>
            <a:ext cx="7813426" cy="4324008"/>
            <a:chOff x="4116107" y="1040492"/>
            <a:chExt cx="7813426" cy="4324008"/>
          </a:xfrm>
        </p:grpSpPr>
        <p:grpSp>
          <p:nvGrpSpPr>
            <p:cNvPr id="35" name="그룹 34"/>
            <p:cNvGrpSpPr/>
            <p:nvPr/>
          </p:nvGrpSpPr>
          <p:grpSpPr>
            <a:xfrm>
              <a:off x="4116107" y="1040492"/>
              <a:ext cx="7813426" cy="4324008"/>
              <a:chOff x="4116107" y="1040492"/>
              <a:chExt cx="7813426" cy="4324008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4116107" y="1040492"/>
                <a:ext cx="7813426" cy="4324007"/>
                <a:chOff x="2445181" y="2295985"/>
                <a:chExt cx="6316397" cy="4324007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2445181" y="2295985"/>
                  <a:ext cx="6316397" cy="4324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2453634" y="2295986"/>
                  <a:ext cx="1262995" cy="73136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 err="1" smtClean="0"/>
                    <a:t>이젠님의</a:t>
                  </a:r>
                  <a:endParaRPr lang="en-US" altLang="ko-KR" sz="1400" b="1" dirty="0"/>
                </a:p>
                <a:p>
                  <a:r>
                    <a:rPr lang="ko-KR" altLang="en-US" sz="1400" b="1" dirty="0" smtClean="0"/>
                    <a:t>프로젝트</a:t>
                  </a:r>
                  <a:endParaRPr lang="ko-KR" altLang="en-US" sz="1400" b="1" dirty="0"/>
                </a:p>
              </p:txBody>
            </p:sp>
          </p:grpSp>
          <p:sp>
            <p:nvSpPr>
              <p:cNvPr id="38" name="직사각형 37"/>
              <p:cNvSpPr/>
              <p:nvPr/>
            </p:nvSpPr>
            <p:spPr>
              <a:xfrm>
                <a:off x="4122875" y="1772418"/>
                <a:ext cx="1562333" cy="35920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ko-KR" altLang="en-US" sz="1000" b="1" dirty="0" smtClean="0"/>
                  <a:t>프로젝트 취소 신청</a:t>
                </a:r>
                <a:endParaRPr lang="en-US" altLang="ko-KR" sz="1000" b="1" dirty="0" smtClean="0"/>
              </a:p>
              <a:p>
                <a:endParaRPr lang="en-US" altLang="ko-KR" sz="1000" b="1" dirty="0"/>
              </a:p>
              <a:p>
                <a:r>
                  <a:rPr lang="ko-KR" altLang="en-US" sz="1000" b="1" dirty="0" smtClean="0"/>
                  <a:t>프로젝트 현황</a:t>
                </a:r>
                <a:endParaRPr lang="en-US" altLang="ko-KR" sz="1000" b="1" dirty="0" smtClean="0"/>
              </a:p>
              <a:p>
                <a:endParaRPr lang="en-US" altLang="ko-KR" sz="1000" b="1" dirty="0"/>
              </a:p>
              <a:p>
                <a:r>
                  <a:rPr lang="ko-KR" altLang="en-US" sz="1000" b="1" dirty="0" smtClean="0"/>
                  <a:t>프로젝트 문의 관리</a:t>
                </a:r>
                <a:endParaRPr lang="en-US" altLang="ko-KR" sz="1000" b="1" dirty="0" smtClean="0"/>
              </a:p>
              <a:p>
                <a:endParaRPr lang="en-US" altLang="ko-KR" sz="1000" b="1" dirty="0"/>
              </a:p>
              <a:p>
                <a:endParaRPr lang="en-US" altLang="ko-KR" sz="1000" b="1" dirty="0" smtClean="0"/>
              </a:p>
              <a:p>
                <a:r>
                  <a:rPr lang="ko-KR" altLang="en-US" sz="1000" b="1" dirty="0" smtClean="0"/>
                  <a:t>스토어 등록 신청</a:t>
                </a:r>
                <a:endParaRPr lang="en-US" altLang="ko-KR" sz="1000" b="1" dirty="0"/>
              </a:p>
              <a:p>
                <a:endParaRPr lang="en-US" altLang="ko-KR" sz="1000" b="1" dirty="0" smtClean="0"/>
              </a:p>
              <a:p>
                <a:r>
                  <a:rPr lang="ko-KR" altLang="en-US" sz="1000" b="1" dirty="0" smtClean="0"/>
                  <a:t>스토어 등록</a:t>
                </a:r>
                <a:endParaRPr lang="en-US" altLang="ko-KR" sz="1000" b="1" dirty="0" smtClean="0"/>
              </a:p>
              <a:p>
                <a:endParaRPr lang="en-US" altLang="ko-KR" sz="1000" b="1" dirty="0" smtClean="0"/>
              </a:p>
              <a:p>
                <a:r>
                  <a:rPr lang="en-US" altLang="ko-KR" sz="1000" b="1" dirty="0" smtClean="0"/>
                  <a:t>     </a:t>
                </a:r>
                <a:r>
                  <a:rPr lang="ko-KR" altLang="en-US" sz="1000" b="1" dirty="0" smtClean="0"/>
                  <a:t>기본 정보</a:t>
                </a:r>
                <a:endParaRPr lang="en-US" altLang="ko-KR" sz="1000" b="1" dirty="0"/>
              </a:p>
              <a:p>
                <a:r>
                  <a:rPr lang="en-US" altLang="ko-KR" sz="1000" b="1" dirty="0" smtClean="0"/>
                  <a:t>     </a:t>
                </a:r>
                <a:r>
                  <a:rPr lang="ko-KR" altLang="en-US" sz="1000" b="1" dirty="0" smtClean="0"/>
                  <a:t>옵션 설계</a:t>
                </a:r>
                <a:endParaRPr lang="en-US" altLang="ko-KR" sz="1000" b="1" dirty="0" smtClean="0"/>
              </a:p>
              <a:p>
                <a:endParaRPr lang="ko-KR" altLang="en-US" sz="1000" b="1" dirty="0" smtClean="0"/>
              </a:p>
              <a:p>
                <a:r>
                  <a:rPr lang="ko-KR" altLang="en-US" sz="1000" b="1" dirty="0" smtClean="0"/>
                  <a:t>스토어 주문 관리</a:t>
                </a:r>
                <a:endParaRPr lang="en-US" altLang="ko-KR" sz="1000" b="1" dirty="0" smtClean="0"/>
              </a:p>
              <a:p>
                <a:endParaRPr lang="en-US" altLang="ko-KR" sz="1000" b="1" dirty="0"/>
              </a:p>
              <a:p>
                <a:r>
                  <a:rPr lang="ko-KR" altLang="en-US" sz="1000" b="1" dirty="0" smtClean="0"/>
                  <a:t>스토어 문의 관리</a:t>
                </a:r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685208" y="1048278"/>
              <a:ext cx="6244325" cy="4307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2681521" y="1661728"/>
            <a:ext cx="6243996" cy="4307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996807" y="1735891"/>
            <a:ext cx="2142460" cy="283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smtClean="0">
                <a:solidFill>
                  <a:schemeClr val="tx1"/>
                </a:solidFill>
              </a:rPr>
              <a:t>스토어 옵션 </a:t>
            </a:r>
            <a:r>
              <a:rPr lang="ko-KR" altLang="en-US" b="1" dirty="0" smtClean="0">
                <a:solidFill>
                  <a:schemeClr val="tx1"/>
                </a:solidFill>
              </a:rPr>
              <a:t>설계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96806" y="2056954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/>
                </a:solidFill>
              </a:rPr>
              <a:t>옵션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내용*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996806" y="2325004"/>
            <a:ext cx="2031939" cy="29394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996807" y="5444724"/>
            <a:ext cx="1940609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저</a:t>
            </a:r>
            <a:r>
              <a:rPr lang="ko-KR" altLang="en-US" sz="800" dirty="0">
                <a:solidFill>
                  <a:schemeClr val="bg1"/>
                </a:solidFill>
              </a:rPr>
              <a:t>장</a:t>
            </a:r>
            <a:r>
              <a:rPr lang="ko-KR" altLang="en-US" sz="800" dirty="0" smtClean="0">
                <a:solidFill>
                  <a:schemeClr val="bg1"/>
                </a:solidFill>
              </a:rPr>
              <a:t>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684880" y="324558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9" name="직사각형 28"/>
          <p:cNvSpPr/>
          <p:nvPr/>
        </p:nvSpPr>
        <p:spPr>
          <a:xfrm>
            <a:off x="3103365" y="2419727"/>
            <a:ext cx="1780520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 smtClean="0">
                <a:solidFill>
                  <a:schemeClr val="tx1"/>
                </a:solidFill>
              </a:rPr>
              <a:t>펀딩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금액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103365" y="2996046"/>
            <a:ext cx="1780520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 smtClean="0">
                <a:solidFill>
                  <a:schemeClr val="tx1"/>
                </a:solidFill>
              </a:rPr>
              <a:t>리워드명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118016" y="3470283"/>
            <a:ext cx="856753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+ </a:t>
            </a:r>
            <a:r>
              <a:rPr lang="ko-KR" altLang="en-US" sz="800" dirty="0" smtClean="0">
                <a:solidFill>
                  <a:schemeClr val="bg1"/>
                </a:solidFill>
              </a:rPr>
              <a:t>추가하기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474373" y="2913356"/>
            <a:ext cx="3362183" cy="322891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68760" y="3390320"/>
            <a:ext cx="2573410" cy="2256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5950180" y="3588088"/>
            <a:ext cx="791058" cy="19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 smtClean="0">
                <a:solidFill>
                  <a:schemeClr val="tx1"/>
                </a:solidFill>
              </a:rPr>
              <a:t>펀딩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금액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205379" y="27078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62" name="직사각형 61"/>
          <p:cNvSpPr/>
          <p:nvPr/>
        </p:nvSpPr>
        <p:spPr>
          <a:xfrm>
            <a:off x="3103365" y="2707886"/>
            <a:ext cx="1780520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상세 설명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950180" y="3895121"/>
            <a:ext cx="791058" cy="19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상세설명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741236" y="3599177"/>
            <a:ext cx="1490633" cy="19470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 smtClean="0">
                <a:solidFill>
                  <a:schemeClr val="tx1"/>
                </a:solidFill>
              </a:rPr>
              <a:t>펀딩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금액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741236" y="3906210"/>
            <a:ext cx="1490633" cy="40049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상세 설명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844781" y="5275481"/>
            <a:ext cx="428377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등록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337828" y="5275481"/>
            <a:ext cx="428377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취소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694024" y="385279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77" name="직사각형 76"/>
          <p:cNvSpPr/>
          <p:nvPr/>
        </p:nvSpPr>
        <p:spPr>
          <a:xfrm>
            <a:off x="2550847" y="515435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  <p:sp>
        <p:nvSpPr>
          <p:cNvPr id="79" name="직사각형 78"/>
          <p:cNvSpPr/>
          <p:nvPr/>
        </p:nvSpPr>
        <p:spPr>
          <a:xfrm>
            <a:off x="4614397" y="3972276"/>
            <a:ext cx="284139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</a:rPr>
              <a:t>X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509038" y="4917611"/>
            <a:ext cx="428377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수</a:t>
            </a:r>
            <a:r>
              <a:rPr lang="ko-KR" altLang="en-US" sz="800" dirty="0">
                <a:solidFill>
                  <a:schemeClr val="bg1"/>
                </a:solidFill>
              </a:rPr>
              <a:t>정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옵션 설계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031545" y="3378200"/>
            <a:ext cx="19058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3118016" y="4522692"/>
            <a:ext cx="1780520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옵션 상세 설명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118016" y="4234532"/>
            <a:ext cx="1780520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옵션 금액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>
            <a:off x="3040689" y="3846078"/>
            <a:ext cx="19058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5950179" y="4410040"/>
            <a:ext cx="791058" cy="19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옵</a:t>
            </a:r>
            <a:r>
              <a:rPr lang="ko-KR" altLang="en-US" sz="800" b="1" dirty="0">
                <a:solidFill>
                  <a:schemeClr val="tx1"/>
                </a:solidFill>
              </a:rPr>
              <a:t>션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금액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950179" y="4717073"/>
            <a:ext cx="791058" cy="19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상세설명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741236" y="4421129"/>
            <a:ext cx="1490633" cy="1947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741236" y="4728162"/>
            <a:ext cx="1490633" cy="40049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80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9871736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033702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a.*, b.*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PRO_OPTION a LEFT JOIN STORE_OPTION b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a.OPT_CODE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b.OPT_CODE</a:t>
                      </a: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a.PRO_CODE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#{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pro_code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en-US" sz="1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426266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LEFT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JOIN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을 활용하여 프로젝트의 </a:t>
                      </a:r>
                      <a:r>
                        <a:rPr lang="ko-KR" altLang="en-US" sz="1200" b="1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리워드와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스토어의 옵션을 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1:1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 매칭하여 등록할 수 있도록 설계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10" y="1529216"/>
            <a:ext cx="8086260" cy="4959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523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10024136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327083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INTO STORE_OPTION()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648986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옵션을 등록하는 사용자의 편의를 위해 옵션을 추가하는 </a:t>
                      </a:r>
                      <a:r>
                        <a:rPr lang="ko-KR" altLang="en-US" sz="12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모달창에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프로젝트 </a:t>
                      </a:r>
                      <a:r>
                        <a:rPr lang="ko-KR" altLang="en-US" sz="1200" b="1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리워드의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 및 내용을 표시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72" y="1531046"/>
            <a:ext cx="7898118" cy="4107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19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0214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37869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906714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</a:rPr>
                        <a:t>SELECT a.*, b.*</a:t>
                      </a:r>
                    </a:p>
                    <a:p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</a:rPr>
                        <a:t>FROM PRO_OPTION a LEFT JOIN STORE_OPTION b</a:t>
                      </a:r>
                    </a:p>
                    <a:p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</a:rPr>
                        <a:t>ON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</a:rPr>
                        <a:t>a.OPT_CODE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</a:rPr>
                        <a:t>b.OPT_CODE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  <a:cs typeface="+mn-cs"/>
                      </a:endParaRPr>
                    </a:p>
                    <a:p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</a:rPr>
                        <a:t>WHERE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</a:rPr>
                        <a:t>a.PRO_CODE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</a:rPr>
                        <a:t> = #{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</a:rPr>
                        <a:t>pro_code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</a:rPr>
                        <a:t>}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716068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스토어 옵션이 등록된 경우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X, 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스토어 옵션 수정 버튼 노출</a:t>
                      </a:r>
                      <a:endParaRPr lang="en-US" altLang="ko-KR" sz="1200" b="1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 – 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등록된 스토어 옵션 삭제</a:t>
                      </a:r>
                      <a:endParaRPr lang="en-US" altLang="ko-KR" sz="1200" b="1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스토어 옵션 수정 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– 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스토어 옵션 수정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21" y="1490134"/>
            <a:ext cx="7330917" cy="508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650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9880203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61" y="1523678"/>
            <a:ext cx="7960416" cy="472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917791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r>
                        <a:rPr lang="en-US" altLang="ko-KR" sz="13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UPDATE STORE</a:t>
                      </a:r>
                    </a:p>
                    <a:p>
                      <a:r>
                        <a:rPr lang="en-US" altLang="ko-KR" sz="13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SET STO__REG_DATE = </a:t>
                      </a:r>
                      <a:r>
                        <a:rPr lang="en-US" altLang="ko-KR" sz="13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sysdate</a:t>
                      </a:r>
                      <a:endParaRPr lang="ko-KR" altLang="en-US" sz="13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704899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 신청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시 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등록 날짜를 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UPDATE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하고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더 이상 수정 불가 및 승인 될 때까지 대기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40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1822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ht_user_w_MS_store_manageQna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223390"/>
              </p:ext>
            </p:extLst>
          </p:nvPr>
        </p:nvGraphicFramePr>
        <p:xfrm>
          <a:off x="9168341" y="2479154"/>
          <a:ext cx="2688299" cy="125211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주문 현황 리스트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스토어에 등록된 주문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및 배송 현황 리스트 표시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1112091" y="1653943"/>
            <a:ext cx="7813426" cy="4324007"/>
            <a:chOff x="4116107" y="1040492"/>
            <a:chExt cx="7813426" cy="4324007"/>
          </a:xfrm>
        </p:grpSpPr>
        <p:grpSp>
          <p:nvGrpSpPr>
            <p:cNvPr id="37" name="그룹 36"/>
            <p:cNvGrpSpPr/>
            <p:nvPr/>
          </p:nvGrpSpPr>
          <p:grpSpPr>
            <a:xfrm>
              <a:off x="4116107" y="1040492"/>
              <a:ext cx="7813426" cy="4324007"/>
              <a:chOff x="2445181" y="2295985"/>
              <a:chExt cx="6316397" cy="4324007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2445181" y="2295985"/>
                <a:ext cx="6316397" cy="43240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453634" y="2295986"/>
                <a:ext cx="1262995" cy="73136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 err="1" smtClean="0"/>
                  <a:t>이젠의</a:t>
                </a:r>
                <a:endParaRPr lang="en-US" altLang="ko-KR" sz="1400" b="1" dirty="0"/>
              </a:p>
              <a:p>
                <a:r>
                  <a:rPr lang="ko-KR" altLang="en-US" sz="1400" b="1" dirty="0" smtClean="0"/>
                  <a:t>프로젝트</a:t>
                </a:r>
                <a:endParaRPr lang="ko-KR" altLang="en-US" sz="1400" b="1" dirty="0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685208" y="1048278"/>
              <a:ext cx="6244325" cy="4307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2681521" y="1661728"/>
            <a:ext cx="6243996" cy="4307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996807" y="1735891"/>
            <a:ext cx="4335326" cy="283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스토어 주문 확인 및 배송 관리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97677" y="2095398"/>
            <a:ext cx="2608386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스토어에 등록된 주문 현황 입니다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33" y="2548937"/>
            <a:ext cx="4466777" cy="319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직사각형 85"/>
          <p:cNvSpPr/>
          <p:nvPr/>
        </p:nvSpPr>
        <p:spPr>
          <a:xfrm>
            <a:off x="3090868" y="2652866"/>
            <a:ext cx="71854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rgbClr val="0070C0"/>
                </a:solidFill>
              </a:rPr>
              <a:t>주문 금액</a:t>
            </a:r>
            <a:endParaRPr lang="ko-KR" altLang="en-US" sz="600" b="1" dirty="0">
              <a:solidFill>
                <a:srgbClr val="0070C0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822931" y="2652867"/>
            <a:ext cx="860218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주문자 아이디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154920" y="2961289"/>
            <a:ext cx="677353" cy="289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altLang="ko-KR" sz="900" b="1" dirty="0" smtClean="0">
                <a:solidFill>
                  <a:srgbClr val="0070C0"/>
                </a:solidFill>
              </a:rPr>
              <a:t>200,000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원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856415" y="2961289"/>
            <a:ext cx="771259" cy="337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idhong1111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189533" y="2488182"/>
            <a:ext cx="677353" cy="289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endParaRPr lang="en-US" altLang="ko-KR" sz="900" b="1" dirty="0">
              <a:solidFill>
                <a:srgbClr val="0070C0"/>
              </a:solidFill>
            </a:endParaRPr>
          </a:p>
          <a:p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770953" y="3255012"/>
            <a:ext cx="677353" cy="289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endParaRPr lang="en-US" altLang="ko-KR" sz="900" b="1" dirty="0">
              <a:solidFill>
                <a:srgbClr val="0070C0"/>
              </a:solidFill>
            </a:endParaRPr>
          </a:p>
          <a:p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837689" y="240419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4" name="직사각형 53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주문 확인 및 배송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35074" y="2884590"/>
            <a:ext cx="2152063" cy="413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ko-KR" altLang="en-US" sz="800" b="1" dirty="0" smtClean="0">
                <a:solidFill>
                  <a:srgbClr val="0070C0"/>
                </a:solidFill>
              </a:rPr>
              <a:t>주문 날짜</a:t>
            </a:r>
            <a:endParaRPr lang="en-US" altLang="ko-KR" sz="800" b="1" dirty="0" smtClean="0">
              <a:solidFill>
                <a:srgbClr val="0070C0"/>
              </a:solidFill>
            </a:endParaRPr>
          </a:p>
          <a:p>
            <a:r>
              <a:rPr lang="ko-KR" altLang="en-US" sz="800" b="1" dirty="0" smtClean="0">
                <a:solidFill>
                  <a:srgbClr val="0070C0"/>
                </a:solidFill>
              </a:rPr>
              <a:t>받는 사람</a:t>
            </a:r>
            <a:endParaRPr lang="en-US" altLang="ko-KR" sz="800" b="1" dirty="0" smtClean="0">
              <a:solidFill>
                <a:srgbClr val="0070C0"/>
              </a:solidFill>
            </a:endParaRPr>
          </a:p>
          <a:p>
            <a:r>
              <a:rPr lang="ko-KR" altLang="en-US" sz="800" b="1" dirty="0" smtClean="0">
                <a:solidFill>
                  <a:srgbClr val="0070C0"/>
                </a:solidFill>
              </a:rPr>
              <a:t>전화번</a:t>
            </a:r>
            <a:r>
              <a:rPr lang="ko-KR" altLang="en-US" sz="800" b="1" dirty="0">
                <a:solidFill>
                  <a:srgbClr val="0070C0"/>
                </a:solidFill>
              </a:rPr>
              <a:t>호</a:t>
            </a:r>
            <a:endParaRPr lang="en-US" altLang="ko-KR" sz="800" b="1" dirty="0" smtClean="0">
              <a:solidFill>
                <a:srgbClr val="0070C0"/>
              </a:solidFill>
            </a:endParaRPr>
          </a:p>
          <a:p>
            <a:r>
              <a:rPr lang="ko-KR" altLang="en-US" sz="800" b="1" dirty="0" smtClean="0">
                <a:solidFill>
                  <a:srgbClr val="0070C0"/>
                </a:solidFill>
              </a:rPr>
              <a:t>배송 주소</a:t>
            </a:r>
            <a:endParaRPr lang="ko-KR" altLang="en-US" sz="800" b="1" dirty="0">
              <a:solidFill>
                <a:srgbClr val="0070C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667338" y="2652867"/>
            <a:ext cx="1014928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주문 상세 내용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974157" y="2652867"/>
            <a:ext cx="860218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배송 현황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184354" y="3425311"/>
            <a:ext cx="4343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7103306" y="2961288"/>
            <a:ext cx="771259" cy="337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배송 중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118859" y="2385869"/>
            <a:ext cx="1562333" cy="3592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Ins="0" rtlCol="0" anchor="t" anchorCtr="0"/>
          <a:lstStyle/>
          <a:p>
            <a:r>
              <a:rPr lang="ko-KR" altLang="en-US" sz="1000" b="1" dirty="0" smtClean="0"/>
              <a:t>프로젝트 취소 신청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프로젝트 현황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프로젝트 문의 관리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endParaRPr lang="en-US" altLang="ko-KR" sz="1000" b="1" dirty="0" smtClean="0"/>
          </a:p>
          <a:p>
            <a:r>
              <a:rPr lang="ko-KR" altLang="en-US" sz="1000" b="1" dirty="0" smtClean="0"/>
              <a:t>스토어 등록 신청</a:t>
            </a:r>
            <a:endParaRPr lang="en-US" altLang="ko-KR" sz="1000" b="1" dirty="0"/>
          </a:p>
          <a:p>
            <a:endParaRPr lang="en-US" altLang="ko-KR" sz="1000" b="1" dirty="0" smtClean="0"/>
          </a:p>
          <a:p>
            <a:r>
              <a:rPr lang="ko-KR" altLang="en-US" sz="1000" b="1" dirty="0" smtClean="0"/>
              <a:t>스토어 등록</a:t>
            </a:r>
            <a:endParaRPr lang="en-US" altLang="ko-KR" sz="1000" b="1" dirty="0" smtClean="0"/>
          </a:p>
          <a:p>
            <a:endParaRPr lang="en-US" altLang="ko-KR" sz="1000" b="1" dirty="0" smtClean="0"/>
          </a:p>
          <a:p>
            <a:r>
              <a:rPr lang="en-US" altLang="ko-KR" sz="1000" b="1" dirty="0" smtClean="0"/>
              <a:t>     </a:t>
            </a:r>
            <a:r>
              <a:rPr lang="ko-KR" altLang="en-US" sz="1000" b="1" dirty="0" smtClean="0"/>
              <a:t>기본 정보</a:t>
            </a:r>
            <a:endParaRPr lang="en-US" altLang="ko-KR" sz="1000" b="1" dirty="0"/>
          </a:p>
          <a:p>
            <a:r>
              <a:rPr lang="en-US" altLang="ko-KR" sz="1000" b="1" dirty="0" smtClean="0"/>
              <a:t>     </a:t>
            </a:r>
            <a:r>
              <a:rPr lang="ko-KR" altLang="en-US" sz="1000" b="1" dirty="0" smtClean="0"/>
              <a:t>옵션 설계</a:t>
            </a:r>
            <a:endParaRPr lang="en-US" altLang="ko-KR" sz="1000" b="1" dirty="0" smtClean="0"/>
          </a:p>
          <a:p>
            <a:endParaRPr lang="ko-KR" altLang="en-US" sz="1000" b="1" dirty="0" smtClean="0"/>
          </a:p>
          <a:p>
            <a:r>
              <a:rPr lang="ko-KR" altLang="en-US" sz="1000" b="1" dirty="0" smtClean="0"/>
              <a:t>스토어 주문 관리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스토어 문의 관리</a:t>
            </a:r>
            <a:r>
              <a:rPr lang="en-US" altLang="ko-KR" sz="1000" b="1" dirty="0" smtClean="0"/>
              <a:t>	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24543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10049536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주문 확인 및 배송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363111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</a:t>
                      </a:r>
                    </a:p>
                    <a:p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STORE_ORDER</a:t>
                      </a:r>
                    </a:p>
                    <a:p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STO_OPT_CODE</a:t>
                      </a:r>
                    </a:p>
                    <a:p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(SELECT STO_OPT_CODE FROM STORE_OPTION</a:t>
                      </a:r>
                    </a:p>
                    <a:p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STO_CODE = #{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sto_code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35632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스토어 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개에 다수의 옵션을 설정할 수 있고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 옵션에 주문을 생성하므로</a:t>
                      </a: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WHERE,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IN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을 활용하여 주문 관리 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LIST 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출력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49401"/>
            <a:ext cx="8068734" cy="501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025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05817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ht_user_w_MS_store_manageQna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248175"/>
              </p:ext>
            </p:extLst>
          </p:nvPr>
        </p:nvGraphicFramePr>
        <p:xfrm>
          <a:off x="9168341" y="2479154"/>
          <a:ext cx="2688299" cy="310666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스토어 문의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프로젝트에 등록된 문의 사항 리스트 호출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 등록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 등록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(3)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호출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 등록 </a:t>
                      </a: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문의 내용 표시</a:t>
                      </a:r>
                      <a:endParaRPr lang="en-US" altLang="ko-KR" sz="1200" dirty="0" smtClean="0">
                        <a:latin typeface="+mj-ea"/>
                        <a:ea typeface="+mj-ea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답변 입력하여 등록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수정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답변이 등록된 경우 답변을 수정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기능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1112091" y="1653943"/>
            <a:ext cx="7813426" cy="4324007"/>
            <a:chOff x="4116107" y="1040492"/>
            <a:chExt cx="7813426" cy="4324007"/>
          </a:xfrm>
        </p:grpSpPr>
        <p:grpSp>
          <p:nvGrpSpPr>
            <p:cNvPr id="37" name="그룹 36"/>
            <p:cNvGrpSpPr/>
            <p:nvPr/>
          </p:nvGrpSpPr>
          <p:grpSpPr>
            <a:xfrm>
              <a:off x="4116107" y="1040492"/>
              <a:ext cx="7813426" cy="4324007"/>
              <a:chOff x="2445181" y="2295985"/>
              <a:chExt cx="6316397" cy="4324007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2445181" y="2295985"/>
                <a:ext cx="6316397" cy="43240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453634" y="2295986"/>
                <a:ext cx="1262995" cy="73136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 err="1" smtClean="0"/>
                  <a:t>이젠의</a:t>
                </a:r>
                <a:endParaRPr lang="en-US" altLang="ko-KR" sz="1400" b="1" dirty="0"/>
              </a:p>
              <a:p>
                <a:r>
                  <a:rPr lang="ko-KR" altLang="en-US" sz="1400" b="1" dirty="0" smtClean="0"/>
                  <a:t>프로젝트</a:t>
                </a:r>
                <a:endParaRPr lang="ko-KR" altLang="en-US" sz="1400" b="1" dirty="0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685208" y="1048278"/>
              <a:ext cx="6244325" cy="4307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2681521" y="1661728"/>
            <a:ext cx="6243996" cy="4307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996807" y="1735891"/>
            <a:ext cx="2208572" cy="283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스토어 문의 관리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97677" y="2095398"/>
            <a:ext cx="2608386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등록된 문의에 </a:t>
            </a:r>
            <a:r>
              <a:rPr lang="ko-KR" altLang="en-US" sz="1000" b="1" smtClean="0">
                <a:solidFill>
                  <a:schemeClr val="tx1"/>
                </a:solidFill>
              </a:rPr>
              <a:t>답변을 등록해 주세요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33" y="2303394"/>
            <a:ext cx="4466777" cy="319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직사각형 84"/>
          <p:cNvSpPr/>
          <p:nvPr/>
        </p:nvSpPr>
        <p:spPr>
          <a:xfrm>
            <a:off x="3809413" y="2407325"/>
            <a:ext cx="860218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등록 날짜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090868" y="2407323"/>
            <a:ext cx="71854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rgbClr val="0070C0"/>
                </a:solidFill>
              </a:rPr>
              <a:t>문의자 아이디</a:t>
            </a:r>
            <a:endParaRPr lang="ko-KR" altLang="en-US" sz="600" b="1" dirty="0">
              <a:solidFill>
                <a:srgbClr val="0070C0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669631" y="2407324"/>
            <a:ext cx="860218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문의 내용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33" y="2629143"/>
            <a:ext cx="4466777" cy="562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직사각형 88"/>
          <p:cNvSpPr/>
          <p:nvPr/>
        </p:nvSpPr>
        <p:spPr>
          <a:xfrm>
            <a:off x="3809413" y="2715746"/>
            <a:ext cx="860218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smtClean="0">
                <a:solidFill>
                  <a:schemeClr val="tx1"/>
                </a:solidFill>
              </a:rPr>
              <a:t>2020-05-06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154920" y="2715746"/>
            <a:ext cx="677353" cy="289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altLang="ko-KR" sz="900" b="1" dirty="0" smtClean="0">
                <a:solidFill>
                  <a:srgbClr val="0070C0"/>
                </a:solidFill>
              </a:rPr>
              <a:t>idhong1111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703115" y="2715746"/>
            <a:ext cx="1359153" cy="337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문의사항이 있습니다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846596" y="2674456"/>
            <a:ext cx="601710" cy="236081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답변등록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7" y="3207392"/>
            <a:ext cx="4466777" cy="562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직사각형 99"/>
          <p:cNvSpPr/>
          <p:nvPr/>
        </p:nvSpPr>
        <p:spPr>
          <a:xfrm>
            <a:off x="3838847" y="3293995"/>
            <a:ext cx="860218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답변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184354" y="3293995"/>
            <a:ext cx="677353" cy="289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endParaRPr lang="en-US" altLang="ko-KR" sz="900" b="1" dirty="0">
              <a:solidFill>
                <a:srgbClr val="0070C0"/>
              </a:solidFill>
            </a:endParaRPr>
          </a:p>
          <a:p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732549" y="3293995"/>
            <a:ext cx="1359153" cy="373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답변 내용 입니다</a:t>
            </a:r>
            <a:endParaRPr lang="en-US" altLang="ko-KR" sz="600" b="1" dirty="0" smtClean="0">
              <a:solidFill>
                <a:schemeClr val="tx1"/>
              </a:solidFill>
            </a:endParaRPr>
          </a:p>
          <a:p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684186" y="3452635"/>
            <a:ext cx="601710" cy="236081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답변수정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189533" y="2242639"/>
            <a:ext cx="677353" cy="289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endParaRPr lang="en-US" altLang="ko-KR" sz="900" b="1" dirty="0">
              <a:solidFill>
                <a:srgbClr val="0070C0"/>
              </a:solidFill>
            </a:endParaRPr>
          </a:p>
          <a:p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770953" y="3255012"/>
            <a:ext cx="677353" cy="289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endParaRPr lang="en-US" altLang="ko-KR" sz="900" b="1" dirty="0">
              <a:solidFill>
                <a:srgbClr val="0070C0"/>
              </a:solidFill>
            </a:endParaRPr>
          </a:p>
          <a:p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563334" y="3325434"/>
            <a:ext cx="3362183" cy="2883997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957720" y="3531932"/>
            <a:ext cx="2573410" cy="2489226"/>
            <a:chOff x="5877227" y="2260600"/>
            <a:chExt cx="2573410" cy="2489226"/>
          </a:xfrm>
        </p:grpSpPr>
        <p:sp>
          <p:nvSpPr>
            <p:cNvPr id="56" name="직사각형 55"/>
            <p:cNvSpPr/>
            <p:nvPr/>
          </p:nvSpPr>
          <p:spPr>
            <a:xfrm>
              <a:off x="5877227" y="2260600"/>
              <a:ext cx="2573410" cy="24892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981776" y="2431696"/>
              <a:ext cx="791058" cy="194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tx1"/>
                  </a:solidFill>
                </a:rPr>
                <a:t>문의 내용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981776" y="3179135"/>
              <a:ext cx="791058" cy="194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tx1"/>
                  </a:solidFill>
                </a:rPr>
                <a:t>답변 입력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772833" y="2417384"/>
              <a:ext cx="1490633" cy="588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tx1"/>
                  </a:solidFill>
                </a:rPr>
                <a:t>문의내용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772833" y="3190224"/>
              <a:ext cx="1490633" cy="9590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7835089" y="4253488"/>
              <a:ext cx="428377" cy="278416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등록</a:t>
              </a:r>
              <a:endParaRPr lang="en-US" altLang="ko-KR" sz="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328136" y="4253488"/>
              <a:ext cx="428377" cy="278416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bg1"/>
                  </a:solidFill>
                </a:rPr>
                <a:t>취소</a:t>
              </a:r>
              <a:endParaRPr lang="en-US" altLang="ko-KR" sz="8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6457798" y="242626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77" name="직사각형 76"/>
          <p:cNvSpPr/>
          <p:nvPr/>
        </p:nvSpPr>
        <p:spPr>
          <a:xfrm>
            <a:off x="5630186" y="337175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78" name="직사각형 77"/>
          <p:cNvSpPr/>
          <p:nvPr/>
        </p:nvSpPr>
        <p:spPr>
          <a:xfrm>
            <a:off x="4283767" y="319930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  <p:sp>
        <p:nvSpPr>
          <p:cNvPr id="92" name="직사각형 91"/>
          <p:cNvSpPr/>
          <p:nvPr/>
        </p:nvSpPr>
        <p:spPr>
          <a:xfrm>
            <a:off x="2837689" y="215865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3" name="직사각형 5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문의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18859" y="2385869"/>
            <a:ext cx="1562333" cy="3592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Ins="0" rtlCol="0" anchor="t" anchorCtr="0"/>
          <a:lstStyle/>
          <a:p>
            <a:r>
              <a:rPr lang="ko-KR" altLang="en-US" sz="1000" b="1" dirty="0" smtClean="0"/>
              <a:t>프로젝트 취소 신청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프로젝트 현황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프로젝트 문의 관리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endParaRPr lang="en-US" altLang="ko-KR" sz="1000" b="1" dirty="0" smtClean="0"/>
          </a:p>
          <a:p>
            <a:r>
              <a:rPr lang="ko-KR" altLang="en-US" sz="1000" b="1" dirty="0" smtClean="0"/>
              <a:t>스토어 등록 신청</a:t>
            </a:r>
            <a:endParaRPr lang="en-US" altLang="ko-KR" sz="1000" b="1" dirty="0"/>
          </a:p>
          <a:p>
            <a:endParaRPr lang="en-US" altLang="ko-KR" sz="1000" b="1" dirty="0" smtClean="0"/>
          </a:p>
          <a:p>
            <a:r>
              <a:rPr lang="ko-KR" altLang="en-US" sz="1000" b="1" dirty="0" smtClean="0"/>
              <a:t>스토어 등록</a:t>
            </a:r>
            <a:endParaRPr lang="en-US" altLang="ko-KR" sz="1000" b="1" dirty="0" smtClean="0"/>
          </a:p>
          <a:p>
            <a:endParaRPr lang="en-US" altLang="ko-KR" sz="1000" b="1" dirty="0" smtClean="0"/>
          </a:p>
          <a:p>
            <a:r>
              <a:rPr lang="en-US" altLang="ko-KR" sz="1000" b="1" dirty="0" smtClean="0"/>
              <a:t>     </a:t>
            </a:r>
            <a:r>
              <a:rPr lang="ko-KR" altLang="en-US" sz="1000" b="1" dirty="0" smtClean="0"/>
              <a:t>기본 정보</a:t>
            </a:r>
            <a:endParaRPr lang="en-US" altLang="ko-KR" sz="1000" b="1" dirty="0"/>
          </a:p>
          <a:p>
            <a:r>
              <a:rPr lang="en-US" altLang="ko-KR" sz="1000" b="1" dirty="0" smtClean="0"/>
              <a:t>     </a:t>
            </a:r>
            <a:r>
              <a:rPr lang="ko-KR" altLang="en-US" sz="1000" b="1" dirty="0" smtClean="0"/>
              <a:t>옵션 설계</a:t>
            </a:r>
            <a:endParaRPr lang="en-US" altLang="ko-KR" sz="1000" b="1" dirty="0" smtClean="0"/>
          </a:p>
          <a:p>
            <a:endParaRPr lang="ko-KR" altLang="en-US" sz="1000" b="1" dirty="0" smtClean="0"/>
          </a:p>
          <a:p>
            <a:r>
              <a:rPr lang="ko-KR" altLang="en-US" sz="1000" b="1" dirty="0" smtClean="0"/>
              <a:t>스토어 주문 관리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스토어 문의 관리</a:t>
            </a:r>
            <a:r>
              <a:rPr lang="en-US" altLang="ko-KR" sz="1000" b="1" dirty="0" smtClean="0"/>
              <a:t>	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18447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만든 프로젝트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44302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ht_user_w_MS_myProject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328918"/>
              </p:ext>
            </p:extLst>
          </p:nvPr>
        </p:nvGraphicFramePr>
        <p:xfrm>
          <a:off x="9168341" y="2479154"/>
          <a:ext cx="2688299" cy="28196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새 프로젝트 등록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새로운 프로젝트 등록 페이지로 이동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 정보 수정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 정보 수정 페이지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수정하기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관리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승인 전 프로젝트의 경우 수정하기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진행 중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또는 진행 완료 프로젝트의 경우 프로젝트 관리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1111651" y="1785674"/>
            <a:ext cx="7813426" cy="4324008"/>
            <a:chOff x="1111651" y="1785674"/>
            <a:chExt cx="7813426" cy="4324008"/>
          </a:xfrm>
        </p:grpSpPr>
        <p:grpSp>
          <p:nvGrpSpPr>
            <p:cNvPr id="10" name="그룹 9"/>
            <p:cNvGrpSpPr/>
            <p:nvPr/>
          </p:nvGrpSpPr>
          <p:grpSpPr>
            <a:xfrm>
              <a:off x="1111651" y="1785674"/>
              <a:ext cx="7813426" cy="4324008"/>
              <a:chOff x="4116107" y="1040492"/>
              <a:chExt cx="7813426" cy="4324008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4116107" y="1040492"/>
                <a:ext cx="7813426" cy="43240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4122875" y="2561898"/>
                <a:ext cx="7806658" cy="2802602"/>
              </a:xfrm>
              <a:prstGeom prst="rect">
                <a:avLst/>
              </a:prstGeom>
              <a:solidFill>
                <a:srgbClr val="E3E9F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2151040" y="2309256"/>
              <a:ext cx="2202793" cy="2809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 smtClean="0">
                  <a:solidFill>
                    <a:schemeClr val="tx1"/>
                  </a:solidFill>
                </a:rPr>
                <a:t>만든 프로젝트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295073" y="2822292"/>
              <a:ext cx="1216467" cy="3329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 smtClean="0">
                  <a:solidFill>
                    <a:schemeClr val="tx1"/>
                  </a:solidFill>
                </a:rPr>
                <a:t>메이커 정보 수정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938713" y="2822292"/>
              <a:ext cx="1216467" cy="3329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 smtClean="0">
                  <a:solidFill>
                    <a:schemeClr val="tx1"/>
                  </a:solidFill>
                </a:rPr>
                <a:t>새 프로젝트 등록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065913" y="3528321"/>
              <a:ext cx="1620863" cy="2432254"/>
              <a:chOff x="2065913" y="3528321"/>
              <a:chExt cx="1620863" cy="2432254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065915" y="3528321"/>
                <a:ext cx="1620861" cy="1180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이미지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065914" y="4705071"/>
                <a:ext cx="1620861" cy="909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타이틀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소개</a:t>
                </a:r>
                <a:endParaRPr lang="en-US" altLang="ko-KR" sz="1200" b="1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카테고</a:t>
                </a:r>
                <a:r>
                  <a:rPr lang="ko-KR" altLang="en-US" sz="1200" b="1" dirty="0">
                    <a:solidFill>
                      <a:schemeClr val="tx1"/>
                    </a:solidFill>
                  </a:rPr>
                  <a:t>리</a:t>
                </a: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065913" y="5614763"/>
                <a:ext cx="1620861" cy="3458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수정하기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3853511" y="3535062"/>
              <a:ext cx="1620863" cy="2432254"/>
              <a:chOff x="2065913" y="3528321"/>
              <a:chExt cx="1620863" cy="2432254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065915" y="3528321"/>
                <a:ext cx="1620861" cy="1180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이미지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2065914" y="4705071"/>
                <a:ext cx="1620861" cy="909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타이틀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소개</a:t>
                </a:r>
                <a:endParaRPr lang="en-US" altLang="ko-KR" sz="1200" b="1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카테고</a:t>
                </a:r>
                <a:r>
                  <a:rPr lang="ko-KR" altLang="en-US" sz="1200" b="1" dirty="0">
                    <a:solidFill>
                      <a:schemeClr val="tx1"/>
                    </a:solidFill>
                  </a:rPr>
                  <a:t>리</a:t>
                </a: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065913" y="5614763"/>
                <a:ext cx="1620861" cy="3458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프로젝트 관리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5626772" y="3541044"/>
              <a:ext cx="1620863" cy="2432254"/>
              <a:chOff x="2065913" y="3528321"/>
              <a:chExt cx="1620863" cy="2432254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065915" y="3528321"/>
                <a:ext cx="1620861" cy="1180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이미지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2065914" y="4705071"/>
                <a:ext cx="1620861" cy="909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타이틀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소개</a:t>
                </a:r>
                <a:endParaRPr lang="en-US" altLang="ko-KR" sz="1200" b="1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카테고</a:t>
                </a:r>
                <a:r>
                  <a:rPr lang="ko-KR" altLang="en-US" sz="1200" b="1" dirty="0">
                    <a:solidFill>
                      <a:schemeClr val="tx1"/>
                    </a:solidFill>
                  </a:rPr>
                  <a:t>리</a:t>
                </a: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2065913" y="5614763"/>
                <a:ext cx="1620861" cy="3458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프로젝트 관리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" name="직사각형 68"/>
            <p:cNvSpPr/>
            <p:nvPr/>
          </p:nvSpPr>
          <p:spPr>
            <a:xfrm>
              <a:off x="1844742" y="5470022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5708082" y="24454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8" name="직사각형 57"/>
          <p:cNvSpPr/>
          <p:nvPr/>
        </p:nvSpPr>
        <p:spPr>
          <a:xfrm>
            <a:off x="7074302" y="24454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5379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10074936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문의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346170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r>
                        <a:rPr lang="en-US" altLang="ko-KR" sz="12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c:choose</a:t>
                      </a:r>
                      <a:r>
                        <a:rPr lang="en-US" altLang="ko-KR" sz="12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2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c:when</a:t>
                      </a:r>
                      <a:r>
                        <a:rPr lang="en-US" altLang="ko-KR" sz="12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test="${</a:t>
                      </a:r>
                      <a:r>
                        <a:rPr lang="en-US" altLang="ko-KR" sz="12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qna_ans</a:t>
                      </a:r>
                      <a:r>
                        <a:rPr lang="en-US" altLang="ko-KR" sz="12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==null }"&gt;</a:t>
                      </a:r>
                    </a:p>
                    <a:p>
                      <a:r>
                        <a:rPr lang="en-US" altLang="ko-KR" sz="12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altLang="ko-KR" sz="12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c:when</a:t>
                      </a:r>
                      <a:r>
                        <a:rPr lang="en-US" altLang="ko-KR" sz="12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2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c:otherwise</a:t>
                      </a:r>
                      <a:r>
                        <a:rPr lang="en-US" altLang="ko-KR" sz="12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2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altLang="ko-KR" sz="12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c:otherwise</a:t>
                      </a:r>
                      <a:r>
                        <a:rPr lang="en-US" altLang="ko-KR" sz="12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2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altLang="ko-KR" sz="12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c:choose</a:t>
                      </a:r>
                      <a:r>
                        <a:rPr lang="en-US" altLang="ko-KR" sz="12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639119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등록된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답변을 기준으로 화면 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  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변경</a:t>
                      </a:r>
                      <a:endParaRPr lang="en-US" altLang="ko-KR" sz="1200" b="1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답변이 등록되지 않은 경우 답변 등록 버튼 노출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답변이 등록된 경우 등록된 답변과 함께 답변 수정 버튼 호출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21" y="1519239"/>
            <a:ext cx="7914361" cy="444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293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2459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ht_user_m_MS_myProject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521843"/>
              </p:ext>
            </p:extLst>
          </p:nvPr>
        </p:nvGraphicFramePr>
        <p:xfrm>
          <a:off x="9168341" y="2479154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내가 만든 프로젝트 리스트 표시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관리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관리 페이지로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81985" y="1673598"/>
            <a:ext cx="2157712" cy="41472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081985" y="1673598"/>
            <a:ext cx="2157712" cy="239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081985" y="1913467"/>
            <a:ext cx="2157712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173087" y="2472388"/>
            <a:ext cx="1975507" cy="12748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172632" y="3747208"/>
            <a:ext cx="1975507" cy="782459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173087" y="4529668"/>
            <a:ext cx="1975507" cy="2624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프로젝트 관리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82440" y="1673597"/>
            <a:ext cx="2157712" cy="239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펀펀</a:t>
            </a: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만든 프로젝트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082440" y="1913466"/>
            <a:ext cx="2157712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만든 프로젝트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173542" y="2472387"/>
            <a:ext cx="1975507" cy="12748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73087" y="3747207"/>
            <a:ext cx="1975507" cy="782459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갈비 통닭</a:t>
            </a:r>
            <a:endParaRPr lang="en-US" altLang="ko-KR" sz="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600" b="1" dirty="0" smtClean="0">
                <a:solidFill>
                  <a:schemeClr val="bg2">
                    <a:lumMod val="75000"/>
                  </a:schemeClr>
                </a:solidFill>
              </a:rPr>
              <a:t>이젠</a:t>
            </a:r>
            <a:endParaRPr lang="en-US" altLang="ko-KR" sz="6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600" b="1" dirty="0" err="1" smtClean="0">
                <a:solidFill>
                  <a:schemeClr val="bg2">
                    <a:lumMod val="75000"/>
                  </a:schemeClr>
                </a:solidFill>
              </a:rPr>
              <a:t>펀딩</a:t>
            </a:r>
            <a:r>
              <a:rPr lang="ko-KR" altLang="en-US" sz="600" b="1" dirty="0" smtClean="0">
                <a:solidFill>
                  <a:schemeClr val="bg2">
                    <a:lumMod val="75000"/>
                  </a:schemeClr>
                </a:solidFill>
              </a:rPr>
              <a:t> 준비 </a:t>
            </a:r>
            <a:r>
              <a:rPr lang="ko-KR" altLang="en-US" sz="600" b="1" dirty="0" err="1" smtClean="0">
                <a:solidFill>
                  <a:schemeClr val="bg2">
                    <a:lumMod val="75000"/>
                  </a:schemeClr>
                </a:solidFill>
              </a:rPr>
              <a:t>작성중</a:t>
            </a:r>
            <a:endParaRPr lang="ko-KR" altLang="en-US" sz="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73542" y="5045500"/>
            <a:ext cx="1975507" cy="73141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1" name="Picture 2" descr="C:\Users\507-06\Desktop\MS05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6" r="85174" b="89273"/>
          <a:stretch/>
        </p:blipFill>
        <p:spPr bwMode="auto">
          <a:xfrm>
            <a:off x="4081985" y="1673599"/>
            <a:ext cx="306649" cy="266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507-06\Desktop\MS05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31" t="4766" b="89875"/>
          <a:stretch/>
        </p:blipFill>
        <p:spPr bwMode="auto">
          <a:xfrm>
            <a:off x="5948691" y="1673599"/>
            <a:ext cx="291006" cy="23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4000209" y="437141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6548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677390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문의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544" y="1449860"/>
            <a:ext cx="3034912" cy="4966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712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5687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ht_user_w_MS_manageQna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558701"/>
              </p:ext>
            </p:extLst>
          </p:nvPr>
        </p:nvGraphicFramePr>
        <p:xfrm>
          <a:off x="9168341" y="2479154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DRAWER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관리를 위한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DRAWER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메뉴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 등록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프로젝트에 등록된 문의에 답변 등록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문의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577328" y="1792131"/>
            <a:ext cx="2157712" cy="4147220"/>
            <a:chOff x="4116107" y="1040492"/>
            <a:chExt cx="2157712" cy="4147220"/>
          </a:xfrm>
        </p:grpSpPr>
        <p:grpSp>
          <p:nvGrpSpPr>
            <p:cNvPr id="24" name="그룹 23"/>
            <p:cNvGrpSpPr/>
            <p:nvPr/>
          </p:nvGrpSpPr>
          <p:grpSpPr>
            <a:xfrm>
              <a:off x="4116107" y="1040492"/>
              <a:ext cx="2157712" cy="4147220"/>
              <a:chOff x="2445181" y="2295985"/>
              <a:chExt cx="1744301" cy="4147220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2445181" y="2295985"/>
                <a:ext cx="1744301" cy="4147220"/>
              </a:xfrm>
              <a:prstGeom prst="rect">
                <a:avLst/>
              </a:prstGeom>
              <a:solidFill>
                <a:srgbClr val="969696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2453634" y="2295986"/>
                <a:ext cx="1007321" cy="73136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 err="1" smtClean="0"/>
                  <a:t>이젠의</a:t>
                </a:r>
                <a:endParaRPr lang="en-US" altLang="ko-KR" sz="1400" b="1" dirty="0"/>
              </a:p>
              <a:p>
                <a:r>
                  <a:rPr lang="ko-KR" altLang="en-US" sz="1400" b="1" dirty="0" smtClean="0"/>
                  <a:t>프로젝트</a:t>
                </a:r>
                <a:endParaRPr lang="ko-KR" altLang="en-US" sz="1400" b="1" dirty="0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4122876" y="1772418"/>
              <a:ext cx="1249750" cy="34152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Ins="0" rtlCol="0" anchor="t" anchorCtr="0"/>
            <a:lstStyle/>
            <a:p>
              <a:r>
                <a:rPr lang="ko-KR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프로젝트 문의 관리</a:t>
              </a:r>
              <a:endPara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000" b="1" dirty="0"/>
            </a:p>
            <a:p>
              <a:r>
                <a:rPr lang="ko-KR" altLang="en-US" sz="1000" b="1" dirty="0" smtClean="0"/>
                <a:t>스토어 주문 관리</a:t>
              </a:r>
              <a:endParaRPr lang="en-US" altLang="ko-KR" sz="1000" b="1" dirty="0" smtClean="0"/>
            </a:p>
            <a:p>
              <a:endParaRPr lang="en-US" altLang="ko-KR" sz="1000" b="1" dirty="0"/>
            </a:p>
            <a:p>
              <a:r>
                <a:rPr lang="ko-KR" altLang="en-US" sz="1000" b="1" dirty="0" smtClean="0"/>
                <a:t>스토어 문의 관리</a:t>
              </a:r>
              <a:r>
                <a:rPr lang="en-US" altLang="ko-KR" sz="1000" b="1" dirty="0" smtClean="0"/>
                <a:t>	</a:t>
              </a:r>
              <a:endParaRPr lang="ko-KR" altLang="en-US" sz="1000" b="1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081530" y="1792130"/>
            <a:ext cx="2158167" cy="4147221"/>
            <a:chOff x="4081985" y="1673597"/>
            <a:chExt cx="2158167" cy="4147221"/>
          </a:xfrm>
        </p:grpSpPr>
        <p:sp>
          <p:nvSpPr>
            <p:cNvPr id="20" name="직사각형 19"/>
            <p:cNvSpPr/>
            <p:nvPr/>
          </p:nvSpPr>
          <p:spPr>
            <a:xfrm>
              <a:off x="4081985" y="1673598"/>
              <a:ext cx="2157712" cy="4147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082440" y="1673597"/>
              <a:ext cx="2157712" cy="23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펀펀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ko-KR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– 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프로젝트 문의 관리</a:t>
              </a:r>
              <a:endPara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28" name="Picture 2" descr="C:\Users\507-06\Desktop\MS0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66" r="85174" b="89273"/>
            <a:stretch/>
          </p:blipFill>
          <p:spPr bwMode="auto">
            <a:xfrm>
              <a:off x="4081985" y="1673599"/>
              <a:ext cx="306649" cy="266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C:\Users\507-06\Desktop\MS0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31" t="4766" b="89875"/>
            <a:stretch/>
          </p:blipFill>
          <p:spPr bwMode="auto">
            <a:xfrm>
              <a:off x="5948691" y="1673599"/>
              <a:ext cx="291006" cy="239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직사각형 30"/>
            <p:cNvSpPr/>
            <p:nvPr/>
          </p:nvSpPr>
          <p:spPr>
            <a:xfrm>
              <a:off x="4082440" y="1913466"/>
              <a:ext cx="2157712" cy="330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갈비 통닭</a:t>
              </a:r>
              <a:endPara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4173542" y="2472387"/>
            <a:ext cx="1975507" cy="12748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5" r="24929" b="11517"/>
          <a:stretch/>
        </p:blipFill>
        <p:spPr bwMode="auto">
          <a:xfrm>
            <a:off x="4290773" y="2873873"/>
            <a:ext cx="1739226" cy="497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5474375" y="2608549"/>
            <a:ext cx="625390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smtClean="0">
                <a:solidFill>
                  <a:schemeClr val="tx1"/>
                </a:solidFill>
              </a:rPr>
              <a:t>2020-05-06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226882" y="2507948"/>
            <a:ext cx="677353" cy="237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b="1" dirty="0" smtClean="0">
                <a:solidFill>
                  <a:srgbClr val="0070C0"/>
                </a:solidFill>
              </a:rPr>
              <a:t>idhong1111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656" y="3509444"/>
            <a:ext cx="426109" cy="22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722144" y="3545683"/>
            <a:ext cx="342900" cy="154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smtClean="0"/>
              <a:t>답변등록</a:t>
            </a:r>
            <a:endParaRPr lang="ko-KR" altLang="en-US" sz="500"/>
          </a:p>
        </p:txBody>
      </p:sp>
      <p:sp>
        <p:nvSpPr>
          <p:cNvPr id="44" name="직사각형 43"/>
          <p:cNvSpPr/>
          <p:nvPr/>
        </p:nvSpPr>
        <p:spPr>
          <a:xfrm>
            <a:off x="4173542" y="3899607"/>
            <a:ext cx="1975507" cy="12748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5" r="24929" b="11517"/>
          <a:stretch/>
        </p:blipFill>
        <p:spPr bwMode="auto">
          <a:xfrm>
            <a:off x="4290773" y="4301093"/>
            <a:ext cx="1739226" cy="497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5474375" y="4035769"/>
            <a:ext cx="625390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smtClean="0">
                <a:solidFill>
                  <a:schemeClr val="tx1"/>
                </a:solidFill>
              </a:rPr>
              <a:t>2020-05-06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26882" y="3935168"/>
            <a:ext cx="677353" cy="237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b="1" dirty="0" smtClean="0">
                <a:solidFill>
                  <a:srgbClr val="0070C0"/>
                </a:solidFill>
              </a:rPr>
              <a:t>idhong1111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656" y="4936664"/>
            <a:ext cx="426109" cy="22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5722144" y="4972903"/>
            <a:ext cx="342900" cy="154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smtClean="0"/>
              <a:t>답변등록</a:t>
            </a:r>
            <a:endParaRPr lang="ko-KR" altLang="en-US" sz="500"/>
          </a:p>
        </p:txBody>
      </p:sp>
      <p:sp>
        <p:nvSpPr>
          <p:cNvPr id="37" name="직사각형 36"/>
          <p:cNvSpPr/>
          <p:nvPr/>
        </p:nvSpPr>
        <p:spPr>
          <a:xfrm>
            <a:off x="1308283" y="163607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0" name="직사각형 49"/>
          <p:cNvSpPr/>
          <p:nvPr/>
        </p:nvSpPr>
        <p:spPr>
          <a:xfrm>
            <a:off x="5393009" y="328331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6300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677390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문의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753" y="1450331"/>
            <a:ext cx="3037070" cy="495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87" y="1450331"/>
            <a:ext cx="4991100" cy="61912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562" y="2253720"/>
            <a:ext cx="4429125" cy="42862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45" y="5231756"/>
            <a:ext cx="6048375" cy="60007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/>
          <p:cNvCxnSpPr>
            <a:stCxn id="1028" idx="3"/>
          </p:cNvCxnSpPr>
          <p:nvPr/>
        </p:nvCxnSpPr>
        <p:spPr>
          <a:xfrm flipV="1">
            <a:off x="5605687" y="1874307"/>
            <a:ext cx="744313" cy="5937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366934" y="1591732"/>
            <a:ext cx="3191933" cy="565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endCxn id="21" idx="1"/>
          </p:cNvCxnSpPr>
          <p:nvPr/>
        </p:nvCxnSpPr>
        <p:spPr>
          <a:xfrm>
            <a:off x="5605687" y="5831831"/>
            <a:ext cx="744313" cy="3804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350000" y="5929726"/>
            <a:ext cx="3191933" cy="565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84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4760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ht_user_m_MS_store_manage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228341"/>
              </p:ext>
            </p:extLst>
          </p:nvPr>
        </p:nvGraphicFramePr>
        <p:xfrm>
          <a:off x="9168341" y="2479154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스토어 주문 관리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프로젝트와 연결된 스토어에 등록된 주문 관리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주문 확인 및 배송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577328" y="1792131"/>
            <a:ext cx="2157712" cy="4147220"/>
            <a:chOff x="4116107" y="1040492"/>
            <a:chExt cx="2157712" cy="4147220"/>
          </a:xfrm>
        </p:grpSpPr>
        <p:grpSp>
          <p:nvGrpSpPr>
            <p:cNvPr id="28" name="그룹 27"/>
            <p:cNvGrpSpPr/>
            <p:nvPr/>
          </p:nvGrpSpPr>
          <p:grpSpPr>
            <a:xfrm>
              <a:off x="4116107" y="1040492"/>
              <a:ext cx="2157712" cy="4147220"/>
              <a:chOff x="2445181" y="2295985"/>
              <a:chExt cx="1744301" cy="414722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2445181" y="2295985"/>
                <a:ext cx="1744301" cy="4147220"/>
              </a:xfrm>
              <a:prstGeom prst="rect">
                <a:avLst/>
              </a:prstGeom>
              <a:solidFill>
                <a:srgbClr val="969696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2453634" y="2295986"/>
                <a:ext cx="1007321" cy="73136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 err="1" smtClean="0"/>
                  <a:t>이젠의</a:t>
                </a:r>
                <a:endParaRPr lang="en-US" altLang="ko-KR" sz="1400" b="1" dirty="0"/>
              </a:p>
              <a:p>
                <a:r>
                  <a:rPr lang="ko-KR" altLang="en-US" sz="1400" b="1" dirty="0" smtClean="0"/>
                  <a:t>프로젝트</a:t>
                </a:r>
                <a:endParaRPr lang="ko-KR" altLang="en-US" sz="1400" b="1" dirty="0"/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4122876" y="1771859"/>
              <a:ext cx="1249750" cy="34152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Ins="0" rtlCol="0" anchor="t" anchorCtr="0"/>
            <a:lstStyle/>
            <a:p>
              <a:r>
                <a:rPr lang="ko-KR" altLang="en-US" sz="1000" b="1" dirty="0" smtClean="0">
                  <a:solidFill>
                    <a:schemeClr val="bg1"/>
                  </a:solidFill>
                </a:rPr>
                <a:t>프로젝트 문의 관리</a:t>
              </a:r>
              <a:endParaRPr lang="en-US" altLang="ko-KR" sz="1000" b="1" dirty="0" smtClean="0">
                <a:solidFill>
                  <a:schemeClr val="bg1"/>
                </a:solidFill>
              </a:endParaRPr>
            </a:p>
            <a:p>
              <a:endParaRPr lang="en-US" altLang="ko-KR" sz="1000" b="1" dirty="0"/>
            </a:p>
            <a:p>
              <a:r>
                <a:rPr lang="ko-KR" alt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스토어 주문 관리</a:t>
              </a:r>
              <a:endPara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endParaRPr lang="en-US" altLang="ko-KR" sz="1000" b="1" dirty="0"/>
            </a:p>
            <a:p>
              <a:r>
                <a:rPr lang="ko-KR" altLang="en-US" sz="1000" b="1" dirty="0" smtClean="0"/>
                <a:t>스토어 문의 관리</a:t>
              </a:r>
              <a:r>
                <a:rPr lang="en-US" altLang="ko-KR" sz="1000" b="1" dirty="0" smtClean="0"/>
                <a:t>	</a:t>
              </a:r>
              <a:endParaRPr lang="ko-KR" altLang="en-US" sz="1000" b="1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081530" y="1792130"/>
            <a:ext cx="2158167" cy="4147221"/>
            <a:chOff x="4081985" y="1673597"/>
            <a:chExt cx="2158167" cy="4147221"/>
          </a:xfrm>
        </p:grpSpPr>
        <p:sp>
          <p:nvSpPr>
            <p:cNvPr id="32" name="직사각형 31"/>
            <p:cNvSpPr/>
            <p:nvPr/>
          </p:nvSpPr>
          <p:spPr>
            <a:xfrm>
              <a:off x="4081985" y="1673598"/>
              <a:ext cx="2157712" cy="4147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082440" y="1673597"/>
              <a:ext cx="2157712" cy="23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펀펀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ko-KR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– 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스토어 주문 관리</a:t>
              </a:r>
              <a:endPara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34" name="Picture 2" descr="C:\Users\507-06\Desktop\MS0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66" r="85174" b="89273"/>
            <a:stretch/>
          </p:blipFill>
          <p:spPr bwMode="auto">
            <a:xfrm>
              <a:off x="4081985" y="1673599"/>
              <a:ext cx="306649" cy="266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C:\Users\507-06\Desktop\MS0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31" t="4766" b="89875"/>
            <a:stretch/>
          </p:blipFill>
          <p:spPr bwMode="auto">
            <a:xfrm>
              <a:off x="5948691" y="1673599"/>
              <a:ext cx="291006" cy="239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4082440" y="1913466"/>
              <a:ext cx="2157712" cy="330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갈비 통닭</a:t>
              </a:r>
              <a:endPara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4173542" y="2472387"/>
            <a:ext cx="1975507" cy="12748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5" r="24929" b="11517"/>
          <a:stretch/>
        </p:blipFill>
        <p:spPr bwMode="auto">
          <a:xfrm>
            <a:off x="4290773" y="2873873"/>
            <a:ext cx="1739226" cy="497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4283152" y="2843710"/>
            <a:ext cx="1191221" cy="1365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주문날짜 </a:t>
            </a:r>
            <a:r>
              <a:rPr lang="en-US" altLang="ko-KR" sz="600" b="1" dirty="0" smtClean="0">
                <a:solidFill>
                  <a:schemeClr val="tx1"/>
                </a:solidFill>
              </a:rPr>
              <a:t> 2020-05-06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26882" y="2507948"/>
            <a:ext cx="677353" cy="237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b="1" smtClean="0">
                <a:solidFill>
                  <a:srgbClr val="0070C0"/>
                </a:solidFill>
              </a:rPr>
              <a:t>30,000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원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83787" y="3295650"/>
            <a:ext cx="1191221" cy="1365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배송상태 </a:t>
            </a:r>
            <a:r>
              <a:rPr lang="en-US" altLang="ko-KR" sz="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600" b="1" dirty="0" err="1" smtClean="0">
                <a:solidFill>
                  <a:schemeClr val="accent1">
                    <a:lumMod val="75000"/>
                  </a:schemeClr>
                </a:solidFill>
              </a:rPr>
              <a:t>배송중</a:t>
            </a:r>
            <a:endParaRPr lang="ko-KR" altLang="en-US" sz="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35438" y="2507948"/>
            <a:ext cx="677353" cy="237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idhong1111 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26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108802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주문 확인 및 배송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948" y="1450331"/>
            <a:ext cx="3034103" cy="495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398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51413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ht_user_w_MS_store_manageQna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260819"/>
              </p:ext>
            </p:extLst>
          </p:nvPr>
        </p:nvGraphicFramePr>
        <p:xfrm>
          <a:off x="9168341" y="2479154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컨텐츠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세미나를 소개하는 페이지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문의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577328" y="1792131"/>
            <a:ext cx="2157712" cy="4147220"/>
            <a:chOff x="4116107" y="1040492"/>
            <a:chExt cx="2157712" cy="4147220"/>
          </a:xfrm>
        </p:grpSpPr>
        <p:grpSp>
          <p:nvGrpSpPr>
            <p:cNvPr id="25" name="그룹 24"/>
            <p:cNvGrpSpPr/>
            <p:nvPr/>
          </p:nvGrpSpPr>
          <p:grpSpPr>
            <a:xfrm>
              <a:off x="4116107" y="1040492"/>
              <a:ext cx="2157712" cy="4147220"/>
              <a:chOff x="2445181" y="2295985"/>
              <a:chExt cx="1744301" cy="4147220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445181" y="2295985"/>
                <a:ext cx="1744301" cy="4147220"/>
              </a:xfrm>
              <a:prstGeom prst="rect">
                <a:avLst/>
              </a:prstGeom>
              <a:solidFill>
                <a:srgbClr val="969696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2453634" y="2295986"/>
                <a:ext cx="1007321" cy="73136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 err="1" smtClean="0"/>
                  <a:t>이젠의</a:t>
                </a:r>
                <a:endParaRPr lang="en-US" altLang="ko-KR" sz="1400" b="1" dirty="0"/>
              </a:p>
              <a:p>
                <a:r>
                  <a:rPr lang="ko-KR" altLang="en-US" sz="1400" b="1" dirty="0" smtClean="0"/>
                  <a:t>프로젝트</a:t>
                </a:r>
                <a:endParaRPr lang="ko-KR" altLang="en-US" sz="1400" b="1" dirty="0"/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4122876" y="1772418"/>
              <a:ext cx="1249750" cy="34152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Ins="0" rtlCol="0" anchor="t" anchorCtr="0"/>
            <a:lstStyle/>
            <a:p>
              <a:r>
                <a:rPr lang="ko-KR" altLang="en-US" sz="1000" b="1" dirty="0" smtClean="0">
                  <a:solidFill>
                    <a:schemeClr val="bg1"/>
                  </a:solidFill>
                </a:rPr>
                <a:t>프로젝트 문의 관리</a:t>
              </a:r>
              <a:endParaRPr lang="en-US" altLang="ko-KR" sz="1000" b="1" dirty="0" smtClean="0">
                <a:solidFill>
                  <a:schemeClr val="bg1"/>
                </a:solidFill>
              </a:endParaRPr>
            </a:p>
            <a:p>
              <a:endParaRPr lang="en-US" altLang="ko-KR" sz="1000" b="1" dirty="0"/>
            </a:p>
            <a:p>
              <a:r>
                <a:rPr lang="ko-KR" altLang="en-US" sz="1000" b="1" dirty="0" smtClean="0"/>
                <a:t>스토어 주문 관리</a:t>
              </a:r>
              <a:endParaRPr lang="en-US" altLang="ko-KR" sz="1000" b="1" dirty="0" smtClean="0"/>
            </a:p>
            <a:p>
              <a:endParaRPr lang="en-US" altLang="ko-KR" sz="1000" b="1" dirty="0"/>
            </a:p>
            <a:p>
              <a:r>
                <a:rPr lang="ko-KR" alt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스토어 문의 관리</a:t>
              </a:r>
              <a:r>
                <a:rPr lang="en-US" altLang="ko-KR" sz="1000" b="1" dirty="0" smtClean="0"/>
                <a:t>	</a:t>
              </a:r>
              <a:endParaRPr lang="ko-KR" altLang="en-US" sz="1000" b="1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081530" y="1792130"/>
            <a:ext cx="2158167" cy="4147221"/>
            <a:chOff x="4081985" y="1673597"/>
            <a:chExt cx="2158167" cy="4147221"/>
          </a:xfrm>
        </p:grpSpPr>
        <p:sp>
          <p:nvSpPr>
            <p:cNvPr id="33" name="직사각형 32"/>
            <p:cNvSpPr/>
            <p:nvPr/>
          </p:nvSpPr>
          <p:spPr>
            <a:xfrm>
              <a:off x="4081985" y="1673598"/>
              <a:ext cx="2157712" cy="4147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082440" y="1673597"/>
              <a:ext cx="2157712" cy="23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펀펀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ko-KR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– 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스토어 문의 관리</a:t>
              </a:r>
              <a:endPara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35" name="Picture 2" descr="C:\Users\507-06\Desktop\MS0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66" r="85174" b="89273"/>
            <a:stretch/>
          </p:blipFill>
          <p:spPr bwMode="auto">
            <a:xfrm>
              <a:off x="4081985" y="1673599"/>
              <a:ext cx="306649" cy="266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C:\Users\507-06\Desktop\MS0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31" t="4766" b="89875"/>
            <a:stretch/>
          </p:blipFill>
          <p:spPr bwMode="auto">
            <a:xfrm>
              <a:off x="5948691" y="1673599"/>
              <a:ext cx="291006" cy="239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4082440" y="1913466"/>
              <a:ext cx="2157712" cy="330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갈비 통닭</a:t>
              </a:r>
              <a:endPara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4173542" y="2472387"/>
            <a:ext cx="1975507" cy="12748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5" r="24929" b="11517"/>
          <a:stretch/>
        </p:blipFill>
        <p:spPr bwMode="auto">
          <a:xfrm>
            <a:off x="4290773" y="2873873"/>
            <a:ext cx="1739226" cy="497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5474375" y="2608549"/>
            <a:ext cx="625390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smtClean="0">
                <a:solidFill>
                  <a:schemeClr val="tx1"/>
                </a:solidFill>
              </a:rPr>
              <a:t>2020-05-06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26882" y="2507948"/>
            <a:ext cx="677353" cy="237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b="1" dirty="0" smtClean="0">
                <a:solidFill>
                  <a:srgbClr val="0070C0"/>
                </a:solidFill>
              </a:rPr>
              <a:t>idhong1111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656" y="3509444"/>
            <a:ext cx="426109" cy="22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/>
          <p:cNvSpPr/>
          <p:nvPr/>
        </p:nvSpPr>
        <p:spPr>
          <a:xfrm>
            <a:off x="5722144" y="3545683"/>
            <a:ext cx="342900" cy="154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smtClean="0"/>
              <a:t>답변등록</a:t>
            </a:r>
            <a:endParaRPr lang="ko-KR" altLang="en-US" sz="500"/>
          </a:p>
        </p:txBody>
      </p:sp>
    </p:spTree>
    <p:extLst>
      <p:ext uri="{BB962C8B-B14F-4D97-AF65-F5344CB8AC3E}">
        <p14:creationId xmlns:p14="http://schemas.microsoft.com/office/powerpoint/2010/main" val="32493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승인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85971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ht_admin_project_submit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240649"/>
              </p:ext>
            </p:extLst>
          </p:nvPr>
        </p:nvGraphicFramePr>
        <p:xfrm>
          <a:off x="9168341" y="2479154"/>
          <a:ext cx="2688299" cy="343975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프로젝트 제목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클릭시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신청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받은 프로젝트의 상세 내용을 표시하는 </a:t>
                      </a:r>
                      <a:r>
                        <a:rPr lang="ko-KR" altLang="en-US" sz="1200" baseline="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상세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 체크 박스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승인 버튼 활성화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승인 버튼 클릭하여 승인</a:t>
                      </a:r>
                      <a:r>
                        <a:rPr lang="ko-KR" altLang="en-US" sz="1200" b="0" i="0" u="none" strike="noStrike" kern="1200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완료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1154438" y="1516331"/>
            <a:ext cx="7748613" cy="4710289"/>
            <a:chOff x="1154438" y="1516331"/>
            <a:chExt cx="7748613" cy="4710289"/>
          </a:xfrm>
        </p:grpSpPr>
        <p:sp>
          <p:nvSpPr>
            <p:cNvPr id="45" name="직사각형 44"/>
            <p:cNvSpPr/>
            <p:nvPr/>
          </p:nvSpPr>
          <p:spPr>
            <a:xfrm>
              <a:off x="1154438" y="1516331"/>
              <a:ext cx="7748613" cy="4710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1430753" y="2339716"/>
              <a:ext cx="4466777" cy="319901"/>
              <a:chOff x="3061433" y="2265294"/>
              <a:chExt cx="4466777" cy="319901"/>
            </a:xfrm>
          </p:grpSpPr>
          <p:pic>
            <p:nvPicPr>
              <p:cNvPr id="9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1433" y="2265294"/>
                <a:ext cx="4466777" cy="3199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0" name="직사각형 99"/>
              <p:cNvSpPr/>
              <p:nvPr/>
            </p:nvSpPr>
            <p:spPr>
              <a:xfrm>
                <a:off x="3809413" y="2369225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신청 날짜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3090868" y="2369223"/>
                <a:ext cx="718545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신청자 아이디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4669631" y="2369224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프로젝트 제목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6993726" y="2369224"/>
                <a:ext cx="51969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  승인여부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430753" y="2665465"/>
              <a:ext cx="4466777" cy="562790"/>
              <a:chOff x="1430753" y="2010145"/>
              <a:chExt cx="4466777" cy="562790"/>
            </a:xfrm>
          </p:grpSpPr>
          <p:grpSp>
            <p:nvGrpSpPr>
              <p:cNvPr id="89" name="그룹 88"/>
              <p:cNvGrpSpPr/>
              <p:nvPr/>
            </p:nvGrpSpPr>
            <p:grpSpPr>
              <a:xfrm>
                <a:off x="1430753" y="2010145"/>
                <a:ext cx="4466777" cy="562790"/>
                <a:chOff x="3061433" y="2591043"/>
                <a:chExt cx="4466777" cy="562790"/>
              </a:xfrm>
            </p:grpSpPr>
            <p:pic>
              <p:nvPicPr>
                <p:cNvPr id="97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1433" y="2591043"/>
                  <a:ext cx="4466777" cy="5627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98" name="직사각형 97"/>
                <p:cNvSpPr/>
                <p:nvPr/>
              </p:nvSpPr>
              <p:spPr>
                <a:xfrm>
                  <a:off x="3809413" y="2679581"/>
                  <a:ext cx="860218" cy="1365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600" b="1" dirty="0" smtClean="0">
                      <a:solidFill>
                        <a:schemeClr val="tx1"/>
                      </a:solidFill>
                    </a:rPr>
                    <a:t>2020-05-06</a:t>
                  </a:r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직사각형 89"/>
              <p:cNvSpPr/>
              <p:nvPr/>
            </p:nvSpPr>
            <p:spPr>
              <a:xfrm>
                <a:off x="1501380" y="2081917"/>
                <a:ext cx="677353" cy="2371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altLang="ko-KR" sz="900" b="1" dirty="0" smtClean="0">
                    <a:solidFill>
                      <a:srgbClr val="0070C0"/>
                    </a:solidFill>
                  </a:rPr>
                  <a:t>idhong1111</a:t>
                </a:r>
                <a:endParaRPr lang="ko-KR" altLang="en-US" sz="9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5347352" y="2094117"/>
                <a:ext cx="51969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승인 전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1430753" y="3277568"/>
              <a:ext cx="4466777" cy="562790"/>
              <a:chOff x="1430753" y="2010145"/>
              <a:chExt cx="4466777" cy="562790"/>
            </a:xfrm>
          </p:grpSpPr>
          <p:grpSp>
            <p:nvGrpSpPr>
              <p:cNvPr id="84" name="그룹 83"/>
              <p:cNvGrpSpPr/>
              <p:nvPr/>
            </p:nvGrpSpPr>
            <p:grpSpPr>
              <a:xfrm>
                <a:off x="1430753" y="2010145"/>
                <a:ext cx="4466777" cy="562790"/>
                <a:chOff x="3061433" y="2591043"/>
                <a:chExt cx="4466777" cy="562790"/>
              </a:xfrm>
            </p:grpSpPr>
            <p:pic>
              <p:nvPicPr>
                <p:cNvPr id="87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1433" y="2591043"/>
                  <a:ext cx="4466777" cy="5627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88" name="직사각형 87"/>
                <p:cNvSpPr/>
                <p:nvPr/>
              </p:nvSpPr>
              <p:spPr>
                <a:xfrm>
                  <a:off x="3809413" y="2679581"/>
                  <a:ext cx="860218" cy="1365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600" b="1" dirty="0" smtClean="0">
                      <a:solidFill>
                        <a:schemeClr val="tx1"/>
                      </a:solidFill>
                    </a:rPr>
                    <a:t>2020-05-06</a:t>
                  </a:r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5" name="직사각형 84"/>
              <p:cNvSpPr/>
              <p:nvPr/>
            </p:nvSpPr>
            <p:spPr>
              <a:xfrm>
                <a:off x="1501380" y="2081917"/>
                <a:ext cx="677353" cy="2371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altLang="ko-KR" sz="900" b="1" dirty="0" smtClean="0">
                    <a:solidFill>
                      <a:srgbClr val="0070C0"/>
                    </a:solidFill>
                  </a:rPr>
                  <a:t>idhong1111</a:t>
                </a:r>
                <a:endParaRPr lang="ko-KR" altLang="en-US" sz="9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5316872" y="2094117"/>
                <a:ext cx="51969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승인 완료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9696" y="2580170"/>
              <a:ext cx="2464668" cy="3504672"/>
            </a:xfrm>
            <a:prstGeom prst="rect">
              <a:avLst/>
            </a:prstGeom>
            <a:solidFill>
              <a:srgbClr val="00C4C5"/>
            </a:solidFill>
            <a:ln>
              <a:noFill/>
            </a:ln>
            <a:effectLst/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3819" y="5776424"/>
              <a:ext cx="1790700" cy="284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773" y="3221223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773" y="3464829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773" y="3782610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773" y="4254098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773" y="4496985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773" y="5078010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4159" y="5319703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" name="직사각형 79"/>
            <p:cNvSpPr/>
            <p:nvPr/>
          </p:nvSpPr>
          <p:spPr>
            <a:xfrm>
              <a:off x="7998618" y="5645944"/>
              <a:ext cx="216694" cy="102394"/>
            </a:xfrm>
            <a:prstGeom prst="rect">
              <a:avLst/>
            </a:prstGeom>
            <a:solidFill>
              <a:srgbClr val="00C4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500" b="1" dirty="0" smtClean="0"/>
                <a:t>승인</a:t>
              </a:r>
              <a:endParaRPr lang="ko-KR" altLang="en-US" sz="500" b="1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430753" y="1770224"/>
              <a:ext cx="4673849" cy="415498"/>
            </a:xfrm>
            <a:prstGeom prst="rect">
              <a:avLst/>
            </a:prstGeom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프로젝트 승인 관리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692286" y="2741221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931269" y="2435429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0190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10074936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통합테스트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스튜디오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862008"/>
              </p:ext>
            </p:extLst>
          </p:nvPr>
        </p:nvGraphicFramePr>
        <p:xfrm>
          <a:off x="414869" y="1405659"/>
          <a:ext cx="11319931" cy="5239046"/>
        </p:xfrm>
        <a:graphic>
          <a:graphicData uri="http://schemas.openxmlformats.org/drawingml/2006/table">
            <a:tbl>
              <a:tblPr/>
              <a:tblGrid>
                <a:gridCol w="15917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109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10000"/>
                <a:gridCol w="3107267"/>
              </a:tblGrid>
              <a:tr h="3569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항목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기대결과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반영 내용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8098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등록 신청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기본 정보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스토리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리스크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항목을 모두 작성한 경우 등록 신청 버튼이 활성화 되고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등록 신청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클릭시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프로젝트 신청이 완료 되고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등록된 정보는 수정할 수 없음</a:t>
                      </a:r>
                    </a:p>
                    <a:p>
                      <a:pPr algn="l" fontAlgn="ctr" latinLnBrk="0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1-1.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기본요건만 동의한 상황에서도 프로젝트 등록 신청 버튼이 활성화 되어 있음</a:t>
                      </a:r>
                    </a:p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1-2.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기본정보 작성 후 등록 버튼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클릭시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400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에러 발생</a:t>
                      </a:r>
                    </a:p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1-3.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스토리 작성 후 등록 버튼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클릭시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400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에러 발생</a:t>
                      </a:r>
                    </a:p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1-4-1.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옵션 추가 팝업에서 발송시작 예정일 날짜 선택 안됨 </a:t>
                      </a:r>
                    </a:p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1-4-2.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작성 후 등록 버튼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클릭시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400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에러 발생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각 항목 작성 유무 체크가 정상적으로 되지 않아 등록 신청 버튼이 계속 활성화 되어 있음</a:t>
                      </a:r>
                    </a:p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 완료</a:t>
                      </a:r>
                    </a:p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각 항목 입력 시 입력을 하지 않거나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정해진 형식과 다른 데이터 타입의 데이터가 입력 되는 경우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400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에러 발생</a:t>
                      </a:r>
                    </a:p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화면 단계에서 데이터 타입과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NULL CHK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할 수 있도록 수정 완료</a:t>
                      </a:r>
                    </a:p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3. DATEPICKER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정상적으로 작동하지 않아 날짜 선택 불가</a:t>
                      </a:r>
                    </a:p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 완료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7129623"/>
                  </a:ext>
                </a:extLst>
              </a:tr>
              <a:tr h="1119354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기본 정보 등록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제목 입력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목표 금액 입력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대표 이미지 등록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카테고리 설정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시작 및 종료 예정일 입력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키워드 입력 후 저장하면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DB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에 정보 저장 후 프로젝트 준비 페이지로 이동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1-1.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기본정보 작성 후 준비페이지로 이동은 되나 계속해서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작성전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상태로 남아있고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작성하기버튼이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활성화됨</a:t>
                      </a:r>
                    </a:p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1-2.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다시 작성하기 버튼 클릭하면 새로 내용을 입력하는 상황이 반복됨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기존 작성한 정보를 불러오지 못함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각 항목 입력 시 입력을 하지 않거나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정해진 형식과 다른 데이터 타입의 데이터가 입력 되는 경우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400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에러 발생</a:t>
                      </a:r>
                    </a:p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화면 단계에서 데이터 타입과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NULL CHK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할 수 있도록 수정 완료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</a:tr>
              <a:tr h="1413933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등록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추가하기 버튼으로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등록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모달창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호출하여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등록</a:t>
                      </a:r>
                    </a:p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다수의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옵션 추가 가능</a:t>
                      </a:r>
                    </a:p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3.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리워드옵션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수정 및 삭제 가능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발송시작 예정일을 수기로 등록하면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등록 됨</a:t>
                      </a:r>
                    </a:p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정상작동</a:t>
                      </a:r>
                    </a:p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3.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 및 삭제 불가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각 항목 입력 시 입력을 하지 않거나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정해진 형식과 다른 데이터 타입의 데이터가 입력 되는 경우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400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에러 발생</a:t>
                      </a:r>
                    </a:p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화면 단계에서 데이터 타입과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NULL CHK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할 수 있도록 수정 완료</a:t>
                      </a:r>
                    </a:p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DATEPICKER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가 정상적으로 작동하지 않는 오류</a:t>
                      </a:r>
                    </a:p>
                    <a:p>
                      <a:pPr algn="l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 완료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26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만든 프로젝트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057554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&lt;</a:t>
                      </a:r>
                      <a:r>
                        <a:rPr lang="en-US" altLang="ko-KR" sz="12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c:choose</a:t>
                      </a:r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&gt;</a:t>
                      </a:r>
                    </a:p>
                    <a:p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&lt;</a:t>
                      </a:r>
                      <a:r>
                        <a:rPr lang="en-US" altLang="ko-KR" sz="12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c:when</a:t>
                      </a:r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test="${</a:t>
                      </a:r>
                      <a:r>
                        <a:rPr lang="en-US" altLang="ko-KR" sz="12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proj.pro_reg_date</a:t>
                      </a:r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==null}"&gt;</a:t>
                      </a:r>
                    </a:p>
                    <a:p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&lt;/</a:t>
                      </a:r>
                      <a:r>
                        <a:rPr lang="en-US" altLang="ko-KR" sz="12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c:when</a:t>
                      </a:r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&gt;</a:t>
                      </a:r>
                    </a:p>
                    <a:p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&lt;</a:t>
                      </a:r>
                      <a:r>
                        <a:rPr lang="en-US" altLang="ko-KR" sz="12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c:otherwise</a:t>
                      </a:r>
                      <a:r>
                        <a:rPr lang="en-US" altLang="ko-KR" sz="12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&gt;</a:t>
                      </a:r>
                      <a:endParaRPr lang="ko-KR" altLang="en-US" sz="12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979861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등록 신청 날짜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기준으로 프로젝트 등록을 수정 혹은 프로젝트 관리 페이지로 이동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518249"/>
            <a:ext cx="7874994" cy="4715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294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정보 수정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70677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ht_user_w_MS_proReg_makerInfo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82662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3148599" y="243028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1934308" y="1635369"/>
            <a:ext cx="6031523" cy="4606540"/>
            <a:chOff x="1934308" y="1635369"/>
            <a:chExt cx="6031523" cy="4606540"/>
          </a:xfrm>
        </p:grpSpPr>
        <p:grpSp>
          <p:nvGrpSpPr>
            <p:cNvPr id="17" name="그룹 16"/>
            <p:cNvGrpSpPr/>
            <p:nvPr/>
          </p:nvGrpSpPr>
          <p:grpSpPr>
            <a:xfrm>
              <a:off x="1934308" y="1635369"/>
              <a:ext cx="6031523" cy="4606540"/>
              <a:chOff x="1934308" y="1635369"/>
              <a:chExt cx="6031523" cy="4606540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1934308" y="1635369"/>
                <a:ext cx="6031523" cy="46065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" name="그룹 23"/>
              <p:cNvGrpSpPr/>
              <p:nvPr/>
            </p:nvGrpSpPr>
            <p:grpSpPr>
              <a:xfrm>
                <a:off x="2255222" y="2067825"/>
                <a:ext cx="5204972" cy="3989550"/>
                <a:chOff x="2255222" y="2067825"/>
                <a:chExt cx="5204972" cy="3989550"/>
              </a:xfrm>
            </p:grpSpPr>
            <p:sp>
              <p:nvSpPr>
                <p:cNvPr id="25" name="직사각형 24"/>
                <p:cNvSpPr/>
                <p:nvPr/>
              </p:nvSpPr>
              <p:spPr>
                <a:xfrm>
                  <a:off x="2255222" y="2067825"/>
                  <a:ext cx="4094777" cy="2874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b="1" dirty="0" smtClean="0">
                      <a:solidFill>
                        <a:schemeClr val="tx1"/>
                      </a:solidFill>
                    </a:rPr>
                    <a:t>메이커 정보 수정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2255223" y="2700498"/>
                  <a:ext cx="2133419" cy="2197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b="1" dirty="0" smtClean="0">
                      <a:solidFill>
                        <a:schemeClr val="tx1"/>
                      </a:solidFill>
                    </a:rPr>
                    <a:t>메이커</a:t>
                  </a:r>
                  <a:r>
                    <a:rPr lang="en-US" altLang="ko-KR" sz="1000" b="1" dirty="0" smtClean="0">
                      <a:solidFill>
                        <a:schemeClr val="tx1"/>
                      </a:solidFill>
                    </a:rPr>
                    <a:t>(</a:t>
                  </a:r>
                  <a:r>
                    <a:rPr lang="ko-KR" altLang="en-US" sz="1000" b="1" dirty="0" smtClean="0">
                      <a:solidFill>
                        <a:schemeClr val="tx1"/>
                      </a:solidFill>
                    </a:rPr>
                    <a:t>기업</a:t>
                  </a:r>
                  <a:r>
                    <a:rPr lang="en-US" altLang="ko-KR" sz="1000" b="1" dirty="0" smtClean="0">
                      <a:solidFill>
                        <a:schemeClr val="tx1"/>
                      </a:solidFill>
                    </a:rPr>
                    <a:t>) </a:t>
                  </a:r>
                  <a:r>
                    <a:rPr lang="ko-KR" altLang="en-US" sz="1000" b="1" dirty="0" smtClean="0">
                      <a:solidFill>
                        <a:schemeClr val="tx1"/>
                      </a:solidFill>
                    </a:rPr>
                    <a:t>명*</a:t>
                  </a:r>
                  <a:endParaRPr lang="ko-KR" alt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2255223" y="2920236"/>
                  <a:ext cx="5204971" cy="2977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2255223" y="3431289"/>
                  <a:ext cx="2133419" cy="2197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b="1" dirty="0" smtClean="0">
                      <a:solidFill>
                        <a:schemeClr val="tx1"/>
                      </a:solidFill>
                    </a:rPr>
                    <a:t>메이커 프로필 이미지*</a:t>
                  </a:r>
                  <a:endParaRPr lang="ko-KR" alt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2255223" y="3651027"/>
                  <a:ext cx="5204971" cy="2977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개인 사업자 선택</a:t>
                  </a:r>
                  <a:endParaRPr lang="en-US" altLang="ko-KR" sz="800" dirty="0" smtClean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2255223" y="4060425"/>
                  <a:ext cx="2133419" cy="2197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b="1" dirty="0" smtClean="0">
                      <a:solidFill>
                        <a:schemeClr val="tx1"/>
                      </a:solidFill>
                    </a:rPr>
                    <a:t>관리자 휴대폰 번호*</a:t>
                  </a:r>
                  <a:endParaRPr lang="ko-KR" alt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2255223" y="4280163"/>
                  <a:ext cx="4409346" cy="2977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altLang="ko-KR" sz="800" dirty="0" smtClean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6738612" y="4273180"/>
                  <a:ext cx="628901" cy="297749"/>
                </a:xfrm>
                <a:prstGeom prst="rect">
                  <a:avLst/>
                </a:prstGeom>
                <a:solidFill>
                  <a:srgbClr val="FF9E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 smtClean="0">
                      <a:solidFill>
                        <a:schemeClr val="bg1"/>
                      </a:solidFill>
                    </a:rPr>
                    <a:t>인증하기</a:t>
                  </a:r>
                  <a:endParaRPr lang="en-US" altLang="ko-KR" sz="8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255223" y="5759626"/>
                  <a:ext cx="1874573" cy="297749"/>
                </a:xfrm>
                <a:prstGeom prst="rect">
                  <a:avLst/>
                </a:prstGeom>
                <a:solidFill>
                  <a:srgbClr val="FF9E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 smtClean="0">
                      <a:solidFill>
                        <a:schemeClr val="bg1"/>
                      </a:solidFill>
                    </a:rPr>
                    <a:t>수정하기</a:t>
                  </a:r>
                  <a:endParaRPr lang="en-US" altLang="ko-KR" sz="800" dirty="0" smtClean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36" name="직사각형 35"/>
            <p:cNvSpPr/>
            <p:nvPr/>
          </p:nvSpPr>
          <p:spPr>
            <a:xfrm>
              <a:off x="2277702" y="4698249"/>
              <a:ext cx="2133419" cy="2197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 smtClean="0">
                  <a:solidFill>
                    <a:schemeClr val="tx1"/>
                  </a:solidFill>
                </a:rPr>
                <a:t>메이커 프로필 이미지*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277702" y="4917987"/>
              <a:ext cx="5204971" cy="2977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개인 사업자 선택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153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863269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정보 수정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85" y="1533354"/>
            <a:ext cx="8018915" cy="47525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430843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6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84125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60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등록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기본 요건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84004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743757"/>
              </p:ext>
            </p:extLst>
          </p:nvPr>
        </p:nvGraphicFramePr>
        <p:xfrm>
          <a:off x="9168341" y="2479154"/>
          <a:ext cx="2688299" cy="1252116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 조건에 동의 해야 저장 가능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1111651" y="1785674"/>
            <a:ext cx="7813426" cy="4324008"/>
            <a:chOff x="4116107" y="1040492"/>
            <a:chExt cx="7813426" cy="4324008"/>
          </a:xfrm>
        </p:grpSpPr>
        <p:grpSp>
          <p:nvGrpSpPr>
            <p:cNvPr id="21" name="그룹 20"/>
            <p:cNvGrpSpPr/>
            <p:nvPr/>
          </p:nvGrpSpPr>
          <p:grpSpPr>
            <a:xfrm>
              <a:off x="4116107" y="1040492"/>
              <a:ext cx="7813426" cy="4324008"/>
              <a:chOff x="4116107" y="1040492"/>
              <a:chExt cx="7813426" cy="4324008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4116107" y="1040492"/>
                <a:ext cx="7813426" cy="4324007"/>
                <a:chOff x="2445181" y="2295985"/>
                <a:chExt cx="6316397" cy="4324007"/>
              </a:xfrm>
            </p:grpSpPr>
            <p:sp>
              <p:nvSpPr>
                <p:cNvPr id="32" name="직사각형 31"/>
                <p:cNvSpPr/>
                <p:nvPr/>
              </p:nvSpPr>
              <p:spPr>
                <a:xfrm>
                  <a:off x="2445181" y="2295985"/>
                  <a:ext cx="6316397" cy="4324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2453634" y="2295986"/>
                  <a:ext cx="1262995" cy="73136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 err="1" smtClean="0"/>
                    <a:t>이젠의</a:t>
                  </a:r>
                  <a:endParaRPr lang="en-US" altLang="ko-KR" sz="1400" b="1" dirty="0"/>
                </a:p>
                <a:p>
                  <a:r>
                    <a:rPr lang="ko-KR" altLang="en-US" sz="1400" b="1" dirty="0" smtClean="0"/>
                    <a:t>프로젝트</a:t>
                  </a:r>
                  <a:endParaRPr lang="ko-KR" altLang="en-US" sz="1400" b="1" dirty="0"/>
                </a:p>
              </p:txBody>
            </p:sp>
          </p:grpSp>
          <p:sp>
            <p:nvSpPr>
              <p:cNvPr id="31" name="직사각형 30"/>
              <p:cNvSpPr/>
              <p:nvPr/>
            </p:nvSpPr>
            <p:spPr>
              <a:xfrm>
                <a:off x="4122875" y="1772418"/>
                <a:ext cx="1562333" cy="35920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ko-KR" altLang="en-US" sz="1000" b="1" dirty="0" err="1" smtClean="0"/>
                  <a:t>펀딩</a:t>
                </a:r>
                <a:r>
                  <a:rPr lang="ko-KR" altLang="en-US" sz="1000" b="1" dirty="0" smtClean="0"/>
                  <a:t> 준비</a:t>
                </a:r>
                <a:endParaRPr lang="en-US" altLang="ko-KR" sz="1000" b="1" dirty="0" smtClean="0"/>
              </a:p>
              <a:p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요건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정보</a:t>
                </a:r>
                <a:endParaRPr lang="en-US" altLang="ko-KR" sz="1000" b="1" dirty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스토리 작성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err="1" smtClean="0"/>
                  <a:t>리워드</a:t>
                </a:r>
                <a:r>
                  <a:rPr lang="ko-KR" altLang="en-US" sz="1000" b="1" dirty="0" smtClean="0"/>
                  <a:t> 설계</a:t>
                </a:r>
                <a:endParaRPr lang="en-US" altLang="ko-KR" sz="1000" b="1" dirty="0" smtClean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위험요인 및 정책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메이커 정보</a:t>
                </a:r>
                <a:endParaRPr lang="en-US" altLang="ko-KR" sz="1000" b="1" dirty="0" smtClean="0"/>
              </a:p>
              <a:p>
                <a:endParaRPr lang="ko-KR" altLang="en-US" sz="1000" b="1" dirty="0" smtClean="0"/>
              </a:p>
              <a:p>
                <a:r>
                  <a:rPr lang="ko-KR" altLang="en-US" sz="1000" b="1" dirty="0" smtClean="0"/>
                  <a:t>프로젝트 문의 관리</a:t>
                </a:r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5685208" y="1048278"/>
              <a:ext cx="6244325" cy="4307429"/>
              <a:chOff x="1934308" y="1537914"/>
              <a:chExt cx="6244325" cy="4407424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1934308" y="1537914"/>
                <a:ext cx="6244325" cy="44074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255223" y="2067825"/>
                <a:ext cx="4020252" cy="287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smtClean="0">
                    <a:solidFill>
                      <a:schemeClr val="tx1"/>
                    </a:solidFill>
                  </a:rPr>
                  <a:t>기본 요건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직사각형 7"/>
          <p:cNvSpPr/>
          <p:nvPr/>
        </p:nvSpPr>
        <p:spPr>
          <a:xfrm>
            <a:off x="2834599" y="2789656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1" dirty="0"/>
              <a:t>Q1.</a:t>
            </a:r>
            <a:r>
              <a:rPr lang="ko-KR" altLang="en-US" sz="1000" dirty="0"/>
              <a:t> </a:t>
            </a:r>
            <a:r>
              <a:rPr lang="ko-KR" altLang="en-US" sz="1000" b="1" dirty="0" err="1"/>
              <a:t>리워드가</a:t>
            </a:r>
            <a:r>
              <a:rPr lang="ko-KR" altLang="en-US" sz="1000" b="1" dirty="0"/>
              <a:t> 타 </a:t>
            </a:r>
            <a:r>
              <a:rPr lang="ko-KR" altLang="en-US" sz="1000" b="1" dirty="0" err="1"/>
              <a:t>크라우드펀딩사</a:t>
            </a:r>
            <a:r>
              <a:rPr lang="ko-KR" altLang="en-US" sz="1000" b="1" dirty="0"/>
              <a:t> 및 온라인 </a:t>
            </a:r>
            <a:r>
              <a:rPr lang="ko-KR" altLang="en-US" sz="1000" b="1" dirty="0" err="1"/>
              <a:t>커머스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자사 홈페이지 등 다른 판매처에서</a:t>
            </a:r>
            <a:br>
              <a:rPr lang="ko-KR" altLang="en-US" sz="1000" b="1" dirty="0"/>
            </a:br>
            <a:r>
              <a:rPr lang="ko-KR" altLang="en-US" sz="1000" b="1" dirty="0"/>
              <a:t>        유통된 적이 있거나 현재 유통중인가요</a:t>
            </a:r>
            <a:r>
              <a:rPr lang="en-US" altLang="ko-KR" sz="1000" b="1" dirty="0" smtClean="0"/>
              <a:t>? *</a:t>
            </a:r>
          </a:p>
          <a:p>
            <a:endParaRPr lang="en-US" altLang="ko-KR" sz="1000" b="1" dirty="0" smtClean="0"/>
          </a:p>
          <a:p>
            <a:r>
              <a:rPr lang="en-US" altLang="ko-KR" sz="1000" b="1" dirty="0"/>
              <a:t>	</a:t>
            </a:r>
            <a:r>
              <a:rPr lang="ko-KR" altLang="en-US" sz="1000" dirty="0" smtClean="0"/>
              <a:t>아니요</a:t>
            </a:r>
            <a:r>
              <a:rPr lang="en-US" altLang="ko-KR" sz="1000" dirty="0"/>
              <a:t>, </a:t>
            </a:r>
            <a:r>
              <a:rPr lang="ko-KR" altLang="en-US" sz="1000" dirty="0"/>
              <a:t>다른 곳에서 유통한 적이 없으며 </a:t>
            </a:r>
            <a:r>
              <a:rPr lang="ko-KR" altLang="en-US" sz="1000" dirty="0" err="1"/>
              <a:t>펀펀을</a:t>
            </a:r>
            <a:r>
              <a:rPr lang="ko-KR" altLang="en-US" sz="1000" dirty="0"/>
              <a:t> 통해 처음 선보이는 제품입니다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	</a:t>
            </a:r>
            <a:r>
              <a:rPr lang="ko-KR" altLang="en-US" sz="1000" dirty="0" smtClean="0"/>
              <a:t>예</a:t>
            </a:r>
            <a:r>
              <a:rPr lang="en-US" altLang="ko-KR" sz="1000" dirty="0"/>
              <a:t>, </a:t>
            </a:r>
            <a:r>
              <a:rPr lang="ko-KR" altLang="en-US" sz="1000" dirty="0"/>
              <a:t>다른 곳에서 유통한 적이 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또는 현재 유통 중입니다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b="1" dirty="0"/>
              <a:t>Q2.</a:t>
            </a:r>
            <a:r>
              <a:rPr lang="ko-KR" altLang="en-US" sz="1000" dirty="0"/>
              <a:t> </a:t>
            </a:r>
            <a:r>
              <a:rPr lang="ko-KR" altLang="en-US" sz="1000" b="1" dirty="0" err="1"/>
              <a:t>리워드</a:t>
            </a:r>
            <a:r>
              <a:rPr lang="ko-KR" altLang="en-US" sz="1000" b="1" dirty="0"/>
              <a:t> 관련 문제 발생 시 </a:t>
            </a:r>
            <a:r>
              <a:rPr lang="ko-KR" altLang="en-US" sz="1000" b="1" dirty="0" err="1"/>
              <a:t>펀펀과는</a:t>
            </a:r>
            <a:r>
              <a:rPr lang="ko-KR" altLang="en-US" sz="1000" b="1" dirty="0"/>
              <a:t> 무관한 내용에 대한 공지를 숙지하셨습니까</a:t>
            </a:r>
            <a:r>
              <a:rPr lang="en-US" altLang="ko-KR" sz="1000" b="1" dirty="0" smtClean="0"/>
              <a:t>? *</a:t>
            </a:r>
          </a:p>
          <a:p>
            <a:endParaRPr lang="en-US" altLang="ko-KR" sz="1000" b="1" dirty="0" smtClean="0"/>
          </a:p>
          <a:p>
            <a:r>
              <a:rPr lang="en-US" altLang="ko-KR" sz="1000" b="1" dirty="0"/>
              <a:t>	</a:t>
            </a:r>
            <a:r>
              <a:rPr lang="ko-KR" altLang="en-US" sz="1000" dirty="0" smtClean="0"/>
              <a:t>예</a:t>
            </a:r>
            <a:r>
              <a:rPr lang="en-US" altLang="ko-KR" sz="1000" dirty="0"/>
              <a:t>, </a:t>
            </a:r>
            <a:r>
              <a:rPr lang="ko-KR" altLang="en-US" sz="1000" dirty="0"/>
              <a:t>숙지 했습니다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	</a:t>
            </a:r>
            <a:r>
              <a:rPr lang="ko-KR" altLang="en-US" sz="1000" dirty="0" smtClean="0"/>
              <a:t>아니요</a:t>
            </a:r>
            <a:r>
              <a:rPr lang="en-US" altLang="ko-KR" sz="1000" dirty="0"/>
              <a:t>, </a:t>
            </a:r>
            <a:r>
              <a:rPr lang="ko-KR" altLang="en-US" sz="1000" dirty="0"/>
              <a:t>숙지하지 않았습니다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b="1" dirty="0"/>
              <a:t>Q3.</a:t>
            </a:r>
            <a:r>
              <a:rPr lang="ko-KR" altLang="en-US" sz="1000" dirty="0"/>
              <a:t> </a:t>
            </a:r>
            <a:r>
              <a:rPr lang="ko-KR" altLang="en-US" sz="1000" b="1" dirty="0" err="1"/>
              <a:t>펀펀의</a:t>
            </a:r>
            <a:r>
              <a:rPr lang="ko-KR" altLang="en-US" sz="1000" b="1" dirty="0"/>
              <a:t> 수수료 정책에 동의하십니까</a:t>
            </a:r>
            <a:r>
              <a:rPr lang="en-US" altLang="ko-KR" sz="1000" b="1" dirty="0" smtClean="0"/>
              <a:t>? *</a:t>
            </a:r>
          </a:p>
          <a:p>
            <a:endParaRPr lang="en-US" altLang="ko-KR" sz="1000" b="1" dirty="0" smtClean="0"/>
          </a:p>
          <a:p>
            <a:r>
              <a:rPr lang="en-US" altLang="ko-KR" sz="1000" b="1" dirty="0"/>
              <a:t>	</a:t>
            </a:r>
            <a:r>
              <a:rPr lang="ko-KR" altLang="en-US" sz="1000" dirty="0" smtClean="0"/>
              <a:t>예</a:t>
            </a:r>
            <a:r>
              <a:rPr lang="en-US" altLang="ko-KR" sz="1000" dirty="0"/>
              <a:t>, </a:t>
            </a:r>
            <a:r>
              <a:rPr lang="ko-KR" altLang="en-US" sz="1000" dirty="0"/>
              <a:t>동의합니다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	</a:t>
            </a:r>
            <a:r>
              <a:rPr lang="ko-KR" altLang="en-US" sz="1000" dirty="0" smtClean="0"/>
              <a:t>아니요</a:t>
            </a:r>
            <a:r>
              <a:rPr lang="en-US" altLang="ko-KR" sz="1000" dirty="0"/>
              <a:t>, </a:t>
            </a:r>
            <a:r>
              <a:rPr lang="ko-KR" altLang="en-US" sz="1000" dirty="0"/>
              <a:t>동의하지 않습니다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3129057" y="5551256"/>
            <a:ext cx="1720193" cy="2971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저장하기</a:t>
            </a:r>
            <a:endParaRPr lang="ko-KR" altLang="en-US" sz="1000" b="1" dirty="0"/>
          </a:p>
        </p:txBody>
      </p:sp>
      <p:sp>
        <p:nvSpPr>
          <p:cNvPr id="9" name="타원 8"/>
          <p:cNvSpPr/>
          <p:nvPr/>
        </p:nvSpPr>
        <p:spPr>
          <a:xfrm>
            <a:off x="3667126" y="3292328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3667126" y="3459573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667125" y="4057403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3667125" y="4224648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667125" y="4828928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3667125" y="4996173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04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922536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기본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요건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14" y="1533771"/>
            <a:ext cx="7998370" cy="47738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093368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If(</a:t>
                      </a:r>
                    </a:p>
                    <a:p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$('[name=Q1]:checked').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()==='option1'&amp;&amp;</a:t>
                      </a:r>
                    </a:p>
                    <a:p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$('[name=Q2]:checked').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()==='option1'&amp;&amp;</a:t>
                      </a:r>
                    </a:p>
                    <a:p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$('[name=Q3]:checked').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()==='option1')</a:t>
                      </a:r>
                      <a:endParaRPr lang="ko-KR" altLang="en-US" sz="12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029375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필수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동의 사항에 모두 동의하지 않고 다음 단계로 이동을 시도하는 경우 필수 동의 사항에 동의해야 한다는 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alert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창 호출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80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5324</TotalTime>
  <Words>3480</Words>
  <Application>Microsoft Office PowerPoint</Application>
  <PresentationFormat>사용자 지정</PresentationFormat>
  <Paragraphs>993</Paragraphs>
  <Slides>49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0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365</cp:revision>
  <dcterms:created xsi:type="dcterms:W3CDTF">2020-01-16T07:12:04Z</dcterms:created>
  <dcterms:modified xsi:type="dcterms:W3CDTF">2020-06-04T09:51:55Z</dcterms:modified>
</cp:coreProperties>
</file>