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44"/>
  </p:notesMasterIdLst>
  <p:sldIdLst>
    <p:sldId id="256" r:id="rId4"/>
    <p:sldId id="331" r:id="rId5"/>
    <p:sldId id="295" r:id="rId6"/>
    <p:sldId id="292" r:id="rId7"/>
    <p:sldId id="293" r:id="rId8"/>
    <p:sldId id="294" r:id="rId9"/>
    <p:sldId id="300" r:id="rId10"/>
    <p:sldId id="301" r:id="rId11"/>
    <p:sldId id="302" r:id="rId12"/>
    <p:sldId id="303" r:id="rId13"/>
    <p:sldId id="304" r:id="rId14"/>
    <p:sldId id="305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26" r:id="rId36"/>
    <p:sldId id="327" r:id="rId37"/>
    <p:sldId id="328" r:id="rId38"/>
    <p:sldId id="329" r:id="rId39"/>
    <p:sldId id="330" r:id="rId40"/>
    <p:sldId id="332" r:id="rId41"/>
    <p:sldId id="333" r:id="rId42"/>
    <p:sldId id="33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20-06-04 [Thu]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0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12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66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20-06-04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20-06-04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20-06-04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2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99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5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05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10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87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4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20-06-04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27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3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22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1659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627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4FA27B5-0F0F-431C-AE3D-74B1B6F1C8C7}" type="datetimeFigureOut">
              <a:rPr lang="ko-KR" altLang="en-US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20-06-04 [Thu]</a:t>
            </a:fld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978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20-06-04 [Thu]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851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887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20-06-04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20-06-04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20-06-04 [Thu]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20-06-04 [Thu]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20-06-04 [Thu]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20-06-04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20-06-04 [Thu]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20-06-04 [Thu]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20-06-04 [Thu]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6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C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0790479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Fragment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화면 이동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recyclerView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이용하여 반복적인 내용을 호출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08567"/>
        </p:xfrm>
        <a:graphic>
          <a:graphicData uri="http://schemas.openxmlformats.org/drawingml/2006/table">
            <a:tbl>
              <a:tblPr firstRow="1" bandRow="1"/>
              <a:tblGrid>
                <a:gridCol w="460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버튼을 클릭하여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 화면으로 이동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목록을 확인 가능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580" y="2126223"/>
            <a:ext cx="3588619" cy="3301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969" y="2515768"/>
            <a:ext cx="4276032" cy="8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4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162800" y="1525895"/>
          <a:ext cx="4672677" cy="2712567"/>
        </p:xfrm>
        <a:graphic>
          <a:graphicData uri="http://schemas.openxmlformats.org/drawingml/2006/table">
            <a:tbl>
              <a:tblPr firstRow="1" bandRow="1"/>
              <a:tblGrid>
                <a:gridCol w="467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Socket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접속하여 메시지 입력 시 본인과 관리자에게만 메시지를 전달한다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476375"/>
            <a:ext cx="5448146" cy="4843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612" y="2058279"/>
            <a:ext cx="4625977" cy="1494546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7153276" y="4554538"/>
          <a:ext cx="4682202" cy="1236567"/>
        </p:xfrm>
        <a:graphic>
          <a:graphicData uri="http://schemas.openxmlformats.org/drawingml/2006/table">
            <a:tbl>
              <a:tblPr firstRow="1" bandRow="1"/>
              <a:tblGrid>
                <a:gridCol w="4682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첫 채팅 상담 시 관리자의 인사말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호출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내용을 입력하여 관리자와 실시간 상담 채팅 수행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4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Hj_admin_w_users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네비게이션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바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7097109" y="1525895"/>
          <a:ext cx="4733341" cy="3540567"/>
        </p:xfrm>
        <a:graphic>
          <a:graphicData uri="http://schemas.openxmlformats.org/drawingml/2006/table">
            <a:tbl>
              <a:tblPr firstRow="1" bandRow="1"/>
              <a:tblGrid>
                <a:gridCol w="473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000">
                <a:tc>
                  <a:txBody>
                    <a:bodyPr/>
                    <a:lstStyle/>
                    <a:p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096779" y="5221330"/>
          <a:ext cx="4734000" cy="1164567"/>
        </p:xfrm>
        <a:graphic>
          <a:graphicData uri="http://schemas.openxmlformats.org/drawingml/2006/table">
            <a:tbl>
              <a:tblPr firstRow="1" bandRow="1"/>
              <a:tblGrid>
                <a:gridCol w="47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불러와 제재회원 및 일반서포터회원의 상세정보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회원의 정보를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Excel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파일로 다운로드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8" y="1782763"/>
            <a:ext cx="6565072" cy="347503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032167"/>
            <a:ext cx="4121037" cy="4020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1726" y="2390435"/>
            <a:ext cx="4605865" cy="12002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8215" y="3540035"/>
            <a:ext cx="3930707" cy="14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Hj_admin_w_users_detail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8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3013076"/>
            <a:ext cx="4629150" cy="32099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64" y="1531166"/>
            <a:ext cx="6308398" cy="46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98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나눔바른고딕" panose="020B0603020101020101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0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Hj_admin_w_makers_detail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메이커 관리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226" y="1350715"/>
            <a:ext cx="6775588" cy="28884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38" y="3972006"/>
            <a:ext cx="2989602" cy="21110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6950" y="3932585"/>
            <a:ext cx="6814100" cy="25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5851089" y="265969"/>
            <a:ext cx="490084" cy="79896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1007435" y="1064929"/>
            <a:ext cx="1008112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latinLnBrk="0"/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생성 및 다운로드 </a:t>
            </a:r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MappingJacksonJsonView</a:t>
            </a:r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엑셀형식으로 다운되게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서버단에서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처리하는 것을 의미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AbstractExcelView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상속하는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excelViewer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생성하고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데이터를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 다운로드 할 수 있도록 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buildExcelDocument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재정의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(Override).</a:t>
            </a: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 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 버튼을 </a:t>
            </a:r>
            <a:r>
              <a:rPr lang="ko-KR" altLang="en-US" sz="2000" kern="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클릭시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excelViewer</a:t>
            </a:r>
            <a:r>
              <a:rPr lang="ko-KR" altLang="en-US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수행하여 모든 회원의 정보를 엑셀 파일로 다운로드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ko-KR" altLang="en-US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87" y="3717032"/>
            <a:ext cx="6146800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47" y="4535406"/>
            <a:ext cx="5472608" cy="1422671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2447595" y="3959341"/>
            <a:ext cx="3550976" cy="576064"/>
          </a:xfrm>
          <a:prstGeom prst="straightConnector1">
            <a:avLst/>
          </a:prstGeom>
          <a:ln w="57150">
            <a:solidFill>
              <a:srgbClr val="FF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43605" y="4823438"/>
            <a:ext cx="2976331" cy="480053"/>
          </a:xfrm>
          <a:prstGeom prst="straightConnector1">
            <a:avLst/>
          </a:prstGeom>
          <a:ln w="57150">
            <a:solidFill>
              <a:srgbClr val="FF9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82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56400" y="1525895"/>
          <a:ext cx="5079078" cy="3324567"/>
        </p:xfrm>
        <a:graphic>
          <a:graphicData uri="http://schemas.openxmlformats.org/drawingml/2006/table">
            <a:tbl>
              <a:tblPr firstRow="1" bandRow="1"/>
              <a:tblGrid>
                <a:gridCol w="5079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페이징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처리를 위한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VO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유의점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095" y="1741275"/>
            <a:ext cx="6351403" cy="392292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769101" y="5166538"/>
          <a:ext cx="5066377" cy="1164567"/>
        </p:xfrm>
        <a:graphic>
          <a:graphicData uri="http://schemas.openxmlformats.org/drawingml/2006/table">
            <a:tbl>
              <a:tblPr firstRow="1" bandRow="1"/>
              <a:tblGrid>
                <a:gridCol w="5066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공지사항을 등록하거나 등록된 공지사항의 상세내용을 확인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4011572"/>
            <a:ext cx="4769499" cy="47907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3724573"/>
            <a:ext cx="2272964" cy="3726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2761" y="1986682"/>
            <a:ext cx="3867228" cy="175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743700" y="1525895"/>
          <a:ext cx="5091777" cy="2725047"/>
        </p:xfrm>
        <a:graphic>
          <a:graphicData uri="http://schemas.openxmlformats.org/drawingml/2006/table">
            <a:tbl>
              <a:tblPr firstRow="1" bandRow="1"/>
              <a:tblGrid>
                <a:gridCol w="5091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481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글자수를 체크하여 초과하는 경우 초과된 내용을 지우고 재입력하도록 알림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743700" y="4410538"/>
          <a:ext cx="5091777" cy="1380567"/>
        </p:xfrm>
        <a:graphic>
          <a:graphicData uri="http://schemas.openxmlformats.org/drawingml/2006/table">
            <a:tbl>
              <a:tblPr firstRow="1" bandRow="1"/>
              <a:tblGrid>
                <a:gridCol w="5091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새로운 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중요여부 를 작성하여 등록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작성시 글자수가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이거나 기준을 초과하는 경우 다시 입력하도록 체크 처리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7" y="1793548"/>
            <a:ext cx="5153940" cy="37492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4999" y="1967730"/>
            <a:ext cx="4584701" cy="205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2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58" y="1668397"/>
            <a:ext cx="102965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7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0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9" y="1474236"/>
            <a:ext cx="4766322" cy="2629545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44090"/>
            <a:ext cx="4635500" cy="3144116"/>
          </a:xfrm>
          <a:prstGeom prst="rect">
            <a:avLst/>
          </a:prstGeom>
          <a:ln>
            <a:noFill/>
          </a:ln>
        </p:spPr>
      </p:pic>
      <p:grpSp>
        <p:nvGrpSpPr>
          <p:cNvPr id="15" name="그룹 14"/>
          <p:cNvGrpSpPr/>
          <p:nvPr/>
        </p:nvGrpSpPr>
        <p:grpSpPr>
          <a:xfrm>
            <a:off x="627342" y="4733734"/>
            <a:ext cx="4635499" cy="1529614"/>
            <a:chOff x="391198" y="4098643"/>
            <a:chExt cx="4635499" cy="152961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5"/>
            <a:srcRect b="62225"/>
            <a:stretch/>
          </p:blipFill>
          <p:spPr>
            <a:xfrm>
              <a:off x="391198" y="4098643"/>
              <a:ext cx="4635499" cy="105755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/>
            <a:srcRect t="81778"/>
            <a:stretch/>
          </p:blipFill>
          <p:spPr>
            <a:xfrm>
              <a:off x="391198" y="5118100"/>
              <a:ext cx="4635499" cy="51015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209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56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6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8347736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31" y="1531166"/>
            <a:ext cx="7321380" cy="47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4771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테이블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00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46329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53242"/>
              </p:ext>
            </p:extLst>
          </p:nvPr>
        </p:nvGraphicFramePr>
        <p:xfrm>
          <a:off x="7155477" y="1525895"/>
          <a:ext cx="4680000" cy="1992567"/>
        </p:xfrm>
        <a:graphic>
          <a:graphicData uri="http://schemas.openxmlformats.org/drawingml/2006/table">
            <a:tbl>
              <a:tblPr firstRow="1" bandRow="1"/>
              <a:tblGrid>
                <a:gridCol w="46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정보를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manager</a:t>
                      </a: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session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담아 사용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 </a:t>
                      </a:r>
                      <a:r>
                        <a:rPr lang="ko-KR" altLang="en-US" sz="1200" b="0" i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사용하여 관리자의 권한을 확인하여 활성화</a:t>
                      </a:r>
                      <a:endParaRPr lang="en-US" altLang="ko-KR" sz="1200" b="0" i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032" y="1996440"/>
            <a:ext cx="6831267" cy="326553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656" y="2201545"/>
            <a:ext cx="4438649" cy="705034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155477" y="3834538"/>
          <a:ext cx="4680000" cy="1956567"/>
        </p:xfrm>
        <a:graphic>
          <a:graphicData uri="http://schemas.openxmlformats.org/drawingml/2006/table">
            <a:tbl>
              <a:tblPr firstRow="1" bandRow="1"/>
              <a:tblGrid>
                <a:gridCol w="46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목록을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마스터 관리자는 새로운 관리자를 등록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다른 관리자를 삭제하거나 권한을 수정하는 기능 활성화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로그인한 관리자 본인만이 자신의 비밀번호 수정 가능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9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146956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34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_register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네비게이션</a:t>
                      </a:r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바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5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상세정보 및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7260" r="28687" b="37536"/>
          <a:stretch/>
        </p:blipFill>
        <p:spPr>
          <a:xfrm>
            <a:off x="430430" y="1771063"/>
            <a:ext cx="5524501" cy="40219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8120" r="28163" b="51967"/>
          <a:stretch/>
        </p:blipFill>
        <p:spPr>
          <a:xfrm>
            <a:off x="6173063" y="1771063"/>
            <a:ext cx="5561738" cy="31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948947"/>
            <a:ext cx="121920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333" dirty="0" smtClean="0">
                <a:solidFill>
                  <a:srgbClr val="FF9E00"/>
                </a:solidFill>
              </a:rPr>
              <a:t>0. </a:t>
            </a:r>
            <a:r>
              <a:rPr lang="ko-KR" altLang="en-US" sz="5333" dirty="0" smtClean="0">
                <a:solidFill>
                  <a:srgbClr val="FF9E00"/>
                </a:solidFill>
              </a:rPr>
              <a:t>통합테스트</a:t>
            </a:r>
            <a:endParaRPr sz="5333" dirty="0">
              <a:solidFill>
                <a:srgbClr val="FF9E00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4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5851089" y="265969"/>
            <a:ext cx="490084" cy="79896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  <p:sp>
        <p:nvSpPr>
          <p:cNvPr id="10" name="Google Shape;102;p18"/>
          <p:cNvSpPr txBox="1">
            <a:spLocks/>
          </p:cNvSpPr>
          <p:nvPr/>
        </p:nvSpPr>
        <p:spPr>
          <a:xfrm>
            <a:off x="1007435" y="1064929"/>
            <a:ext cx="1008112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 latinLnBrk="0"/>
            <a:r>
              <a:rPr lang="ko-KR" altLang="en-US" sz="2667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통합테스트 </a:t>
            </a:r>
            <a:r>
              <a:rPr lang="en-US" altLang="ko-KR" sz="2667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000" kern="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 테스트</a:t>
            </a:r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endParaRPr lang="en-US" altLang="ko-KR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 latinLnBrk="0"/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단위테스트를 마치고 전체 기능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웹서비스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특히 모듈 간의 상호작용이 정상적으로 수행되는지를 확인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시나리오를 작성하고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시나리오를 다른 팀에 제공하여 서로 제작한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웹서비스를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kern="0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크로스하여</a:t>
            </a:r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테스트를 수행 및 의견을 전달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 latinLnBrk="0"/>
            <a:r>
              <a:rPr lang="ko-KR" altLang="en-US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결과를 프로젝트에 즉각 반영하여 수정</a:t>
            </a:r>
            <a:r>
              <a:rPr lang="en-US" altLang="ko-KR" sz="2000" kern="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kern="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0888" y="552026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시나리오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69042" y="552026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결과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23406" y="3581400"/>
            <a:ext cx="5812401" cy="1850779"/>
            <a:chOff x="1123406" y="3581400"/>
            <a:chExt cx="5812401" cy="1850779"/>
          </a:xfrm>
        </p:grpSpPr>
        <p:grpSp>
          <p:nvGrpSpPr>
            <p:cNvPr id="13" name="그룹 12"/>
            <p:cNvGrpSpPr/>
            <p:nvPr/>
          </p:nvGrpSpPr>
          <p:grpSpPr>
            <a:xfrm>
              <a:off x="1123406" y="4064027"/>
              <a:ext cx="5812401" cy="1368152"/>
              <a:chOff x="1063855" y="4221088"/>
              <a:chExt cx="5812401" cy="1368152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rcRect r="40677" b="72579"/>
              <a:stretch/>
            </p:blipFill>
            <p:spPr>
              <a:xfrm>
                <a:off x="1063855" y="4221088"/>
                <a:ext cx="4588265" cy="1368152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3"/>
              <a:srcRect l="83529" b="72579"/>
              <a:stretch/>
            </p:blipFill>
            <p:spPr>
              <a:xfrm>
                <a:off x="5602280" y="4221088"/>
                <a:ext cx="1273976" cy="1368152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1627" t="6192" r="57607" b="32761"/>
            <a:stretch/>
          </p:blipFill>
          <p:spPr>
            <a:xfrm>
              <a:off x="1123406" y="3581400"/>
              <a:ext cx="1188161" cy="482627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213" y="3470029"/>
            <a:ext cx="42767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496268" y="1525895"/>
          <a:ext cx="3339209" cy="1846048"/>
        </p:xfrm>
        <a:graphic>
          <a:graphicData uri="http://schemas.openxmlformats.org/drawingml/2006/table">
            <a:tbl>
              <a:tblPr firstRow="1" bandRow="1"/>
              <a:tblGrid>
                <a:gridCol w="333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481"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$(“.</a:t>
                      </a:r>
                      <a:r>
                        <a:rPr lang="en-US" altLang="ko-KR" sz="1200" b="0" i="0" u="none" strike="noStrike" cap="none" dirty="0" err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noticeList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td”).click(function(){</a:t>
                      </a: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   if($(this</a:t>
                      </a:r>
                    </a:p>
                    <a:p>
                      <a:endParaRPr lang="en-US" altLang="ko-KR" sz="1200" b="0" i="0" u="none" strike="noStrike" cap="none" dirty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  <a:cs typeface="+mn-cs"/>
                          <a:sym typeface="Arial"/>
                        </a:rPr>
                        <a:t>};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96268" y="3813043"/>
          <a:ext cx="3339209" cy="1978062"/>
        </p:xfrm>
        <a:graphic>
          <a:graphicData uri="http://schemas.openxmlformats.org/drawingml/2006/table">
            <a:tbl>
              <a:tblPr firstRow="1" bandRow="1"/>
              <a:tblGrid>
                <a:gridCol w="333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9495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공지사항을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페이지수 및 하단의 페이지를 선택하여 원하는 페이지로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2" y="1599189"/>
            <a:ext cx="7806085" cy="45476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751" y="1996440"/>
            <a:ext cx="3236150" cy="12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42102" y="1402352"/>
          <a:ext cx="10706820" cy="4805310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:a16="http://schemas.microsoft.com/office/drawing/2014/main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공지사항 등록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공지사항 제목 입력</a:t>
                      </a:r>
                      <a:endParaRPr lang="en-US" altLang="ko-KR" sz="12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공지사항 내용 입력</a:t>
                      </a:r>
                      <a:endParaRPr lang="en-US" altLang="ko-KR" sz="12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공지사항 등록 완료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제목이나 내용중 하나를 입력하지 않았을 때 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500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에러페이지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호출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작성자 이름이 </a:t>
                      </a:r>
                      <a:r>
                        <a:rPr lang="en-US" altLang="ko-KR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adm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김현태로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고정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제목 및 내용의 글자수를 지정하여 초과시 </a:t>
                      </a:r>
                      <a:r>
                        <a:rPr lang="en-US" altLang="ko-KR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maxlength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까지만 남기도록 수정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제목 및 내용이 공백일 시 확인하도록 알림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로그인한 관리자의 이름으로 작성자 이름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수정 처리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86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실시간 채팅 상담 내용 클릭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해당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회원과의 </a:t>
                      </a:r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채팅창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호출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상대방은 회색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작성자는 파란색으로 구분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3.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대화 내용 입력 시 채팅 상대에게 메시지  전달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관리자 기본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멘트가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상대에게 온 것으로 표시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다른 관리자가 작성한 내용이 상대방으로 인식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되던 것을 수정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291653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</a:rPr>
                        <a:t>메이커 관리 클릭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메이커 제재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 및 복귀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설정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닫기 버튼을 통해 메이커 상세정보 창으로 복귀</a:t>
                      </a:r>
                      <a:endParaRPr lang="en-US" altLang="ko-KR" sz="1200" b="1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메이커 제재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 유무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표시 필요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1-1.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메이커 제재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복귀 기능 활성화</a:t>
                      </a:r>
                      <a:endParaRPr lang="en-US" altLang="ko-KR" sz="120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  <a:p>
                      <a:pPr marL="0" indent="0" algn="l" fontAlgn="ctr" latinLnBrk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1-2.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제재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제명</a:t>
                      </a:r>
                      <a:r>
                        <a:rPr lang="ko-KR" alt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상태의 메이커 색으로 구분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나눔바른고딕" panose="020B0603020101020101"/>
                        </a:rPr>
                        <a:t> 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나눔바른고딕" panose="020B0603020101020101"/>
                      </a:endParaRPr>
                    </a:p>
                  </a:txBody>
                  <a:tcPr marL="9525" marR="9525" marT="952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7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7231980" y="1525895"/>
          <a:ext cx="4603497" cy="3036567"/>
        </p:xfrm>
        <a:graphic>
          <a:graphicData uri="http://schemas.openxmlformats.org/drawingml/2006/table">
            <a:tbl>
              <a:tblPr firstRow="1" bandRow="1"/>
              <a:tblGrid>
                <a:gridCol w="460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000">
                <a:tc>
                  <a:txBody>
                    <a:bodyPr/>
                    <a:lstStyle/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정보를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형식으로 가져온다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latinLnBrk="0">
                        <a:buFont typeface="나눔바른고딕" panose="020B0603020101020101" pitchFamily="50" charset="-127"/>
                        <a:buChar char="-"/>
                      </a:pP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가져온 데이터를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Gson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()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통해 객체에 할당한다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231980" y="4698538"/>
          <a:ext cx="4603497" cy="1344567"/>
        </p:xfrm>
        <a:graphic>
          <a:graphicData uri="http://schemas.openxmlformats.org/drawingml/2006/table">
            <a:tbl>
              <a:tblPr firstRow="1" bandRow="1"/>
              <a:tblGrid>
                <a:gridCol w="4603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커뮤니티 버튼을 눌러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서비스센터 </a:t>
                      </a:r>
                      <a:r>
                        <a:rPr lang="en-US" altLang="ko-KR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 </a:t>
                      </a: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공지사항으로 이동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정보를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에서 불러와 목록으로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83" y="1377507"/>
            <a:ext cx="2828925" cy="5029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50" y="1953857"/>
            <a:ext cx="4348070" cy="46289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50" y="2398776"/>
            <a:ext cx="3583517" cy="12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3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40" y="548681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40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1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50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7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2" y="626202"/>
            <a:ext cx="9863269" cy="600162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화면구현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2" y="587442"/>
            <a:ext cx="723852" cy="723852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33236"/>
              </p:ext>
            </p:extLst>
          </p:nvPr>
        </p:nvGraphicFramePr>
        <p:xfrm>
          <a:off x="6919438" y="1525895"/>
          <a:ext cx="4916040" cy="3072567"/>
        </p:xfrm>
        <a:graphic>
          <a:graphicData uri="http://schemas.openxmlformats.org/drawingml/2006/table">
            <a:tbl>
              <a:tblPr firstRow="1" bandRow="1"/>
              <a:tblGrid>
                <a:gridCol w="491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000">
                <a:tc>
                  <a:txBody>
                    <a:bodyPr/>
                    <a:lstStyle/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8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Form </a:t>
                      </a:r>
                      <a:r>
                        <a:rPr lang="en-US" altLang="ko-KR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taglib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사용하여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name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value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path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한번에 작성</a:t>
                      </a: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12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endParaRPr lang="en-US" altLang="ko-KR" sz="2000" b="0" i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>
                        <a:buFont typeface="나눔바른고딕" panose="020B0603020101020101" pitchFamily="50" charset="-127"/>
                        <a:buChar char="-"/>
                      </a:pP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&lt;pre&gt;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태그를 이용하여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불러오는 내용에 </a:t>
                      </a:r>
                      <a:r>
                        <a:rPr lang="ko-KR" altLang="en-US" sz="1200" b="0" i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코드성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텍스트가 있을 경우 작동되지 않고</a:t>
                      </a:r>
                      <a:r>
                        <a:rPr lang="en-US" altLang="ko-KR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i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취급하여 가져온다</a:t>
                      </a:r>
                      <a:endParaRPr lang="ko-KR" altLang="en-US" sz="12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934200" y="4727443"/>
          <a:ext cx="4901277" cy="1488567"/>
        </p:xfrm>
        <a:graphic>
          <a:graphicData uri="http://schemas.openxmlformats.org/drawingml/2006/table">
            <a:tbl>
              <a:tblPr firstRow="1" bandRow="1"/>
              <a:tblGrid>
                <a:gridCol w="490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목록을 불러오고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클릭 시 내용을 확인</a:t>
                      </a: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endParaRPr lang="en-US" altLang="ko-KR" sz="1200" b="0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2800" indent="-172800" algn="l" latinLnBrk="0">
                        <a:buFontTx/>
                        <a:buChar char="-"/>
                      </a:pPr>
                      <a:r>
                        <a:rPr lang="ko-KR" altLang="en-US" sz="1200" b="0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검색창에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키워드를 입력하여</a:t>
                      </a:r>
                      <a:r>
                        <a:rPr lang="en-US" altLang="ko-KR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내용에 해당 키워드가 포함된 내용만 추출하여 화면에 호출</a:t>
                      </a:r>
                      <a:endParaRPr lang="en-US" altLang="ko-KR" sz="1200" b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726" y="1996440"/>
            <a:ext cx="6571711" cy="39344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003" y="3728743"/>
            <a:ext cx="3090970" cy="29761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088" y="2015068"/>
            <a:ext cx="4751323" cy="132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6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2121</Words>
  <Application>Microsoft Office PowerPoint</Application>
  <PresentationFormat>와이드스크린</PresentationFormat>
  <Paragraphs>927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Droid Serif</vt:lpstr>
      <vt:lpstr>Montserrat</vt:lpstr>
      <vt:lpstr>나눔바른고딕</vt:lpstr>
      <vt:lpstr>맑은 고딕</vt:lpstr>
      <vt:lpstr>Arial</vt:lpstr>
      <vt:lpstr>Office 테마</vt:lpstr>
      <vt:lpstr>1_Office 테마</vt:lpstr>
      <vt:lpstr>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0. 통합테스트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Windows 사용자</cp:lastModifiedBy>
  <cp:revision>210</cp:revision>
  <dcterms:created xsi:type="dcterms:W3CDTF">2020-01-16T07:12:04Z</dcterms:created>
  <dcterms:modified xsi:type="dcterms:W3CDTF">2020-06-04T12:12:29Z</dcterms:modified>
</cp:coreProperties>
</file>