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9" r:id="rId4"/>
    <p:sldId id="311" r:id="rId5"/>
    <p:sldId id="312" r:id="rId6"/>
    <p:sldId id="313" r:id="rId7"/>
    <p:sldId id="314" r:id="rId8"/>
    <p:sldId id="296" r:id="rId9"/>
    <p:sldId id="297" r:id="rId10"/>
    <p:sldId id="298" r:id="rId11"/>
    <p:sldId id="259" r:id="rId12"/>
    <p:sldId id="290" r:id="rId13"/>
    <p:sldId id="315" r:id="rId14"/>
    <p:sldId id="305" r:id="rId15"/>
    <p:sldId id="258" r:id="rId16"/>
    <p:sldId id="291" r:id="rId17"/>
    <p:sldId id="316" r:id="rId18"/>
    <p:sldId id="260" r:id="rId19"/>
    <p:sldId id="261" r:id="rId20"/>
    <p:sldId id="292" r:id="rId21"/>
    <p:sldId id="317" r:id="rId22"/>
    <p:sldId id="276" r:id="rId23"/>
    <p:sldId id="293" r:id="rId24"/>
    <p:sldId id="318" r:id="rId25"/>
    <p:sldId id="278" r:id="rId26"/>
    <p:sldId id="295" r:id="rId27"/>
    <p:sldId id="277" r:id="rId28"/>
    <p:sldId id="302" r:id="rId29"/>
    <p:sldId id="279" r:id="rId30"/>
    <p:sldId id="303" r:id="rId31"/>
    <p:sldId id="308" r:id="rId32"/>
    <p:sldId id="309" r:id="rId33"/>
    <p:sldId id="310" r:id="rId34"/>
    <p:sldId id="319" r:id="rId35"/>
    <p:sldId id="380" r:id="rId36"/>
    <p:sldId id="381" r:id="rId37"/>
    <p:sldId id="38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</a:t>
            </a:r>
            <a:r>
              <a:rPr lang="en-US" altLang="ko-KR"/>
              <a:t>5</a:t>
            </a:r>
            <a:endParaRPr lang="en-US" altLang="ko-KR" dirty="0"/>
          </a:p>
          <a:p>
            <a:r>
              <a:rPr lang="ko-KR" altLang="en-US" dirty="0" err="1"/>
              <a:t>이조오오오오오오온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1920357"/>
            <a:ext cx="6512686" cy="3044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5311061"/>
            <a:ext cx="5458587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03648" y="1320193"/>
            <a:ext cx="6698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Vue.js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커스텀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디렉티브를</a:t>
            </a:r>
            <a:r>
              <a:rPr lang="ko-KR" altLang="en-US" sz="1100" dirty="0"/>
              <a:t> 작성합니다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엘리먼트가</a:t>
            </a:r>
            <a:r>
              <a:rPr lang="ko-KR" altLang="en-US" sz="1100" dirty="0"/>
              <a:t> 삽입되는 시점에 수행되는 </a:t>
            </a:r>
            <a:r>
              <a:rPr lang="ko-KR" altLang="en-US" sz="1100" dirty="0" err="1"/>
              <a:t>메소드인</a:t>
            </a:r>
            <a:r>
              <a:rPr lang="ko-KR" altLang="en-US" sz="1100" dirty="0"/>
              <a:t> </a:t>
            </a:r>
            <a:r>
              <a:rPr lang="en-US" altLang="ko-KR" sz="1100" dirty="0"/>
              <a:t>inserted</a:t>
            </a:r>
            <a:r>
              <a:rPr lang="ko-KR" altLang="en-US" sz="1100" dirty="0"/>
              <a:t>에 </a:t>
            </a:r>
            <a:r>
              <a:rPr lang="en-US" altLang="ko-KR" sz="1100" dirty="0" err="1"/>
              <a:t>IntersectionObserver</a:t>
            </a:r>
            <a:r>
              <a:rPr lang="en-US" altLang="ko-KR" sz="1100" dirty="0"/>
              <a:t> </a:t>
            </a:r>
            <a:r>
              <a:rPr lang="ko-KR" altLang="en-US" sz="1100" dirty="0"/>
              <a:t>객체를 이용하여 해당 </a:t>
            </a:r>
            <a:r>
              <a:rPr lang="ko-KR" altLang="en-US" sz="1100" dirty="0" err="1"/>
              <a:t>엘리먼트를</a:t>
            </a:r>
            <a:r>
              <a:rPr lang="ko-KR" altLang="en-US" sz="1100" dirty="0"/>
              <a:t> 관찰하도록 정의합니다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해당 </a:t>
            </a:r>
            <a:r>
              <a:rPr lang="ko-KR" altLang="en-US" sz="1100" dirty="0" err="1"/>
              <a:t>엘리먼트가</a:t>
            </a:r>
            <a:r>
              <a:rPr lang="ko-KR" altLang="en-US" sz="1100" dirty="0"/>
              <a:t> 사용자에게 노출되는 순간 이미지를 로딩하도록</a:t>
            </a:r>
            <a:r>
              <a:rPr lang="en-US" altLang="ko-KR" sz="1100" dirty="0"/>
              <a:t>, </a:t>
            </a:r>
            <a:r>
              <a:rPr lang="ko-KR" altLang="en-US" sz="1100" dirty="0"/>
              <a:t>이미지 로딩 함수도 정의합니다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4993697"/>
            <a:ext cx="6698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/>
              <a:t>해당 </a:t>
            </a:r>
            <a:r>
              <a:rPr lang="ko-KR" altLang="en-US" sz="1100" dirty="0" err="1"/>
              <a:t>커스텀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디렉티브를</a:t>
            </a:r>
            <a:r>
              <a:rPr lang="ko-KR" altLang="en-US" sz="1100" dirty="0"/>
              <a:t> 프로젝트 컴포넌트에 적용합니다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3759"/>
              </p:ext>
            </p:extLst>
          </p:nvPr>
        </p:nvGraphicFramePr>
        <p:xfrm>
          <a:off x="1365241" y="983469"/>
          <a:ext cx="6714727" cy="5045640"/>
        </p:xfrm>
        <a:graphic>
          <a:graphicData uri="http://schemas.openxmlformats.org/drawingml/2006/table">
            <a:tbl>
              <a:tblPr firstRow="1" bandRow="1"/>
              <a:tblGrid>
                <a:gridCol w="6714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158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0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6800" y="1847480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검증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이메일을</a:t>
            </a:r>
            <a:r>
              <a:rPr lang="ko-KR" altLang="en-US" sz="1200" dirty="0"/>
              <a:t> 입력하고 </a:t>
            </a:r>
            <a:r>
              <a:rPr lang="en-US" altLang="ko-KR" sz="1200" dirty="0" err="1"/>
              <a:t>Focusout</a:t>
            </a:r>
            <a:r>
              <a:rPr lang="en-US" altLang="ko-KR" sz="1200" dirty="0"/>
              <a:t> </a:t>
            </a:r>
            <a:r>
              <a:rPr lang="ko-KR" altLang="en-US" sz="1200" dirty="0"/>
              <a:t>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중복 확인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정규 </a:t>
            </a:r>
            <a:r>
              <a:rPr lang="ko-KR" altLang="en-US" sz="1200" dirty="0" err="1"/>
              <a:t>표현식을</a:t>
            </a:r>
            <a:r>
              <a:rPr lang="ko-KR" altLang="en-US" sz="1200" dirty="0"/>
              <a:t> 사용하여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형식이 올바른지 확인</a:t>
            </a:r>
            <a:endParaRPr lang="en-US" altLang="ko-K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16800" y="2805577"/>
            <a:ext cx="29040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검증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비밀번호가 </a:t>
            </a:r>
            <a:r>
              <a:rPr lang="en-US" altLang="ko-KR" sz="1200" dirty="0"/>
              <a:t>8~20</a:t>
            </a:r>
            <a:r>
              <a:rPr lang="ko-KR" altLang="en-US" sz="1200" dirty="0"/>
              <a:t>자 문자와 숫자</a:t>
            </a:r>
            <a:r>
              <a:rPr lang="en-US" altLang="ko-KR" sz="1200" dirty="0"/>
              <a:t>, </a:t>
            </a:r>
            <a:r>
              <a:rPr lang="ko-KR" altLang="en-US" sz="1200" dirty="0"/>
              <a:t>특수문자의 조합인지 </a:t>
            </a:r>
            <a:r>
              <a:rPr lang="ko-KR" altLang="en-US" sz="1200" dirty="0" err="1"/>
              <a:t>정규표현식을</a:t>
            </a:r>
            <a:r>
              <a:rPr lang="ko-KR" altLang="en-US" sz="1200" dirty="0"/>
              <a:t> 통해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입력한 비밀번호와 비밀번호확인이 일치하는지 확인</a:t>
            </a:r>
            <a:endParaRPr lang="en-US" altLang="ko-KR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7416800" y="3992602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필수정보 입력검증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필수정보가 모두 채워졌는지 검증</a:t>
            </a:r>
            <a:endParaRPr lang="en-US" altLang="ko-KR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85566" y="4676076"/>
            <a:ext cx="383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인증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 가입 요청 시 해당 </a:t>
            </a:r>
            <a:r>
              <a:rPr lang="ko-KR" altLang="en-US" sz="1200" dirty="0" err="1"/>
              <a:t>이메일로</a:t>
            </a:r>
            <a:r>
              <a:rPr lang="ko-KR" altLang="en-US" sz="1200" dirty="0"/>
              <a:t> 인증번호 발송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인증번호를 확인하여 회원가입 완료</a:t>
            </a:r>
            <a:endParaRPr lang="en-US" altLang="ko-KR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00431"/>
              </p:ext>
            </p:extLst>
          </p:nvPr>
        </p:nvGraphicFramePr>
        <p:xfrm>
          <a:off x="7354333" y="1311183"/>
          <a:ext cx="3893302" cy="4336084"/>
        </p:xfrm>
        <a:graphic>
          <a:graphicData uri="http://schemas.openxmlformats.org/drawingml/2006/table">
            <a:tbl>
              <a:tblPr firstRow="1" bandRow="1"/>
              <a:tblGrid>
                <a:gridCol w="3893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8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23" y="2089157"/>
            <a:ext cx="4668775" cy="840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94562" y="1827547"/>
            <a:ext cx="4757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 err="1"/>
              <a:t>이메일</a:t>
            </a:r>
            <a:r>
              <a:rPr lang="ko-KR" altLang="en-US" sz="1100" dirty="0"/>
              <a:t> 중복확인</a:t>
            </a:r>
            <a:r>
              <a:rPr lang="en-US" altLang="ko-KR" sz="1100" dirty="0"/>
              <a:t> - focus</a:t>
            </a:r>
            <a:r>
              <a:rPr lang="ko-KR" altLang="en-US" sz="1100" dirty="0"/>
              <a:t>아웃 시 </a:t>
            </a:r>
            <a:r>
              <a:rPr lang="en-US" altLang="ko-KR" sz="1100" dirty="0"/>
              <a:t>ajax</a:t>
            </a:r>
            <a:r>
              <a:rPr lang="ko-KR" altLang="en-US" sz="1100" dirty="0"/>
              <a:t>를 통해 등록된 </a:t>
            </a:r>
            <a:r>
              <a:rPr lang="ko-KR" altLang="en-US" sz="1100" dirty="0" err="1"/>
              <a:t>이메일인지</a:t>
            </a:r>
            <a:r>
              <a:rPr lang="ko-KR" altLang="en-US" sz="1100" dirty="0"/>
              <a:t> 확인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2200" y="3099377"/>
            <a:ext cx="4757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 err="1"/>
              <a:t>정규표현식을</a:t>
            </a:r>
            <a:r>
              <a:rPr lang="ko-KR" altLang="en-US" sz="1100" dirty="0"/>
              <a:t> 사용하여 해당 비밀번호가 </a:t>
            </a:r>
            <a:r>
              <a:rPr lang="en-US" altLang="ko-KR" sz="1100" dirty="0"/>
              <a:t>8~20</a:t>
            </a:r>
            <a:r>
              <a:rPr lang="ko-KR" altLang="en-US" sz="1100" dirty="0"/>
              <a:t>자 영문</a:t>
            </a:r>
            <a:r>
              <a:rPr lang="en-US" altLang="ko-KR" sz="1100" dirty="0"/>
              <a:t>, </a:t>
            </a:r>
            <a:r>
              <a:rPr lang="ko-KR" altLang="en-US" sz="1100" dirty="0"/>
              <a:t>숫자</a:t>
            </a:r>
            <a:r>
              <a:rPr lang="en-US" altLang="ko-KR" sz="1100" dirty="0"/>
              <a:t>, </a:t>
            </a:r>
            <a:r>
              <a:rPr lang="ko-KR" altLang="en-US" sz="1100" dirty="0"/>
              <a:t>특수문자의 조합인지 검증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00" y="3634815"/>
            <a:ext cx="4757578" cy="304843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42618"/>
              </p:ext>
            </p:extLst>
          </p:nvPr>
        </p:nvGraphicFramePr>
        <p:xfrm>
          <a:off x="6335852" y="1096347"/>
          <a:ext cx="5070845" cy="3060921"/>
        </p:xfrm>
        <a:graphic>
          <a:graphicData uri="http://schemas.openxmlformats.org/drawingml/2006/table">
            <a:tbl>
              <a:tblPr firstRow="1" bandRow="1"/>
              <a:tblGrid>
                <a:gridCol w="50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47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8" y="1096347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30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0" y="1149217"/>
            <a:ext cx="4778838" cy="2392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031979" y="2083981"/>
            <a:ext cx="3912161" cy="1031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729" y="3115340"/>
            <a:ext cx="4081562" cy="3273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7354019" y="1427273"/>
            <a:ext cx="3830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인증과정</a:t>
            </a:r>
            <a:endParaRPr lang="en-US" altLang="ko-KR" dirty="0"/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인증번호 요청 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랜덤한</a:t>
            </a:r>
            <a:r>
              <a:rPr lang="ko-KR" altLang="en-US" sz="1200" dirty="0"/>
              <a:t> 인증번호를 생성하고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발송 및 </a:t>
            </a:r>
            <a:r>
              <a:rPr lang="en-US" altLang="ko-KR" sz="1200" dirty="0"/>
              <a:t>DB</a:t>
            </a:r>
            <a:r>
              <a:rPr lang="ko-KR" altLang="en-US" sz="1200" dirty="0"/>
              <a:t>에 인증번호</a:t>
            </a:r>
            <a:r>
              <a:rPr lang="en-US" altLang="ko-KR" sz="1200" dirty="0"/>
              <a:t>, </a:t>
            </a:r>
            <a:r>
              <a:rPr lang="ko-KR" altLang="en-US" sz="1200" dirty="0"/>
              <a:t>생성시간</a:t>
            </a:r>
            <a:r>
              <a:rPr lang="en-US" altLang="ko-KR" sz="1200" dirty="0"/>
              <a:t>, </a:t>
            </a:r>
            <a:r>
              <a:rPr lang="ko-KR" altLang="en-US" sz="1200" dirty="0"/>
              <a:t>사용여부를 </a:t>
            </a:r>
            <a:r>
              <a:rPr lang="ko-KR" altLang="en-US" sz="1200" dirty="0" err="1"/>
              <a:t>이메일정보와</a:t>
            </a:r>
            <a:r>
              <a:rPr lang="ko-KR" altLang="en-US" sz="1200" dirty="0"/>
              <a:t> 함께 저장</a:t>
            </a:r>
            <a:r>
              <a:rPr lang="en-US" altLang="ko-KR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인증 요청 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정보로 가장 최근에 등록된 데이터를 불러온 후 값 비교</a:t>
            </a:r>
            <a:r>
              <a:rPr lang="en-US" altLang="ko-KR" sz="1200" dirty="0"/>
              <a:t>, </a:t>
            </a:r>
            <a:r>
              <a:rPr lang="ko-KR" altLang="en-US" sz="1200" dirty="0"/>
              <a:t>일치 시 인증 후 사용여부 </a:t>
            </a:r>
            <a:r>
              <a:rPr lang="en-US" altLang="ko-KR" sz="1200" dirty="0"/>
              <a:t>‘Y’</a:t>
            </a:r>
            <a:r>
              <a:rPr lang="ko-KR" altLang="en-US" sz="1200" dirty="0"/>
              <a:t>로 업데이트</a:t>
            </a:r>
            <a:r>
              <a:rPr lang="en-US" altLang="ko-KR" sz="1200" dirty="0"/>
              <a:t>, </a:t>
            </a:r>
            <a:r>
              <a:rPr lang="ko-KR" altLang="en-US" sz="1200" dirty="0"/>
              <a:t>혹은 </a:t>
            </a:r>
            <a:r>
              <a:rPr lang="en-US" altLang="ko-KR" sz="1200" dirty="0"/>
              <a:t>3</a:t>
            </a:r>
            <a:r>
              <a:rPr lang="ko-KR" altLang="en-US" sz="1200" dirty="0"/>
              <a:t>분의 시간이 초과한 경우 사용여부를 </a:t>
            </a:r>
            <a:r>
              <a:rPr lang="en-US" altLang="ko-KR" sz="1200" dirty="0"/>
              <a:t>‘Y’</a:t>
            </a:r>
            <a:r>
              <a:rPr lang="ko-KR" altLang="en-US" sz="1200" dirty="0"/>
              <a:t>로 업데이트</a:t>
            </a:r>
            <a:endParaRPr lang="en-US" altLang="ko-KR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86114"/>
              </p:ext>
            </p:extLst>
          </p:nvPr>
        </p:nvGraphicFramePr>
        <p:xfrm>
          <a:off x="7354019" y="1149217"/>
          <a:ext cx="4042115" cy="2452937"/>
        </p:xfrm>
        <a:graphic>
          <a:graphicData uri="http://schemas.openxmlformats.org/drawingml/2006/table">
            <a:tbl>
              <a:tblPr firstRow="1" bandRow="1"/>
              <a:tblGrid>
                <a:gridCol w="404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337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18" y="4112877"/>
            <a:ext cx="3830835" cy="1794400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85385"/>
              </p:ext>
            </p:extLst>
          </p:nvPr>
        </p:nvGraphicFramePr>
        <p:xfrm>
          <a:off x="7354019" y="3736653"/>
          <a:ext cx="4042115" cy="2401680"/>
        </p:xfrm>
        <a:graphic>
          <a:graphicData uri="http://schemas.openxmlformats.org/drawingml/2006/table">
            <a:tbl>
              <a:tblPr firstRow="1" bandRow="1"/>
              <a:tblGrid>
                <a:gridCol w="404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113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7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4" y="1787332"/>
            <a:ext cx="2955154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7212921" y="2130422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및 비밀번호 검증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이메일을</a:t>
            </a:r>
            <a:r>
              <a:rPr lang="ko-KR" altLang="en-US" sz="1200" dirty="0"/>
              <a:t> 입력하고 비밀번호를 입력한 후 로그인 클릭 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JqueryAJAX</a:t>
            </a:r>
            <a:r>
              <a:rPr lang="ko-KR" altLang="en-US" sz="1200" dirty="0"/>
              <a:t>를 통해서 </a:t>
            </a:r>
            <a:r>
              <a:rPr lang="ko-KR" altLang="en-US" sz="1200" dirty="0" err="1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일치하는 경우 세션에 회원정보를 저장하고 이전페이지로 이동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 테이블에 </a:t>
            </a:r>
            <a:r>
              <a:rPr lang="en-US" altLang="ko-KR" sz="1200" dirty="0"/>
              <a:t>Active</a:t>
            </a:r>
            <a:r>
              <a:rPr lang="ko-KR" altLang="en-US" sz="1200" dirty="0"/>
              <a:t>라는 </a:t>
            </a:r>
            <a:r>
              <a:rPr lang="en-US" altLang="ko-KR" sz="1200" dirty="0"/>
              <a:t>Date</a:t>
            </a:r>
            <a:r>
              <a:rPr lang="ko-KR" altLang="en-US" sz="1200" dirty="0"/>
              <a:t>형식 칼럼을 추가하여 현재날짜보다 </a:t>
            </a:r>
            <a:r>
              <a:rPr lang="en-US" altLang="ko-KR" sz="1200" dirty="0"/>
              <a:t>Date</a:t>
            </a:r>
            <a:r>
              <a:rPr lang="ko-KR" altLang="en-US" sz="1200" dirty="0"/>
              <a:t>가 앞서면 </a:t>
            </a:r>
            <a:r>
              <a:rPr lang="ko-KR" altLang="en-US" sz="1200" dirty="0" err="1"/>
              <a:t>로그인이</a:t>
            </a:r>
            <a:r>
              <a:rPr lang="ko-KR" altLang="en-US" sz="1200" dirty="0"/>
              <a:t> 되지 않도록 정지 및 탈퇴 기능 구현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18" y="1787332"/>
            <a:ext cx="3058006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80831"/>
              </p:ext>
            </p:extLst>
          </p:nvPr>
        </p:nvGraphicFramePr>
        <p:xfrm>
          <a:off x="7212920" y="1744996"/>
          <a:ext cx="3830835" cy="2595487"/>
        </p:xfrm>
        <a:graphic>
          <a:graphicData uri="http://schemas.openxmlformats.org/drawingml/2006/table">
            <a:tbl>
              <a:tblPr firstRow="1" bandRow="1"/>
              <a:tblGrid>
                <a:gridCol w="38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61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24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4" y="1787332"/>
            <a:ext cx="2955154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18" y="1787332"/>
            <a:ext cx="3058006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372" y="2654086"/>
            <a:ext cx="4582584" cy="6387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53372" y="2082241"/>
            <a:ext cx="4582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en-US" altLang="ko-KR" sz="1100" dirty="0" err="1"/>
              <a:t>Document.referrer</a:t>
            </a:r>
            <a:r>
              <a:rPr lang="ko-KR" altLang="en-US" sz="1100" dirty="0"/>
              <a:t>를 통해서 로그인 페이지에 접근하기 이전 페이지 정보 획득 및 서버로 해당 정보를 같이 전달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53372" y="3292870"/>
            <a:ext cx="4582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/>
              <a:t>서버에서 </a:t>
            </a:r>
            <a:r>
              <a:rPr lang="en-US" altLang="ko-KR" sz="1100" dirty="0"/>
              <a:t>redirect</a:t>
            </a:r>
            <a:r>
              <a:rPr lang="ko-KR" altLang="en-US" sz="1100" dirty="0"/>
              <a:t>를 통해서 회원가입</a:t>
            </a:r>
            <a:r>
              <a:rPr lang="en-US" altLang="ko-KR" sz="1100" dirty="0"/>
              <a:t>, </a:t>
            </a:r>
            <a:r>
              <a:rPr lang="ko-KR" altLang="en-US" sz="1100" dirty="0"/>
              <a:t>로그인 페이지가 아닌 경우에만 해당 주소로 </a:t>
            </a:r>
            <a:r>
              <a:rPr lang="en-US" altLang="ko-KR" sz="1100" dirty="0"/>
              <a:t>redirect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36" y="3723757"/>
            <a:ext cx="4515456" cy="888583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37086"/>
              </p:ext>
            </p:extLst>
          </p:nvPr>
        </p:nvGraphicFramePr>
        <p:xfrm>
          <a:off x="7086936" y="1792009"/>
          <a:ext cx="4647864" cy="2881586"/>
        </p:xfrm>
        <a:graphic>
          <a:graphicData uri="http://schemas.openxmlformats.org/drawingml/2006/table">
            <a:tbl>
              <a:tblPr firstRow="1" bandRow="1"/>
              <a:tblGrid>
                <a:gridCol w="4647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40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5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2059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찾기 및 비밀번호 찾기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한 화면에서 페이지 이동 없이 아이디 찾기와 비밀번호 찾기를 사용하기 위해서 </a:t>
            </a:r>
            <a:r>
              <a:rPr lang="en-US" altLang="ko-KR" sz="1200" dirty="0"/>
              <a:t>Vue.js </a:t>
            </a:r>
            <a:r>
              <a:rPr lang="ko-KR" altLang="en-US" sz="1200" dirty="0"/>
              <a:t>이용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찾기의 경우 가입 시 등록한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주소를 입력하고</a:t>
            </a:r>
            <a:r>
              <a:rPr lang="en-US" altLang="ko-KR" sz="1200" dirty="0"/>
              <a:t>, </a:t>
            </a:r>
            <a:r>
              <a:rPr lang="ko-KR" altLang="en-US" sz="1200" dirty="0"/>
              <a:t>가입여부 확인하면 가입여부 표시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 찾기는 가입 시 등록한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주소를 입력하고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재설정을 클릭하면 </a:t>
            </a:r>
            <a:r>
              <a:rPr lang="ko-KR" altLang="en-US" sz="1200" dirty="0" err="1"/>
              <a:t>팝업창이나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모달창이</a:t>
            </a:r>
            <a:r>
              <a:rPr lang="ko-KR" altLang="en-US" sz="1200" dirty="0"/>
              <a:t> 호출되지 않고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ko-KR" altLang="en-US" sz="1200" dirty="0"/>
              <a:t> 아래에 새로운 </a:t>
            </a:r>
            <a:r>
              <a:rPr lang="en-US" altLang="ko-KR" sz="1200" dirty="0"/>
              <a:t>Input</a:t>
            </a:r>
            <a:r>
              <a:rPr lang="ko-KR" altLang="en-US" sz="1200" dirty="0"/>
              <a:t>태그가 생성되어 재설정할 수 있도록 구현 예정</a:t>
            </a:r>
            <a:r>
              <a:rPr lang="en-US" altLang="ko-KR" sz="1200" dirty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00059"/>
              </p:ext>
            </p:extLst>
          </p:nvPr>
        </p:nvGraphicFramePr>
        <p:xfrm>
          <a:off x="8134582" y="1843852"/>
          <a:ext cx="3802144" cy="2738022"/>
        </p:xfrm>
        <a:graphic>
          <a:graphicData uri="http://schemas.openxmlformats.org/drawingml/2006/table">
            <a:tbl>
              <a:tblPr firstRow="1" bandRow="1"/>
              <a:tblGrid>
                <a:gridCol w="380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67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29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0" y="1722003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75" y="1720669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153400" y="2091269"/>
            <a:ext cx="3367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아이디 찾기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찾기를 컴포넌트화 하여 상태에 따라 다른 컴포넌트를 보여주도록 함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41" y="2564147"/>
            <a:ext cx="3591426" cy="1876687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12460"/>
              </p:ext>
            </p:extLst>
          </p:nvPr>
        </p:nvGraphicFramePr>
        <p:xfrm>
          <a:off x="8206767" y="1741442"/>
          <a:ext cx="3523469" cy="3135359"/>
        </p:xfrm>
        <a:graphic>
          <a:graphicData uri="http://schemas.openxmlformats.org/drawingml/2006/table">
            <a:tbl>
              <a:tblPr firstRow="1" bandRow="1"/>
              <a:tblGrid>
                <a:gridCol w="3523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23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555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18500" y="1986225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상단바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마이페이지</a:t>
            </a:r>
            <a:r>
              <a:rPr lang="en-US" altLang="ko-KR" sz="1200" dirty="0"/>
              <a:t>, </a:t>
            </a:r>
            <a:r>
              <a:rPr lang="ko-KR" altLang="en-US" sz="1200" dirty="0"/>
              <a:t>메이커 스튜디오 </a:t>
            </a:r>
            <a:r>
              <a:rPr lang="ko-KR" altLang="en-US" sz="1200" dirty="0" err="1"/>
              <a:t>액티비티로</a:t>
            </a:r>
            <a:r>
              <a:rPr lang="ko-KR" altLang="en-US" sz="1200" dirty="0"/>
              <a:t> 이동할 수 있게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8499" y="2845023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하단바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펀딩하기</a:t>
            </a:r>
            <a:r>
              <a:rPr lang="en-US" altLang="ko-KR" sz="1200" dirty="0"/>
              <a:t>, </a:t>
            </a:r>
            <a:r>
              <a:rPr lang="ko-KR" altLang="en-US" sz="1200" dirty="0"/>
              <a:t>스토어</a:t>
            </a:r>
            <a:r>
              <a:rPr lang="en-US" altLang="ko-KR" sz="1200" dirty="0"/>
              <a:t>, </a:t>
            </a:r>
            <a:r>
              <a:rPr lang="ko-KR" altLang="en-US" sz="1200" dirty="0"/>
              <a:t>공지사항 탭을 눌러서 </a:t>
            </a:r>
            <a:r>
              <a:rPr lang="ko-KR" altLang="en-US" sz="1200" dirty="0" err="1"/>
              <a:t>프래그먼트</a:t>
            </a:r>
            <a:r>
              <a:rPr lang="ko-KR" altLang="en-US" sz="1200" dirty="0"/>
              <a:t> 변경을 통해 </a:t>
            </a:r>
            <a:r>
              <a:rPr lang="ko-KR" altLang="en-US" sz="1200" dirty="0" err="1"/>
              <a:t>뷰를</a:t>
            </a:r>
            <a:r>
              <a:rPr lang="ko-KR" altLang="en-US" sz="1200" dirty="0"/>
              <a:t> 바꿀 수 있도록 구현</a:t>
            </a:r>
            <a:endParaRPr lang="en-US" altLang="ko-KR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1" y="1396726"/>
            <a:ext cx="2887944" cy="5119198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30189"/>
              </p:ext>
            </p:extLst>
          </p:nvPr>
        </p:nvGraphicFramePr>
        <p:xfrm>
          <a:off x="7118499" y="1491835"/>
          <a:ext cx="4446971" cy="2466108"/>
        </p:xfrm>
        <a:graphic>
          <a:graphicData uri="http://schemas.openxmlformats.org/drawingml/2006/table">
            <a:tbl>
              <a:tblPr firstRow="1" bandRow="1"/>
              <a:tblGrid>
                <a:gridCol w="4446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88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4" y="1396726"/>
            <a:ext cx="2881746" cy="51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77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2102" y="1896533"/>
            <a:ext cx="7192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Intent</a:t>
            </a:r>
            <a:r>
              <a:rPr lang="ko-KR" altLang="en-US" sz="1100" dirty="0"/>
              <a:t>를 사용하여 </a:t>
            </a:r>
            <a:r>
              <a:rPr lang="ko-KR" altLang="en-US" sz="1100" dirty="0" err="1"/>
              <a:t>액티비티</a:t>
            </a:r>
            <a:r>
              <a:rPr lang="ko-KR" altLang="en-US" sz="1100" dirty="0"/>
              <a:t> 이동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마이페이지</a:t>
            </a:r>
            <a:r>
              <a:rPr lang="en-US" altLang="ko-KR" sz="1100" dirty="0"/>
              <a:t>), </a:t>
            </a:r>
            <a:r>
              <a:rPr lang="ko-KR" altLang="en-US" sz="1100" dirty="0"/>
              <a:t>로그인 정보를 </a:t>
            </a:r>
            <a:r>
              <a:rPr lang="en-US" altLang="ko-KR" sz="1100" dirty="0" err="1"/>
              <a:t>Intent.putExtra</a:t>
            </a:r>
            <a:r>
              <a:rPr lang="ko-KR" altLang="en-US" sz="1100" dirty="0"/>
              <a:t>를 통하여 저장한 이후에 넘김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2201432"/>
            <a:ext cx="6487430" cy="1152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102" y="3499573"/>
            <a:ext cx="8852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en-US" altLang="ko-KR" sz="1100" dirty="0" err="1"/>
              <a:t>BottomNavigaionMenu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setOnNavigationItemSelectedListener</a:t>
            </a:r>
            <a:r>
              <a:rPr lang="ko-KR" altLang="en-US" sz="1100" dirty="0"/>
              <a:t>를 이용하여 해당 탭이 선택되었을 때 </a:t>
            </a:r>
            <a:r>
              <a:rPr lang="ko-KR" altLang="en-US" sz="1100" dirty="0" err="1"/>
              <a:t>프래그먼트를</a:t>
            </a:r>
            <a:r>
              <a:rPr lang="ko-KR" altLang="en-US" sz="1100" dirty="0"/>
              <a:t> 변경하도록 구현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3802214"/>
            <a:ext cx="8402223" cy="1962424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42687"/>
              </p:ext>
            </p:extLst>
          </p:nvPr>
        </p:nvGraphicFramePr>
        <p:xfrm>
          <a:off x="842102" y="1444320"/>
          <a:ext cx="8953831" cy="4448479"/>
        </p:xfrm>
        <a:graphic>
          <a:graphicData uri="http://schemas.openxmlformats.org/drawingml/2006/table">
            <a:tbl>
              <a:tblPr firstRow="1" bandRow="1"/>
              <a:tblGrid>
                <a:gridCol w="8953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88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8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94099" y="1874100"/>
            <a:ext cx="400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비밀번호를 입력 후 로그인 버튼을 클릭하여 로그인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비밀번호가 틀리거나 입력되지 않은 경우 알림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6" y="1455029"/>
            <a:ext cx="2775595" cy="48804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54" y="1455029"/>
            <a:ext cx="2765368" cy="4880481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896326"/>
              </p:ext>
            </p:extLst>
          </p:nvPr>
        </p:nvGraphicFramePr>
        <p:xfrm>
          <a:off x="6994099" y="1455029"/>
          <a:ext cx="3885568" cy="1660704"/>
        </p:xfrm>
        <a:graphic>
          <a:graphicData uri="http://schemas.openxmlformats.org/drawingml/2006/table">
            <a:tbl>
              <a:tblPr firstRow="1" bandRow="1"/>
              <a:tblGrid>
                <a:gridCol w="3885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7687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97" y="4215662"/>
            <a:ext cx="4319238" cy="8668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94099" y="3666978"/>
            <a:ext cx="4139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입력된 값을 </a:t>
            </a:r>
            <a:r>
              <a:rPr lang="en-US" altLang="ko-KR" sz="1100" dirty="0"/>
              <a:t>Volley</a:t>
            </a:r>
            <a:r>
              <a:rPr lang="ko-KR" altLang="en-US" sz="1100" dirty="0"/>
              <a:t>를 통해서 서버에 넘기고 결과를 통해서 로그인 처리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92806"/>
              </p:ext>
            </p:extLst>
          </p:nvPr>
        </p:nvGraphicFramePr>
        <p:xfrm>
          <a:off x="6994099" y="3329813"/>
          <a:ext cx="4351234" cy="2099446"/>
        </p:xfrm>
        <a:graphic>
          <a:graphicData uri="http://schemas.openxmlformats.org/drawingml/2006/table">
            <a:tbl>
              <a:tblPr firstRow="1" bandRow="1"/>
              <a:tblGrid>
                <a:gridCol w="435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092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17898" y="1863095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Volley</a:t>
            </a:r>
            <a:r>
              <a:rPr lang="ko-KR" altLang="en-US" dirty="0"/>
              <a:t>를 통해 서버와 통신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입력폼을</a:t>
            </a:r>
            <a:r>
              <a:rPr lang="ko-KR" altLang="en-US" sz="1200" dirty="0"/>
              <a:t> 모두 작성하고 회원가입 터치 시 회원 등록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입력폼이</a:t>
            </a:r>
            <a:r>
              <a:rPr lang="ko-KR" altLang="en-US" sz="1200" dirty="0"/>
              <a:t> 비어 있는 경우 알림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539488"/>
            <a:ext cx="2827828" cy="4917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09" y="1539488"/>
            <a:ext cx="2805151" cy="490722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46069"/>
              </p:ext>
            </p:extLst>
          </p:nvPr>
        </p:nvGraphicFramePr>
        <p:xfrm>
          <a:off x="6917898" y="1539488"/>
          <a:ext cx="3936369" cy="1474645"/>
        </p:xfrm>
        <a:graphic>
          <a:graphicData uri="http://schemas.openxmlformats.org/drawingml/2006/table">
            <a:tbl>
              <a:tblPr firstRow="1" bandRow="1"/>
              <a:tblGrid>
                <a:gridCol w="393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058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98" y="3840986"/>
            <a:ext cx="4204797" cy="183168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64860"/>
              </p:ext>
            </p:extLst>
          </p:nvPr>
        </p:nvGraphicFramePr>
        <p:xfrm>
          <a:off x="6917898" y="3488395"/>
          <a:ext cx="4291969" cy="2381381"/>
        </p:xfrm>
        <a:graphic>
          <a:graphicData uri="http://schemas.openxmlformats.org/drawingml/2006/table">
            <a:tbl>
              <a:tblPr firstRow="1" bandRow="1"/>
              <a:tblGrid>
                <a:gridCol w="429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97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808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7663" y="1310035"/>
            <a:ext cx="2904066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네비게이션</a:t>
            </a:r>
            <a:r>
              <a:rPr lang="ko-KR" altLang="en-US" dirty="0"/>
              <a:t> 메뉴 영역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오픈 신청 </a:t>
            </a:r>
            <a:r>
              <a:rPr lang="en-US" altLang="ko-KR" sz="1200" dirty="0"/>
              <a:t>– </a:t>
            </a:r>
            <a:r>
              <a:rPr lang="ko-KR" altLang="en-US" sz="1200" dirty="0"/>
              <a:t>메이커 스튜디오 페이지로 이동할 수 있습니다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메뉴</a:t>
            </a:r>
            <a:r>
              <a:rPr lang="en-US" altLang="ko-KR" sz="1200" dirty="0"/>
              <a:t> – </a:t>
            </a:r>
            <a:r>
              <a:rPr lang="ko-KR" altLang="en-US" sz="1200" dirty="0" err="1"/>
              <a:t>펀딩하기</a:t>
            </a:r>
            <a:r>
              <a:rPr lang="en-US" altLang="ko-KR" sz="1200" dirty="0"/>
              <a:t>, </a:t>
            </a:r>
            <a:r>
              <a:rPr lang="ko-KR" altLang="en-US" sz="1200" dirty="0"/>
              <a:t>스토어 구경하기</a:t>
            </a:r>
            <a:r>
              <a:rPr lang="en-US" altLang="ko-KR" sz="1200" dirty="0"/>
              <a:t>, FAQ, </a:t>
            </a:r>
            <a:r>
              <a:rPr lang="ko-KR" altLang="en-US" sz="1200" dirty="0"/>
              <a:t>공지사항으로 이동할 수 있는 메뉴입니다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검색</a:t>
            </a:r>
            <a:r>
              <a:rPr lang="en-US" altLang="ko-KR" sz="1200" dirty="0"/>
              <a:t> – </a:t>
            </a:r>
            <a:r>
              <a:rPr lang="ko-KR" altLang="en-US" sz="1200" dirty="0"/>
              <a:t>키워드를 입력 후 검색하면 해당 키워드의 </a:t>
            </a:r>
            <a:r>
              <a:rPr lang="ko-KR" altLang="en-US" sz="1200" dirty="0" err="1"/>
              <a:t>펀딩하기</a:t>
            </a:r>
            <a:r>
              <a:rPr lang="ko-KR" altLang="en-US" sz="1200" dirty="0"/>
              <a:t> 페이지로 이동합니다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알림 </a:t>
            </a:r>
            <a:r>
              <a:rPr lang="en-US" altLang="ko-KR" sz="1200" dirty="0"/>
              <a:t>– </a:t>
            </a:r>
            <a:r>
              <a:rPr lang="ko-KR" altLang="en-US" sz="1200" dirty="0"/>
              <a:t>관심 등록한 프로젝트</a:t>
            </a:r>
            <a:r>
              <a:rPr lang="en-US" altLang="ko-KR" sz="1200" dirty="0"/>
              <a:t>, </a:t>
            </a:r>
            <a:r>
              <a:rPr lang="ko-KR" altLang="en-US" sz="1200" dirty="0"/>
              <a:t>문의한 내용에 답변이 달린 경우 알림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프로필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마이페이지로</a:t>
            </a:r>
            <a:r>
              <a:rPr lang="ko-KR" altLang="en-US" sz="1200" dirty="0"/>
              <a:t> 이동 혹은 </a:t>
            </a:r>
            <a:r>
              <a:rPr lang="ko-KR" altLang="en-US" sz="1200" dirty="0" err="1"/>
              <a:t>로그아웃할</a:t>
            </a:r>
            <a:r>
              <a:rPr lang="ko-KR" altLang="en-US" sz="1200" dirty="0"/>
              <a:t>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057663" y="4010382"/>
            <a:ext cx="2904066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추천 프로젝트 영역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회원의 관심 카테고리에 따라 추천 프로젝트 표시됩니다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비로그인</a:t>
            </a:r>
            <a:r>
              <a:rPr lang="ko-KR" altLang="en-US" sz="1200" dirty="0"/>
              <a:t> 상태에서는 전체 카테고리 대상으로 프로젝트 로딩합니다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최대 </a:t>
            </a:r>
            <a:r>
              <a:rPr lang="en-US" altLang="ko-KR" sz="1200" dirty="0"/>
              <a:t>3</a:t>
            </a:r>
            <a:r>
              <a:rPr lang="ko-KR" altLang="en-US" sz="1200" dirty="0"/>
              <a:t>페이지까지 로딩합니다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5" y="1426458"/>
            <a:ext cx="8558521" cy="4265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77775" y="1311184"/>
            <a:ext cx="8692956" cy="80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85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57859" y="2481839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Volley</a:t>
            </a:r>
            <a:r>
              <a:rPr lang="ko-KR" altLang="en-US" dirty="0"/>
              <a:t>를 통해 서버와 통신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이메일을</a:t>
            </a:r>
            <a:r>
              <a:rPr lang="ko-KR" altLang="en-US" sz="1200" dirty="0"/>
              <a:t> 입력하고 가입여부 확인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 재설정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8" y="1377507"/>
            <a:ext cx="2888263" cy="50803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68" y="1377507"/>
            <a:ext cx="2899460" cy="50813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57859" y="1656808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프래그먼트를</a:t>
            </a:r>
            <a:r>
              <a:rPr lang="ko-KR" altLang="en-US" dirty="0"/>
              <a:t> 통해 이동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가입여부확인 </a:t>
            </a:r>
            <a:r>
              <a:rPr lang="en-US" altLang="ko-KR" sz="1200" dirty="0"/>
              <a:t>– </a:t>
            </a:r>
            <a:r>
              <a:rPr lang="ko-KR" altLang="en-US" sz="1200" dirty="0"/>
              <a:t>비밀번호 재설정은 </a:t>
            </a:r>
            <a:r>
              <a:rPr lang="ko-KR" altLang="en-US" sz="1200" dirty="0" err="1"/>
              <a:t>프래그먼트를</a:t>
            </a:r>
            <a:r>
              <a:rPr lang="ko-KR" altLang="en-US" sz="1200" dirty="0"/>
              <a:t> 통해 이동하도록 구현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97330"/>
              </p:ext>
            </p:extLst>
          </p:nvPr>
        </p:nvGraphicFramePr>
        <p:xfrm>
          <a:off x="6957859" y="1395702"/>
          <a:ext cx="3921808" cy="1824801"/>
        </p:xfrm>
        <a:graphic>
          <a:graphicData uri="http://schemas.openxmlformats.org/drawingml/2006/table">
            <a:tbl>
              <a:tblPr firstRow="1" bandRow="1"/>
              <a:tblGrid>
                <a:gridCol w="392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064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00" y="3917698"/>
            <a:ext cx="4261850" cy="1924319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06167"/>
              </p:ext>
            </p:extLst>
          </p:nvPr>
        </p:nvGraphicFramePr>
        <p:xfrm>
          <a:off x="6757537" y="3495321"/>
          <a:ext cx="4511596" cy="2439812"/>
        </p:xfrm>
        <a:graphic>
          <a:graphicData uri="http://schemas.openxmlformats.org/drawingml/2006/table">
            <a:tbl>
              <a:tblPr firstRow="1" bandRow="1"/>
              <a:tblGrid>
                <a:gridCol w="451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04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35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577333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접근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여부에 따라 </a:t>
            </a:r>
            <a:r>
              <a:rPr lang="ko-KR" altLang="en-US" sz="1200" dirty="0" err="1"/>
              <a:t>마이페이지에</a:t>
            </a:r>
            <a:r>
              <a:rPr lang="ko-KR" altLang="en-US" sz="1200" dirty="0"/>
              <a:t> 접근한 경우 로그인 창으로 이동 또는 </a:t>
            </a:r>
            <a:r>
              <a:rPr lang="ko-KR" altLang="en-US" sz="1200" dirty="0" err="1"/>
              <a:t>마이페이지에</a:t>
            </a:r>
            <a:r>
              <a:rPr lang="ko-KR" altLang="en-US" sz="1200" dirty="0"/>
              <a:t> 머무를 수 있도록 구현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2" y="1297817"/>
            <a:ext cx="2998802" cy="52942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48" y="1297817"/>
            <a:ext cx="3013419" cy="529865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98915"/>
              </p:ext>
            </p:extLst>
          </p:nvPr>
        </p:nvGraphicFramePr>
        <p:xfrm>
          <a:off x="6934951" y="1297817"/>
          <a:ext cx="4027641" cy="1524429"/>
        </p:xfrm>
        <a:graphic>
          <a:graphicData uri="http://schemas.openxmlformats.org/drawingml/2006/table">
            <a:tbl>
              <a:tblPr firstRow="1" bandRow="1"/>
              <a:tblGrid>
                <a:gridCol w="402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44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9" y="3792414"/>
            <a:ext cx="3553321" cy="5334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51" y="4400979"/>
            <a:ext cx="3322567" cy="10938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57859" y="3496733"/>
            <a:ext cx="400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인텐트에</a:t>
            </a:r>
            <a:r>
              <a:rPr lang="ko-KR" altLang="en-US" sz="1100" dirty="0"/>
              <a:t> 저장된 유저정보가 없는 경우 로그인 </a:t>
            </a:r>
            <a:r>
              <a:rPr lang="ko-KR" altLang="en-US" sz="1100" dirty="0" err="1"/>
              <a:t>알람창</a:t>
            </a:r>
            <a:r>
              <a:rPr lang="ko-KR" altLang="en-US" sz="1100" dirty="0"/>
              <a:t> 호출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85756"/>
              </p:ext>
            </p:extLst>
          </p:nvPr>
        </p:nvGraphicFramePr>
        <p:xfrm>
          <a:off x="6957859" y="3149511"/>
          <a:ext cx="4099608" cy="2239481"/>
        </p:xfrm>
        <a:graphic>
          <a:graphicData uri="http://schemas.openxmlformats.org/drawingml/2006/table">
            <a:tbl>
              <a:tblPr firstRow="1" bandRow="1"/>
              <a:tblGrid>
                <a:gridCol w="4099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08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590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017128" y="2578146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프래그먼트</a:t>
            </a:r>
            <a:r>
              <a:rPr lang="ko-KR" altLang="en-US" sz="1200" dirty="0"/>
              <a:t> 내에서 </a:t>
            </a:r>
            <a:r>
              <a:rPr lang="en-US" altLang="ko-KR" sz="1200" dirty="0" err="1"/>
              <a:t>getActivity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통해서 </a:t>
            </a:r>
            <a:r>
              <a:rPr lang="en-US" altLang="ko-KR" sz="1200" dirty="0"/>
              <a:t>activity context</a:t>
            </a:r>
            <a:r>
              <a:rPr lang="ko-KR" altLang="en-US" sz="1200" dirty="0"/>
              <a:t>를 받아 </a:t>
            </a:r>
            <a:r>
              <a:rPr lang="ko-KR" altLang="en-US" sz="1200" dirty="0" err="1"/>
              <a:t>인텐트에</a:t>
            </a:r>
            <a:r>
              <a:rPr lang="ko-KR" altLang="en-US" sz="1200" dirty="0"/>
              <a:t> 유저 정보를 </a:t>
            </a:r>
            <a:r>
              <a:rPr lang="ko-KR" altLang="en-US" sz="1200" dirty="0" err="1"/>
              <a:t>빈공간으로</a:t>
            </a:r>
            <a:r>
              <a:rPr lang="ko-KR" altLang="en-US" sz="1200" dirty="0"/>
              <a:t> 만든 후 메인 페이지로 이동시키면서 </a:t>
            </a:r>
            <a:r>
              <a:rPr lang="ko-KR" altLang="en-US" sz="1200" dirty="0" err="1"/>
              <a:t>마이페이지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액티비티</a:t>
            </a:r>
            <a:r>
              <a:rPr lang="ko-KR" altLang="en-US" sz="1200" dirty="0"/>
              <a:t> 종료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17128" y="1333120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정보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인텐트에</a:t>
            </a:r>
            <a:r>
              <a:rPr lang="ko-KR" altLang="en-US" sz="1200" dirty="0"/>
              <a:t> 저장된 유저정보를 </a:t>
            </a:r>
            <a:r>
              <a:rPr lang="en-US" altLang="ko-KR" sz="1200" dirty="0"/>
              <a:t>Bundle </a:t>
            </a:r>
            <a:r>
              <a:rPr lang="ko-KR" altLang="en-US" sz="1200" dirty="0"/>
              <a:t>객체에 담아 </a:t>
            </a:r>
            <a:r>
              <a:rPr lang="en-US" altLang="ko-KR" sz="1200" dirty="0"/>
              <a:t>Arguments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프래그먼트에서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getArguments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통해서 </a:t>
            </a:r>
            <a:r>
              <a:rPr lang="ko-KR" altLang="en-US" sz="1200" dirty="0" err="1"/>
              <a:t>번들객체를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반환받고</a:t>
            </a:r>
            <a:r>
              <a:rPr lang="ko-KR" altLang="en-US" sz="1200" dirty="0"/>
              <a:t> 유저 정보를 이용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9" y="1377507"/>
            <a:ext cx="2766604" cy="49336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88" y="1377507"/>
            <a:ext cx="2781439" cy="493365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34224"/>
              </p:ext>
            </p:extLst>
          </p:nvPr>
        </p:nvGraphicFramePr>
        <p:xfrm>
          <a:off x="6959358" y="1087200"/>
          <a:ext cx="4123511" cy="2680464"/>
        </p:xfrm>
        <a:graphic>
          <a:graphicData uri="http://schemas.openxmlformats.org/drawingml/2006/table">
            <a:tbl>
              <a:tblPr firstRow="1" bandRow="1"/>
              <a:tblGrid>
                <a:gridCol w="4123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7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90" y="4467750"/>
            <a:ext cx="2331359" cy="4320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270" y="4506941"/>
            <a:ext cx="2695559" cy="3536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08557" y="4063618"/>
            <a:ext cx="4836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액티비티</a:t>
            </a:r>
            <a:r>
              <a:rPr lang="ko-KR" altLang="en-US" sz="1100" dirty="0"/>
              <a:t> 내에서 번들 객체에 유저정보를 저장하여 </a:t>
            </a:r>
            <a:r>
              <a:rPr lang="ko-KR" altLang="en-US" sz="1100" dirty="0" err="1"/>
              <a:t>프래그먼트에</a:t>
            </a:r>
            <a:r>
              <a:rPr lang="ko-KR" altLang="en-US" sz="1100" dirty="0"/>
              <a:t> 전달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프래그먼트에서</a:t>
            </a:r>
            <a:r>
              <a:rPr lang="ko-KR" altLang="en-US" sz="1100" dirty="0"/>
              <a:t> </a:t>
            </a:r>
            <a:r>
              <a:rPr lang="en-US" altLang="ko-KR" sz="1100" dirty="0" err="1"/>
              <a:t>getArguments</a:t>
            </a:r>
            <a:r>
              <a:rPr lang="en-US" altLang="ko-KR" sz="1100" dirty="0"/>
              <a:t>()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사용하여 유저정보 사용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18" y="5229187"/>
            <a:ext cx="4248752" cy="8434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46106" y="4929452"/>
            <a:ext cx="3918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인텐트의</a:t>
            </a:r>
            <a:r>
              <a:rPr lang="ko-KR" altLang="en-US" sz="1100" dirty="0"/>
              <a:t> </a:t>
            </a:r>
            <a:r>
              <a:rPr lang="en-US" altLang="ko-KR" sz="1100" dirty="0"/>
              <a:t>user</a:t>
            </a:r>
            <a:r>
              <a:rPr lang="ko-KR" altLang="en-US" sz="1100" dirty="0"/>
              <a:t>정보를 </a:t>
            </a:r>
            <a:r>
              <a:rPr lang="en-US" altLang="ko-KR" sz="1100" dirty="0"/>
              <a:t>“”</a:t>
            </a:r>
            <a:r>
              <a:rPr lang="ko-KR" altLang="en-US" sz="1100" dirty="0"/>
              <a:t>로 덮어씌워 로그아웃 구현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97174"/>
              </p:ext>
            </p:extLst>
          </p:nvPr>
        </p:nvGraphicFramePr>
        <p:xfrm>
          <a:off x="6946106" y="3767663"/>
          <a:ext cx="4844671" cy="2243044"/>
        </p:xfrm>
        <a:graphic>
          <a:graphicData uri="http://schemas.openxmlformats.org/drawingml/2006/table">
            <a:tbl>
              <a:tblPr firstRow="1" bandRow="1"/>
              <a:tblGrid>
                <a:gridCol w="484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57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929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790322"/>
            <a:ext cx="4004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관심 프로젝트 및 </a:t>
            </a:r>
            <a:r>
              <a:rPr lang="ko-KR" altLang="en-US" dirty="0" err="1"/>
              <a:t>펀딩</a:t>
            </a:r>
            <a:r>
              <a:rPr lang="ko-KR" altLang="en-US" dirty="0"/>
              <a:t> 내역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관심 프로젝트 </a:t>
            </a:r>
            <a:r>
              <a:rPr lang="ko-KR" altLang="en-US" sz="1200" dirty="0" err="1"/>
              <a:t>프래그먼트로</a:t>
            </a:r>
            <a:r>
              <a:rPr lang="ko-KR" altLang="en-US" sz="1200" dirty="0"/>
              <a:t> 이동 시 관심 등록한 프로젝트 정보를 </a:t>
            </a:r>
            <a:r>
              <a:rPr lang="en-US" altLang="ko-KR" sz="1200" dirty="0"/>
              <a:t>Volley</a:t>
            </a:r>
            <a:r>
              <a:rPr lang="ko-KR" altLang="en-US" sz="1200" dirty="0"/>
              <a:t>를 받아와서 리스트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 시 해당 프로젝트의 상세 정보 </a:t>
            </a:r>
            <a:r>
              <a:rPr lang="ko-KR" altLang="en-US" sz="1200" dirty="0" err="1"/>
              <a:t>액티비티로</a:t>
            </a:r>
            <a:r>
              <a:rPr lang="ko-KR" altLang="en-US" sz="1200" dirty="0"/>
              <a:t> 이동할 수 있게끔 구현 예정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77507"/>
            <a:ext cx="2853924" cy="500353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0" y="1377507"/>
            <a:ext cx="2828087" cy="50035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48449"/>
              </p:ext>
            </p:extLst>
          </p:nvPr>
        </p:nvGraphicFramePr>
        <p:xfrm>
          <a:off x="6957859" y="1409748"/>
          <a:ext cx="3989541" cy="1782186"/>
        </p:xfrm>
        <a:graphic>
          <a:graphicData uri="http://schemas.openxmlformats.org/drawingml/2006/table">
            <a:tbl>
              <a:tblPr firstRow="1" bandRow="1"/>
              <a:tblGrid>
                <a:gridCol w="398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83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9" y="4116046"/>
            <a:ext cx="4262242" cy="1464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7859" y="3685159"/>
            <a:ext cx="4262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Volley</a:t>
            </a:r>
            <a:r>
              <a:rPr lang="ko-KR" altLang="en-US" sz="1100" dirty="0"/>
              <a:t>를 통해 서버로부터 </a:t>
            </a:r>
            <a:r>
              <a:rPr lang="en-US" altLang="ko-KR" sz="1100" dirty="0"/>
              <a:t>JSON </a:t>
            </a:r>
            <a:r>
              <a:rPr lang="ko-KR" altLang="en-US" sz="1100" dirty="0"/>
              <a:t>데이터 수신</a:t>
            </a:r>
            <a:r>
              <a:rPr lang="en-US" altLang="ko-KR" sz="1100" dirty="0"/>
              <a:t>, </a:t>
            </a:r>
            <a:r>
              <a:rPr lang="ko-KR" altLang="en-US" sz="1100" dirty="0"/>
              <a:t>이후 </a:t>
            </a:r>
            <a:r>
              <a:rPr lang="en-US" altLang="ko-KR" sz="1100" dirty="0" err="1"/>
              <a:t>Gson</a:t>
            </a:r>
            <a:r>
              <a:rPr lang="ko-KR" altLang="en-US" sz="1100" dirty="0"/>
              <a:t>을 통한 </a:t>
            </a:r>
            <a:r>
              <a:rPr lang="en-US" altLang="ko-KR" sz="1100" dirty="0"/>
              <a:t>JSON </a:t>
            </a:r>
            <a:r>
              <a:rPr lang="ko-KR" altLang="en-US" sz="1100" dirty="0" err="1"/>
              <a:t>파싱</a:t>
            </a:r>
            <a:endParaRPr lang="ko-KR" altLang="en-US" sz="11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65207"/>
              </p:ext>
            </p:extLst>
          </p:nvPr>
        </p:nvGraphicFramePr>
        <p:xfrm>
          <a:off x="6957859" y="3360734"/>
          <a:ext cx="4336674" cy="2320399"/>
        </p:xfrm>
        <a:graphic>
          <a:graphicData uri="http://schemas.openxmlformats.org/drawingml/2006/table">
            <a:tbl>
              <a:tblPr firstRow="1" bandRow="1"/>
              <a:tblGrid>
                <a:gridCol w="4336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43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3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790322"/>
            <a:ext cx="400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관심 프로젝트 삭제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관심 프로젝트 </a:t>
            </a:r>
            <a:r>
              <a:rPr lang="ko-KR" altLang="en-US" sz="1200" dirty="0" err="1"/>
              <a:t>스와이프를</a:t>
            </a:r>
            <a:r>
              <a:rPr lang="ko-KR" altLang="en-US" sz="1200" dirty="0"/>
              <a:t> 통해 삭제 기능 구현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SwipeController</a:t>
            </a:r>
            <a:r>
              <a:rPr lang="ko-KR" altLang="en-US" sz="1200" dirty="0"/>
              <a:t>를 작성하고 </a:t>
            </a:r>
            <a:r>
              <a:rPr lang="en-US" altLang="ko-KR" sz="1200" dirty="0" err="1"/>
              <a:t>ItemTouchHelper</a:t>
            </a:r>
            <a:r>
              <a:rPr lang="ko-KR" altLang="en-US" sz="1200" dirty="0"/>
              <a:t>를 통하여 </a:t>
            </a:r>
            <a:r>
              <a:rPr lang="ko-KR" altLang="en-US" sz="1200" dirty="0" err="1"/>
              <a:t>리싸이클러뷰에</a:t>
            </a:r>
            <a:r>
              <a:rPr lang="ko-KR" altLang="en-US" sz="1200" dirty="0"/>
              <a:t> 적용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685158" y="3819199"/>
            <a:ext cx="4262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TouchListener</a:t>
            </a:r>
            <a:r>
              <a:rPr lang="ko-KR" altLang="en-US" sz="1100" dirty="0"/>
              <a:t>를 정의하여 </a:t>
            </a:r>
            <a:r>
              <a:rPr lang="en-US" altLang="ko-KR" sz="1100" dirty="0"/>
              <a:t>swipe</a:t>
            </a:r>
            <a:r>
              <a:rPr lang="ko-KR" altLang="en-US" sz="1100" dirty="0"/>
              <a:t>에 대한 반응 작성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0" y="1455029"/>
            <a:ext cx="2815626" cy="50071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95" y="1454078"/>
            <a:ext cx="2826537" cy="4991853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42659"/>
              </p:ext>
            </p:extLst>
          </p:nvPr>
        </p:nvGraphicFramePr>
        <p:xfrm>
          <a:off x="6957859" y="1409748"/>
          <a:ext cx="3989541" cy="1782186"/>
        </p:xfrm>
        <a:graphic>
          <a:graphicData uri="http://schemas.openxmlformats.org/drawingml/2006/table">
            <a:tbl>
              <a:tblPr firstRow="1" bandRow="1"/>
              <a:tblGrid>
                <a:gridCol w="398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83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58" y="4124690"/>
            <a:ext cx="4793192" cy="2114199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20154"/>
              </p:ext>
            </p:extLst>
          </p:nvPr>
        </p:nvGraphicFramePr>
        <p:xfrm>
          <a:off x="6652589" y="3496733"/>
          <a:ext cx="4972144" cy="2949198"/>
        </p:xfrm>
        <a:graphic>
          <a:graphicData uri="http://schemas.openxmlformats.org/drawingml/2006/table">
            <a:tbl>
              <a:tblPr firstRow="1" bandRow="1"/>
              <a:tblGrid>
                <a:gridCol w="497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33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458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42102" y="1402352"/>
          <a:ext cx="10706820" cy="4207485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하단까지 스크롤 시 추천 프로젝트 로딩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하단까지 스크롤 시 회원의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관심카테고리에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따라 관련 프로젝트 로딩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로딩된 프로젝트 클릭 시 해당 프로젝트 상세페이지로 이동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스크롤 시 회원 관심 카테고리가 아닌 프로젝트 출력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계속 로딩되므로 아래로 내려갈 수가 없음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회원의 관심 카테고리를 확인할 수 있었으면 좋겠음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프로젝트로 이동이 되지 않음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상태의 경우 회원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일치하는 프로젝트만 출력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비로그인일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때는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전체카테고리가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출력되도록 수정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최대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페이지까지만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출력되도록 수정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회원의 관심 카테고리를 확인할 수 있도록 수정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펀딩페이지로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이동할 수 있도록 수정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상태에서 상단바에 알림 표시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알림아이콘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우측 상단에 총 알림 개수 표시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알림의 대상은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7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일 미만의 관심 프로젝트 및 문의 사항에 답변이 달린 경우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알림 목록 확인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목록 클릭 시 해당 내용을 확인할 수 있는 페이지로 이동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페이지를 이동하지 않더라도 추가된 알림 사항 확인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추가된 알림 사항 확인은 어디서 할 수 있는지 알 수 없음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같은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알림창에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추가된 알림 내용이 누적되도록 소켓 통신을 이용해 구현 예정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917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522885"/>
              </p:ext>
            </p:extLst>
          </p:nvPr>
        </p:nvGraphicFramePr>
        <p:xfrm>
          <a:off x="842102" y="1402352"/>
          <a:ext cx="10706820" cy="2051805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입력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입력한 비밀번호가 없는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비밀번호는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숫자가 조합되어야 한다는 알림 호출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입력되었지만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숫자조합이 아닌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숫자가 조합되어야 한다는 알림 호출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숫자의 조합인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미호출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특수문자에 대한 고려가 필요한 것 같다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숫자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문자 뿐 아니라 특수문자까지 포함한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자의 비밀번호를 설정하도록 변경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206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77774"/>
              </p:ext>
            </p:extLst>
          </p:nvPr>
        </p:nvGraphicFramePr>
        <p:xfrm>
          <a:off x="842102" y="1402352"/>
          <a:ext cx="10706820" cy="1986106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아이디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모두 입력되었고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등록된 아이디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비밀번호와 일치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아이디가 정상적인 상태인 경우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로그인되며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로그인을 요구했던 이전 페이지로 이동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메이커스튜디오 접근 시 로그인을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요청받은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경우 로그인 이후 메이커 스튜디오로 이동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기능을 이용하기 위해 로그인을 요청 받은 경우 로그인 이후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페이지로 이동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 후 바로 로그인하는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페이지를 여러 번 왔다갔다한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이후 다시 회원가입페이지 혹은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로그인페이지로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이동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이후 로그인 페이지로 이동하거나 회원가입 페이지로 이동되는 경우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리다이렉트하도록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수정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35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745" y="1160384"/>
            <a:ext cx="411304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구현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r>
              <a:rPr lang="en-US" altLang="ko-KR" dirty="0"/>
              <a:t>(</a:t>
            </a:r>
            <a:r>
              <a:rPr lang="ko-KR" altLang="en-US" dirty="0"/>
              <a:t>초기 로딩</a:t>
            </a:r>
            <a:r>
              <a:rPr lang="en-US" altLang="ko-KR" dirty="0"/>
              <a:t>)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페이지가 </a:t>
            </a:r>
            <a:r>
              <a:rPr lang="ko-KR" altLang="en-US" sz="1200" dirty="0" err="1"/>
              <a:t>로드된</a:t>
            </a:r>
            <a:r>
              <a:rPr lang="ko-KR" altLang="en-US" sz="1200" dirty="0"/>
              <a:t> 이후</a:t>
            </a:r>
            <a:r>
              <a:rPr lang="en-US" altLang="ko-KR" sz="1200" dirty="0"/>
              <a:t>, Vue.js</a:t>
            </a:r>
            <a:r>
              <a:rPr lang="ko-KR" altLang="en-US" sz="1200" dirty="0"/>
              <a:t>의 </a:t>
            </a:r>
            <a:r>
              <a:rPr lang="en-US" altLang="ko-KR" sz="1200" dirty="0"/>
              <a:t>mounted life cycle</a:t>
            </a:r>
            <a:r>
              <a:rPr lang="ko-KR" altLang="en-US" sz="1200" dirty="0"/>
              <a:t>에 초기 알림 데이터를 요청하여 데이터를 </a:t>
            </a:r>
            <a:r>
              <a:rPr lang="ko-KR" altLang="en-US" sz="1200" dirty="0" err="1"/>
              <a:t>뷰모델에</a:t>
            </a:r>
            <a:r>
              <a:rPr lang="ko-KR" altLang="en-US" sz="1200" dirty="0"/>
              <a:t> 삽입한 후 이를 통해 </a:t>
            </a:r>
            <a:r>
              <a:rPr lang="ko-KR" altLang="en-US" sz="1200" dirty="0" err="1"/>
              <a:t>렌더링합니다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180169"/>
            <a:ext cx="4715533" cy="2267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2313802"/>
            <a:ext cx="4382112" cy="2819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45" y="3273653"/>
            <a:ext cx="4456027" cy="1941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7053373" y="4377267"/>
            <a:ext cx="4149400" cy="838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07389"/>
              </p:ext>
            </p:extLst>
          </p:nvPr>
        </p:nvGraphicFramePr>
        <p:xfrm>
          <a:off x="6746745" y="954399"/>
          <a:ext cx="4113048" cy="1322706"/>
        </p:xfrm>
        <a:graphic>
          <a:graphicData uri="http://schemas.openxmlformats.org/drawingml/2006/table">
            <a:tbl>
              <a:tblPr firstRow="1" bandRow="1"/>
              <a:tblGrid>
                <a:gridCol w="4113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5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76216"/>
              </p:ext>
            </p:extLst>
          </p:nvPr>
        </p:nvGraphicFramePr>
        <p:xfrm>
          <a:off x="6746744" y="2953216"/>
          <a:ext cx="4456028" cy="2262249"/>
        </p:xfrm>
        <a:graphic>
          <a:graphicData uri="http://schemas.openxmlformats.org/drawingml/2006/table">
            <a:tbl>
              <a:tblPr firstRow="1" bandRow="1"/>
              <a:tblGrid>
                <a:gridCol w="445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56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7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1288269"/>
            <a:ext cx="497958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구현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r>
              <a:rPr lang="en-US" altLang="ko-KR" dirty="0"/>
              <a:t>(</a:t>
            </a:r>
            <a:r>
              <a:rPr lang="ko-KR" altLang="en-US" dirty="0"/>
              <a:t>지속적인 알림 수신</a:t>
            </a:r>
            <a:r>
              <a:rPr lang="en-US" altLang="ko-KR" dirty="0"/>
              <a:t>)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페이지 이동 없이 지속적으로 알림을 수신하기 위하여 소켓 통신을 이용합니다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로그인과 동시에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세션 및 </a:t>
            </a:r>
            <a:r>
              <a:rPr lang="en-US" altLang="ko-KR" sz="1200" dirty="0"/>
              <a:t>HTTP </a:t>
            </a:r>
            <a:r>
              <a:rPr lang="ko-KR" altLang="en-US" sz="1200" dirty="0"/>
              <a:t>세션에 회원정보를 등록합니다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다만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세션에 등록된 </a:t>
            </a:r>
            <a:r>
              <a:rPr lang="en-US" altLang="ko-KR" sz="1200" dirty="0"/>
              <a:t>ID</a:t>
            </a:r>
            <a:r>
              <a:rPr lang="ko-KR" altLang="en-US" sz="1200" dirty="0"/>
              <a:t>로 </a:t>
            </a:r>
            <a:r>
              <a:rPr lang="en-US" altLang="ko-KR" sz="1200" dirty="0"/>
              <a:t>HTTP</a:t>
            </a:r>
            <a:r>
              <a:rPr lang="ko-KR" altLang="en-US" sz="1200" dirty="0"/>
              <a:t> 세션에 등록된 아이디를 매칭시키는 것은 불가능합니다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내용이 변경된 경우 모든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세션 </a:t>
            </a:r>
            <a:r>
              <a:rPr lang="ko-KR" altLang="en-US" sz="1200" dirty="0" err="1"/>
              <a:t>접속자에게</a:t>
            </a:r>
            <a:r>
              <a:rPr lang="ko-KR" altLang="en-US" sz="1200" dirty="0"/>
              <a:t> 업데이트가 필요한 계정 정보를 담아서 메시지를 보냅니다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메시지에 담긴 계정정보와 현재 접속 중인 계정정보를 비교하여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일치하는 경우에만 </a:t>
            </a:r>
            <a:r>
              <a:rPr lang="en-US" altLang="ko-KR" sz="1200" dirty="0"/>
              <a:t>AJAX</a:t>
            </a:r>
            <a:r>
              <a:rPr lang="ko-KR" altLang="en-US" sz="1200" dirty="0"/>
              <a:t>를 통해 </a:t>
            </a:r>
            <a:r>
              <a:rPr lang="ko-KR" altLang="en-US" sz="1200" dirty="0" err="1"/>
              <a:t>알림데이터를</a:t>
            </a:r>
            <a:r>
              <a:rPr lang="ko-KR" altLang="en-US" sz="1200" dirty="0"/>
              <a:t> 업데이트하도록 구현하였습니다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1288269"/>
            <a:ext cx="4286848" cy="2534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3621021"/>
            <a:ext cx="4286848" cy="240389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11959"/>
              </p:ext>
            </p:extLst>
          </p:nvPr>
        </p:nvGraphicFramePr>
        <p:xfrm>
          <a:off x="6096000" y="983468"/>
          <a:ext cx="4979588" cy="3628788"/>
        </p:xfrm>
        <a:graphic>
          <a:graphicData uri="http://schemas.openxmlformats.org/drawingml/2006/table">
            <a:tbl>
              <a:tblPr firstRow="1" bandRow="1"/>
              <a:tblGrid>
                <a:gridCol w="497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9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26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83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1" y="1920353"/>
            <a:ext cx="7163800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464" y="1605740"/>
            <a:ext cx="662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접속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을 처리할 </a:t>
            </a:r>
            <a:r>
              <a:rPr lang="ko-KR" altLang="en-US" sz="1200" dirty="0" err="1"/>
              <a:t>핸들러를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프론트</a:t>
            </a:r>
            <a:r>
              <a:rPr lang="ko-KR" altLang="en-US" sz="1200" dirty="0"/>
              <a:t> 컨트롤러</a:t>
            </a:r>
            <a:r>
              <a:rPr lang="en-US" altLang="ko-KR" sz="1200" dirty="0"/>
              <a:t>(Dispatcher-servlet)</a:t>
            </a:r>
            <a:r>
              <a:rPr lang="ko-KR" altLang="en-US" sz="1200" dirty="0"/>
              <a:t>에 등록합니다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4" y="3261775"/>
            <a:ext cx="8707065" cy="2610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804464" y="2745102"/>
            <a:ext cx="772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 err="1"/>
              <a:t>핸들러가</a:t>
            </a:r>
            <a:r>
              <a:rPr lang="ko-KR" altLang="en-US" sz="1200" dirty="0"/>
              <a:t> 내용이 변경되었음을 전달받았을 때</a:t>
            </a:r>
            <a:r>
              <a:rPr lang="en-US" altLang="ko-KR" sz="1200" dirty="0"/>
              <a:t>, </a:t>
            </a:r>
            <a:r>
              <a:rPr lang="ko-KR" altLang="en-US" sz="1200" dirty="0"/>
              <a:t>모든 세션 </a:t>
            </a:r>
            <a:r>
              <a:rPr lang="ko-KR" altLang="en-US" sz="1200" dirty="0" err="1"/>
              <a:t>접속자에게</a:t>
            </a:r>
            <a:r>
              <a:rPr lang="ko-KR" altLang="en-US" sz="1200" dirty="0"/>
              <a:t> 내용이 변경되었음을 알리도록 </a:t>
            </a:r>
            <a:r>
              <a:rPr lang="en-US" altLang="ko-KR" sz="1200" dirty="0" err="1"/>
              <a:t>handleTextMessage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오버라이드하여</a:t>
            </a:r>
            <a:r>
              <a:rPr lang="ko-KR" altLang="en-US" sz="1200" dirty="0"/>
              <a:t> 작성합니다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85755"/>
              </p:ext>
            </p:extLst>
          </p:nvPr>
        </p:nvGraphicFramePr>
        <p:xfrm>
          <a:off x="785644" y="1180169"/>
          <a:ext cx="8744703" cy="4748336"/>
        </p:xfrm>
        <a:graphic>
          <a:graphicData uri="http://schemas.openxmlformats.org/drawingml/2006/table">
            <a:tbl>
              <a:tblPr firstRow="1" bandRow="1"/>
              <a:tblGrid>
                <a:gridCol w="8744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34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0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4464" y="1571186"/>
            <a:ext cx="662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로그인과 동시에 </a:t>
            </a:r>
            <a:r>
              <a:rPr lang="en-US" altLang="ko-KR" sz="1200" dirty="0" err="1"/>
              <a:t>javascript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WebSocket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이용하여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서버에 접속합니다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1946725"/>
            <a:ext cx="7154273" cy="914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842102" y="3211277"/>
            <a:ext cx="873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내용 변경과 동시에 </a:t>
            </a:r>
            <a:r>
              <a:rPr lang="en-US" altLang="ko-KR" sz="1200" dirty="0" err="1"/>
              <a:t>Websocket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</a:t>
            </a:r>
            <a:r>
              <a:rPr lang="en-US" altLang="ko-KR" sz="1200" dirty="0"/>
              <a:t>send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이용하여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서버에 내용이 변경되었음을 알립니다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이후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핸들러는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이메일을</a:t>
            </a:r>
            <a:r>
              <a:rPr lang="ko-KR" altLang="en-US" sz="1200" dirty="0"/>
              <a:t> 정보를 담은 해당 메시지를 모든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접속자에게</a:t>
            </a:r>
            <a:r>
              <a:rPr lang="ko-KR" altLang="en-US" sz="1200" dirty="0"/>
              <a:t> 전달합니다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3701478"/>
            <a:ext cx="3867690" cy="2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4753674"/>
            <a:ext cx="3010320" cy="581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842102" y="4183909"/>
            <a:ext cx="873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모든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접속자는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onmessage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통해서 메시지 내용을 확인하며 메시지 담긴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정보가 자신인 경우에만 알림 데이터를 요청하여 알림 정보를 업데이트합니다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8393"/>
              </p:ext>
            </p:extLst>
          </p:nvPr>
        </p:nvGraphicFramePr>
        <p:xfrm>
          <a:off x="804464" y="1216807"/>
          <a:ext cx="8703603" cy="4193393"/>
        </p:xfrm>
        <a:graphic>
          <a:graphicData uri="http://schemas.openxmlformats.org/drawingml/2006/table">
            <a:tbl>
              <a:tblPr firstRow="1" bandRow="1"/>
              <a:tblGrid>
                <a:gridCol w="8703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248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08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79667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84198" y="1836119"/>
            <a:ext cx="31659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스크롤을 통한 </a:t>
            </a:r>
            <a:r>
              <a:rPr lang="ko-KR" altLang="en-US" dirty="0" err="1"/>
              <a:t>페이징</a:t>
            </a:r>
            <a:r>
              <a:rPr lang="ko-KR" altLang="en-US" dirty="0"/>
              <a:t> 구현</a:t>
            </a:r>
            <a:endParaRPr lang="en-US" altLang="ko-KR" sz="1200" dirty="0"/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스크롤이 창의 끝에 닿으면 회원의 관심 카테고리 정보를 이용하여 새로운 프로젝트 정보를 불러옵니다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Javscript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IntersectionObserver</a:t>
            </a:r>
            <a:r>
              <a:rPr lang="en-US" altLang="ko-KR" sz="1200" dirty="0"/>
              <a:t> </a:t>
            </a:r>
            <a:r>
              <a:rPr lang="ko-KR" altLang="en-US" sz="1200" dirty="0"/>
              <a:t>객체 이용하여 불러온 프로젝트의 모든 이미지를 한번에 로딩하지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이미지가 사용자에게 보이는 순간을 감지하여 해당하는 이미지를 순서대로 로딩합니다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95899"/>
              </p:ext>
            </p:extLst>
          </p:nvPr>
        </p:nvGraphicFramePr>
        <p:xfrm>
          <a:off x="8493142" y="1189814"/>
          <a:ext cx="3165932" cy="3023905"/>
        </p:xfrm>
        <a:graphic>
          <a:graphicData uri="http://schemas.openxmlformats.org/drawingml/2006/table">
            <a:tbl>
              <a:tblPr firstRow="1" bandRow="1"/>
              <a:tblGrid>
                <a:gridCol w="3165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3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180169"/>
            <a:ext cx="7700332" cy="4997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3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0923" y="1747250"/>
            <a:ext cx="3877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스크롤이 창의 끝에 닿는 경우 감지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scrollTop</a:t>
            </a:r>
            <a:r>
              <a:rPr lang="en-US" altLang="ko-KR" sz="1200" dirty="0"/>
              <a:t> : </a:t>
            </a:r>
            <a:r>
              <a:rPr lang="ko-KR" altLang="en-US" sz="1200" dirty="0"/>
              <a:t>상단부터 스크롤 이동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clientHeight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사용자의 화면 크기가 차지하는 스크롤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scrollHeight</a:t>
            </a:r>
            <a:r>
              <a:rPr lang="en-US" altLang="ko-KR" sz="1200" dirty="0"/>
              <a:t> : </a:t>
            </a:r>
            <a:r>
              <a:rPr lang="ko-KR" altLang="en-US" sz="1200" dirty="0"/>
              <a:t>페이지의 총 스크롤 크기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scrollTop+clientHeight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scrollHeight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인경우</a:t>
            </a:r>
            <a:r>
              <a:rPr lang="en-US" altLang="ko-KR" sz="1200" dirty="0"/>
              <a:t> 	  </a:t>
            </a:r>
            <a:r>
              <a:rPr lang="ko-KR" altLang="en-US" sz="1200" dirty="0"/>
              <a:t>서버에 </a:t>
            </a:r>
            <a:r>
              <a:rPr lang="en-US" altLang="ko-KR" sz="1200" dirty="0"/>
              <a:t>AJAX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JSON </a:t>
            </a:r>
            <a:r>
              <a:rPr lang="ko-KR" altLang="en-US" sz="1200" dirty="0"/>
              <a:t>데이터 요청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ViewModel</a:t>
            </a:r>
            <a:r>
              <a:rPr lang="en-US" altLang="ko-KR" sz="1200" dirty="0"/>
              <a:t> data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리스트  삽입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259199"/>
            <a:ext cx="5838095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68978" y="29689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clientHeight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978" y="15812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scrollTop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74" y="3740169"/>
            <a:ext cx="14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scrollHeight</a:t>
            </a:r>
            <a:endParaRPr lang="ko-KR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64243"/>
              </p:ext>
            </p:extLst>
          </p:nvPr>
        </p:nvGraphicFramePr>
        <p:xfrm>
          <a:off x="7510923" y="1293745"/>
          <a:ext cx="3877132" cy="2484830"/>
        </p:xfrm>
        <a:graphic>
          <a:graphicData uri="http://schemas.openxmlformats.org/drawingml/2006/table">
            <a:tbl>
              <a:tblPr firstRow="1" bandRow="1"/>
              <a:tblGrid>
                <a:gridCol w="387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5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8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2226</Words>
  <Application>Microsoft Office PowerPoint</Application>
  <PresentationFormat>와이드스크린</PresentationFormat>
  <Paragraphs>395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나눔바른고딕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이 형준</cp:lastModifiedBy>
  <cp:revision>437</cp:revision>
  <dcterms:created xsi:type="dcterms:W3CDTF">2020-01-16T07:12:04Z</dcterms:created>
  <dcterms:modified xsi:type="dcterms:W3CDTF">2020-06-04T12:55:30Z</dcterms:modified>
</cp:coreProperties>
</file>