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89" r:id="rId4"/>
    <p:sldId id="296" r:id="rId5"/>
    <p:sldId id="297" r:id="rId6"/>
    <p:sldId id="298" r:id="rId7"/>
    <p:sldId id="259" r:id="rId8"/>
    <p:sldId id="290" r:id="rId9"/>
    <p:sldId id="258" r:id="rId10"/>
    <p:sldId id="291" r:id="rId11"/>
    <p:sldId id="260" r:id="rId12"/>
    <p:sldId id="261" r:id="rId13"/>
    <p:sldId id="292" r:id="rId14"/>
    <p:sldId id="262" r:id="rId15"/>
    <p:sldId id="263" r:id="rId16"/>
    <p:sldId id="265" r:id="rId17"/>
    <p:sldId id="264" r:id="rId18"/>
    <p:sldId id="266" r:id="rId19"/>
    <p:sldId id="267" r:id="rId20"/>
    <p:sldId id="268" r:id="rId21"/>
    <p:sldId id="269" r:id="rId22"/>
    <p:sldId id="270" r:id="rId23"/>
    <p:sldId id="282" r:id="rId24"/>
    <p:sldId id="283" r:id="rId25"/>
    <p:sldId id="284" r:id="rId26"/>
    <p:sldId id="285" r:id="rId27"/>
    <p:sldId id="287" r:id="rId28"/>
    <p:sldId id="276" r:id="rId29"/>
    <p:sldId id="281" r:id="rId30"/>
    <p:sldId id="293" r:id="rId31"/>
    <p:sldId id="294" r:id="rId32"/>
    <p:sldId id="278" r:id="rId33"/>
    <p:sldId id="295" r:id="rId34"/>
    <p:sldId id="277" r:id="rId35"/>
    <p:sldId id="279" r:id="rId36"/>
    <p:sldId id="280" r:id="rId3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114" y="3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7F2A0-C7D9-4DBD-AE3B-C1A712DCE501}" type="datetimeFigureOut">
              <a:rPr lang="ko-KR" altLang="en-US" smtClean="0"/>
              <a:pPr/>
              <a:t>2020-05-21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DCD2E-416C-42CA-95A4-05EC3697B7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55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06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01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425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48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77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53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34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10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28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40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8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C3D53-FEDF-49EC-8F65-FFFC138B637E}" type="datetimeFigureOut">
              <a:rPr lang="ko-KR" altLang="en-US" smtClean="0"/>
              <a:pPr/>
              <a:t>2020-05-21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78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화면 설계서</a:t>
            </a:r>
            <a:r>
              <a:rPr lang="en-US" altLang="ko-KR" dirty="0"/>
              <a:t>!!!!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프로젝트</a:t>
            </a:r>
            <a:r>
              <a:rPr lang="en-US" altLang="ko-KR"/>
              <a:t>5</a:t>
            </a:r>
            <a:endParaRPr lang="en-US" altLang="ko-KR" dirty="0"/>
          </a:p>
          <a:p>
            <a:r>
              <a:rPr lang="ko-KR" altLang="en-US" dirty="0" err="1"/>
              <a:t>이조오오오오오오온</a:t>
            </a:r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 err="1"/>
              <a:t>조오오오오오으아아으아으아으아ㅡ아으ㅏ으아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5175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403648" y="469651"/>
            <a:ext cx="5649724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로그인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페이지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55" y="440580"/>
            <a:ext cx="542889" cy="542889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120" y="1474065"/>
            <a:ext cx="4648175" cy="469963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2" name="TextBox 21"/>
          <p:cNvSpPr txBox="1"/>
          <p:nvPr/>
        </p:nvSpPr>
        <p:spPr>
          <a:xfrm>
            <a:off x="6961043" y="2697691"/>
            <a:ext cx="383083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이메일</a:t>
            </a:r>
            <a:r>
              <a:rPr lang="ko-KR" altLang="en-US" dirty="0" smtClean="0"/>
              <a:t> 및 비밀번호 검증</a:t>
            </a:r>
            <a:endParaRPr lang="en-US" altLang="ko-KR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err="1" smtClean="0"/>
              <a:t>이메일을</a:t>
            </a:r>
            <a:r>
              <a:rPr lang="ko-KR" altLang="en-US" sz="1200" dirty="0" smtClean="0"/>
              <a:t> 입력하고 비밀번호를 입력한 후 로그인 클릭 시</a:t>
            </a:r>
            <a:r>
              <a:rPr lang="en-US" altLang="ko-KR" sz="1200" dirty="0" smtClean="0"/>
              <a:t>, </a:t>
            </a:r>
            <a:r>
              <a:rPr lang="en-US" altLang="ko-KR" sz="1200" dirty="0" err="1" smtClean="0"/>
              <a:t>JqueryAJAX</a:t>
            </a:r>
            <a:r>
              <a:rPr lang="ko-KR" altLang="en-US" sz="1200" dirty="0" smtClean="0"/>
              <a:t>를 통해서 </a:t>
            </a:r>
            <a:r>
              <a:rPr lang="ko-KR" altLang="en-US" sz="1200" dirty="0" err="1" smtClean="0"/>
              <a:t>이메일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비밀번호 일치 여부 확인 후 일치하지 않으면 알림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일치하는 경우 세션에 회원정보를 저장하고 </a:t>
            </a:r>
            <a:r>
              <a:rPr lang="ko-KR" altLang="en-US" sz="1200" dirty="0" err="1" smtClean="0"/>
              <a:t>메인페이지로</a:t>
            </a:r>
            <a:r>
              <a:rPr lang="ko-KR" altLang="en-US" sz="1200" dirty="0" smtClean="0"/>
              <a:t> 이동</a:t>
            </a:r>
            <a:endParaRPr lang="en-US" altLang="ko-KR" sz="1200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1403648" y="2760133"/>
            <a:ext cx="5496913" cy="3251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9240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2400" dirty="0" err="1"/>
              <a:t>ㅇ</a:t>
            </a:r>
            <a:endParaRPr lang="ko-KR" altLang="en-US" sz="24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940866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>
                          <a:latin typeface="+mj-ea"/>
                          <a:ea typeface="+mj-ea"/>
                        </a:rPr>
                        <a:t>Hj_user_w_findAccount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3587724"/>
              </p:ext>
            </p:extLst>
          </p:nvPr>
        </p:nvGraphicFramePr>
        <p:xfrm>
          <a:off x="9168341" y="2479152"/>
          <a:ext cx="2688299" cy="3570331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아이디 찾기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가입 시 입력한 </a:t>
                      </a: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이메일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주소를 입력하여 가입 여부 확인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DA06AE45-F21F-4390-88D7-43E648964D4B}"/>
              </a:ext>
            </a:extLst>
          </p:cNvPr>
          <p:cNvSpPr/>
          <p:nvPr/>
        </p:nvSpPr>
        <p:spPr>
          <a:xfrm>
            <a:off x="3115782" y="2606208"/>
            <a:ext cx="2539107" cy="394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가입 시 등록한 </a:t>
            </a:r>
            <a:r>
              <a:rPr lang="ko-KR" altLang="en-US" sz="1200" dirty="0" err="1">
                <a:solidFill>
                  <a:schemeClr val="tx1"/>
                </a:solidFill>
              </a:rPr>
              <a:t>이메일</a:t>
            </a:r>
            <a:r>
              <a:rPr lang="ko-KR" altLang="en-US" sz="1200" dirty="0">
                <a:solidFill>
                  <a:schemeClr val="tx1"/>
                </a:solidFill>
              </a:rPr>
              <a:t> 주소 입력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84495" y="1958831"/>
            <a:ext cx="3045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아이디찾기</a:t>
            </a:r>
            <a:r>
              <a:rPr lang="ko-KR" altLang="en-US" dirty="0"/>
              <a:t> </a:t>
            </a:r>
            <a:r>
              <a:rPr lang="en-US" altLang="ko-KR" dirty="0"/>
              <a:t>| </a:t>
            </a:r>
            <a:r>
              <a:rPr lang="ko-KR" altLang="en-US" dirty="0" err="1"/>
              <a:t>비밀번호찾기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DA06AE45-F21F-4390-88D7-43E648964D4B}"/>
              </a:ext>
            </a:extLst>
          </p:cNvPr>
          <p:cNvSpPr/>
          <p:nvPr/>
        </p:nvSpPr>
        <p:spPr>
          <a:xfrm>
            <a:off x="3115782" y="3228385"/>
            <a:ext cx="2188260" cy="394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확인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0EBAA98D-DF29-4F0F-A529-A835ED2E76A4}"/>
              </a:ext>
            </a:extLst>
          </p:cNvPr>
          <p:cNvSpPr/>
          <p:nvPr/>
        </p:nvSpPr>
        <p:spPr>
          <a:xfrm>
            <a:off x="1808965" y="522708"/>
            <a:ext cx="8789911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아이디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/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비밀번호 찾기 페이지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="" xmlns:a16="http://schemas.microsoft.com/office/drawing/2014/main" id="{A4907B24-C12F-4C0C-AED0-50987989BC8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4301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2400"/>
              <a:t>ㅇ</a:t>
            </a:r>
            <a:endParaRPr lang="ko-KR" altLang="en-US" sz="24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0667437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Hj_user_w_findAccount</a:t>
                      </a:r>
                      <a:endParaRPr lang="ko-KR" altLang="en-US" sz="15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9145153"/>
              </p:ext>
            </p:extLst>
          </p:nvPr>
        </p:nvGraphicFramePr>
        <p:xfrm>
          <a:off x="9168341" y="2479152"/>
          <a:ext cx="2688299" cy="3570331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비밀번호 찾기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가입 시 등록한 </a:t>
                      </a: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이메일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입력 시 임시비밀번호 발송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DA06AE45-F21F-4390-88D7-43E648964D4B}"/>
              </a:ext>
            </a:extLst>
          </p:cNvPr>
          <p:cNvSpPr/>
          <p:nvPr/>
        </p:nvSpPr>
        <p:spPr>
          <a:xfrm>
            <a:off x="3115782" y="2606208"/>
            <a:ext cx="2539107" cy="394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가입 시 등록한 </a:t>
            </a:r>
            <a:r>
              <a:rPr lang="ko-KR" altLang="en-US" sz="1200" dirty="0" err="1">
                <a:solidFill>
                  <a:schemeClr val="tx1"/>
                </a:solidFill>
              </a:rPr>
              <a:t>이메일</a:t>
            </a:r>
            <a:r>
              <a:rPr lang="ko-KR" altLang="en-US" sz="1200" dirty="0">
                <a:solidFill>
                  <a:schemeClr val="tx1"/>
                </a:solidFill>
              </a:rPr>
              <a:t> 주소 입력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84495" y="1958831"/>
            <a:ext cx="3045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아이디찾기</a:t>
            </a:r>
            <a:r>
              <a:rPr lang="ko-KR" altLang="en-US" dirty="0"/>
              <a:t> </a:t>
            </a:r>
            <a:r>
              <a:rPr lang="en-US" altLang="ko-KR" dirty="0"/>
              <a:t>| </a:t>
            </a:r>
            <a:r>
              <a:rPr lang="ko-KR" altLang="en-US" dirty="0" err="1"/>
              <a:t>비밀번호찾기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DA06AE45-F21F-4390-88D7-43E648964D4B}"/>
              </a:ext>
            </a:extLst>
          </p:cNvPr>
          <p:cNvSpPr/>
          <p:nvPr/>
        </p:nvSpPr>
        <p:spPr>
          <a:xfrm>
            <a:off x="3115782" y="3228385"/>
            <a:ext cx="2188260" cy="394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확인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DF16F67D-C475-4BC3-8967-27B77B9E9807}"/>
              </a:ext>
            </a:extLst>
          </p:cNvPr>
          <p:cNvSpPr/>
          <p:nvPr/>
        </p:nvSpPr>
        <p:spPr>
          <a:xfrm>
            <a:off x="1808965" y="522708"/>
            <a:ext cx="8789911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아이디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/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비밀번호 찾기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비밀번호 찾기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)–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="" xmlns:a16="http://schemas.microsoft.com/office/drawing/2014/main" id="{45D5577E-45C2-4C80-87F1-68F9E9632C4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5464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403648" y="469651"/>
            <a:ext cx="5649724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아이디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/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비밀번호 찾기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55" y="440580"/>
            <a:ext cx="542889" cy="542889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8105891" y="1805337"/>
            <a:ext cx="3830835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아이디 찾기 및 비밀번호 찾기</a:t>
            </a:r>
            <a:endParaRPr lang="en-US" altLang="ko-KR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한 화면에서 페이지 이동 없이 아이디 찾기와 비밀번호 찾기를 사용하기 위해서 </a:t>
            </a:r>
            <a:r>
              <a:rPr lang="en-US" altLang="ko-KR" sz="1200" dirty="0" smtClean="0"/>
              <a:t>Vue.js </a:t>
            </a:r>
            <a:r>
              <a:rPr lang="ko-KR" altLang="en-US" sz="1200" dirty="0" smtClean="0"/>
              <a:t>이용</a:t>
            </a:r>
            <a:endParaRPr lang="en-US" altLang="ko-KR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아이디 찾기의 경우 가입 시 등록한 </a:t>
            </a:r>
            <a:r>
              <a:rPr lang="ko-KR" altLang="en-US" sz="1200" dirty="0" err="1" smtClean="0"/>
              <a:t>이메일</a:t>
            </a:r>
            <a:r>
              <a:rPr lang="ko-KR" altLang="en-US" sz="1200" dirty="0" smtClean="0"/>
              <a:t> 주소를 입력하고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가입여부 확인하면 가입여부 표시</a:t>
            </a:r>
            <a:endParaRPr lang="en-US" altLang="ko-KR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비밀번호 찾기는 가입 시 등록한 </a:t>
            </a:r>
            <a:r>
              <a:rPr lang="ko-KR" altLang="en-US" sz="1200" dirty="0" err="1" smtClean="0"/>
              <a:t>이메일</a:t>
            </a:r>
            <a:r>
              <a:rPr lang="ko-KR" altLang="en-US" sz="1200" dirty="0" smtClean="0"/>
              <a:t> 주소를 입력하고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비밀번호 재설정을 클릭하면 </a:t>
            </a:r>
            <a:r>
              <a:rPr lang="ko-KR" altLang="en-US" sz="1200" dirty="0" err="1" smtClean="0"/>
              <a:t>팝업창이나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모달창이</a:t>
            </a:r>
            <a:r>
              <a:rPr lang="ko-KR" altLang="en-US" sz="1200" dirty="0" smtClean="0"/>
              <a:t> 호출되지 않고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입력창</a:t>
            </a:r>
            <a:r>
              <a:rPr lang="ko-KR" altLang="en-US" sz="1200" dirty="0" smtClean="0"/>
              <a:t> 아래에 새로운 </a:t>
            </a:r>
            <a:r>
              <a:rPr lang="en-US" altLang="ko-KR" sz="1200" dirty="0" smtClean="0"/>
              <a:t>Input</a:t>
            </a:r>
            <a:r>
              <a:rPr lang="ko-KR" altLang="en-US" sz="1200" dirty="0" smtClean="0"/>
              <a:t>태그가 생성되어 재설정할 수 있도록 구현 예정</a:t>
            </a:r>
            <a:r>
              <a:rPr lang="en-US" altLang="ko-KR" sz="1200" dirty="0" smtClean="0"/>
              <a:t>..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25" y="1806671"/>
            <a:ext cx="3761728" cy="36287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8510" y="1805337"/>
            <a:ext cx="3792405" cy="363136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73292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sz="2400" dirty="0">
              <a:solidFill>
                <a:schemeClr val="tx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4958425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>
                          <a:latin typeface="+mj-ea"/>
                          <a:ea typeface="+mj-ea"/>
                        </a:rPr>
                        <a:t>Hj_admin_w_users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196302"/>
              </p:ext>
            </p:extLst>
          </p:nvPr>
        </p:nvGraphicFramePr>
        <p:xfrm>
          <a:off x="9168341" y="2479152"/>
          <a:ext cx="2688299" cy="422495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err="1">
                          <a:latin typeface="+mj-ea"/>
                          <a:ea typeface="+mj-ea"/>
                        </a:rPr>
                        <a:t>네비게이션</a:t>
                      </a: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 바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로그인 중인 아이디 확인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프로필 아이콘 클릭하여 로그아웃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관리자 메뉴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다른 관리자 메뉴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회원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메이커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프로젝트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스토어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고객센터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관리자 관리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 이동 가능한 버튼 제공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회원목록 테이블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회원가입 시 입력한 데이터 표시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클릭 시 회원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상세 페이지로 이동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309369" y="2065867"/>
            <a:ext cx="1016142" cy="4018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>
                <a:solidFill>
                  <a:schemeClr val="tx1"/>
                </a:solidFill>
              </a:rPr>
              <a:t>관리자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메뉴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309369" y="1512711"/>
            <a:ext cx="7360498" cy="553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 err="1">
                <a:solidFill>
                  <a:schemeClr val="tx1"/>
                </a:solidFill>
              </a:rPr>
              <a:t>네비게이션</a:t>
            </a:r>
            <a:r>
              <a:rPr lang="ko-KR" altLang="en-US" dirty="0">
                <a:solidFill>
                  <a:schemeClr val="tx1"/>
                </a:solidFill>
              </a:rPr>
              <a:t> 바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494844" y="2269067"/>
            <a:ext cx="6175023" cy="38156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3. </a:t>
            </a:r>
            <a:r>
              <a:rPr lang="ko-KR" altLang="en-US" dirty="0">
                <a:solidFill>
                  <a:schemeClr val="tx1"/>
                </a:solidFill>
              </a:rPr>
              <a:t>회원목록 테이블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9397953"/>
              </p:ext>
            </p:extLst>
          </p:nvPr>
        </p:nvGraphicFramePr>
        <p:xfrm>
          <a:off x="2747958" y="2888240"/>
          <a:ext cx="56042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08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2085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2085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12085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12085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회원 번호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>
                          <a:solidFill>
                            <a:schemeClr val="tx1"/>
                          </a:solidFill>
                        </a:rPr>
                        <a:t>이메일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휴대폰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관심 카테고리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1ED53048-3D69-48AF-8501-7553FEBB9431}"/>
              </a:ext>
            </a:extLst>
          </p:cNvPr>
          <p:cNvSpPr/>
          <p:nvPr/>
        </p:nvSpPr>
        <p:spPr>
          <a:xfrm>
            <a:off x="1808965" y="522708"/>
            <a:ext cx="8789911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회원 관리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회원목록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관리자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="" xmlns:a16="http://schemas.microsoft.com/office/drawing/2014/main" id="{596765E6-AB68-45F3-90B5-0EE2B958887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5294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sz="2400" dirty="0">
              <a:solidFill>
                <a:schemeClr val="tx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7297921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Hj_admin_w_users</a:t>
                      </a: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_detail</a:t>
                      </a:r>
                      <a:endParaRPr lang="ko-KR" altLang="en-US" sz="15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9451742"/>
              </p:ext>
            </p:extLst>
          </p:nvPr>
        </p:nvGraphicFramePr>
        <p:xfrm>
          <a:off x="9168341" y="2479152"/>
          <a:ext cx="2688299" cy="422495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err="1">
                          <a:latin typeface="+mj-ea"/>
                          <a:ea typeface="+mj-ea"/>
                        </a:rPr>
                        <a:t>네비게이션</a:t>
                      </a: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 바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로그인 중인 아이디 확인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프로필 아이콘 클릭하여 로그아웃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관리자 메뉴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다른 관리자 메뉴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회원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메이커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프로젝트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스토어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고객센터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관리자 관리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 이동 가능한 버튼 제공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회원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상세정보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간단한 회원정보 표시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회원 상태를 변경하여 불량회원에 대한 제재 가능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309369" y="2065867"/>
            <a:ext cx="1016142" cy="4018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>
                <a:solidFill>
                  <a:schemeClr val="tx1"/>
                </a:solidFill>
              </a:rPr>
              <a:t>관리자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메뉴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309369" y="1512711"/>
            <a:ext cx="7360498" cy="553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 err="1">
                <a:solidFill>
                  <a:schemeClr val="tx1"/>
                </a:solidFill>
              </a:rPr>
              <a:t>네비게이션</a:t>
            </a:r>
            <a:r>
              <a:rPr lang="ko-KR" altLang="en-US" dirty="0">
                <a:solidFill>
                  <a:schemeClr val="tx1"/>
                </a:solidFill>
              </a:rPr>
              <a:t> 바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494844" y="2269067"/>
            <a:ext cx="6175023" cy="38156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3. </a:t>
            </a:r>
            <a:r>
              <a:rPr lang="ko-KR" altLang="en-US" dirty="0">
                <a:solidFill>
                  <a:schemeClr val="tx1"/>
                </a:solidFill>
              </a:rPr>
              <a:t>회원 상세정보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6171133"/>
              </p:ext>
            </p:extLst>
          </p:nvPr>
        </p:nvGraphicFramePr>
        <p:xfrm>
          <a:off x="2994057" y="2829473"/>
          <a:ext cx="5179100" cy="26569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9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589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회원 번호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이메일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휴대폰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관심 카테고리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참여 </a:t>
                      </a:r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펀딩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회원 상태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5195710" y="5658031"/>
            <a:ext cx="773290" cy="269081"/>
          </a:xfrm>
          <a:prstGeom prst="rect">
            <a:avLst/>
          </a:prstGeom>
          <a:solidFill>
            <a:srgbClr val="FF9E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2E71F5E5-8881-4066-B3FC-7F02A6128FB0}"/>
              </a:ext>
            </a:extLst>
          </p:cNvPr>
          <p:cNvSpPr/>
          <p:nvPr/>
        </p:nvSpPr>
        <p:spPr>
          <a:xfrm>
            <a:off x="1808965" y="522708"/>
            <a:ext cx="8789911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회원 관리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회원 상세정보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관리자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="" xmlns:a16="http://schemas.microsoft.com/office/drawing/2014/main" id="{9E4C98BD-3207-4F67-AFDF-AE32F77AF85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2032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sz="2400" dirty="0">
              <a:solidFill>
                <a:schemeClr val="tx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3166603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Hj_admin_w_makers</a:t>
                      </a:r>
                      <a:endParaRPr lang="ko-KR" altLang="en-US" sz="15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9385491"/>
              </p:ext>
            </p:extLst>
          </p:nvPr>
        </p:nvGraphicFramePr>
        <p:xfrm>
          <a:off x="9168341" y="2479152"/>
          <a:ext cx="2688299" cy="455515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err="1">
                          <a:latin typeface="+mj-ea"/>
                          <a:ea typeface="+mj-ea"/>
                        </a:rPr>
                        <a:t>네비게이션</a:t>
                      </a: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 바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로그인 중인 아이디 확인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프로필 아이콘 클릭하여 로그아웃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관리자 메뉴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다른 관리자 메뉴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회원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메이커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프로젝트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스토어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고객센터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관리자 관리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 이동 가능한 버튼 제공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메이커 목록 테이블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메이커 </a:t>
                      </a: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등록시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입력한 </a:t>
                      </a: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메이커명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이메일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표시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프로젝트를 생성한 경우 프로젝트 명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카테고리 표시</a:t>
                      </a:r>
                      <a:endParaRPr lang="en-US" altLang="ko-KR" sz="12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클릭 시 상세정보 표시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309369" y="2065867"/>
            <a:ext cx="1016142" cy="4018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>
                <a:solidFill>
                  <a:schemeClr val="tx1"/>
                </a:solidFill>
              </a:rPr>
              <a:t>관리자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메뉴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309369" y="1512711"/>
            <a:ext cx="7360498" cy="553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 err="1">
                <a:solidFill>
                  <a:schemeClr val="tx1"/>
                </a:solidFill>
              </a:rPr>
              <a:t>네비게이션</a:t>
            </a:r>
            <a:r>
              <a:rPr lang="ko-KR" altLang="en-US" dirty="0">
                <a:solidFill>
                  <a:schemeClr val="tx1"/>
                </a:solidFill>
              </a:rPr>
              <a:t> 바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494844" y="2269067"/>
            <a:ext cx="6175023" cy="38156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3. </a:t>
            </a:r>
            <a:r>
              <a:rPr lang="ko-KR" altLang="en-US" dirty="0">
                <a:solidFill>
                  <a:schemeClr val="tx1"/>
                </a:solidFill>
              </a:rPr>
              <a:t>메이커 목록 테이블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8397368"/>
              </p:ext>
            </p:extLst>
          </p:nvPr>
        </p:nvGraphicFramePr>
        <p:xfrm>
          <a:off x="2553709" y="2901356"/>
          <a:ext cx="59468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936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8936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8936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18936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18936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2369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메이커 번호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메이커명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이메일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카테고리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668AFF83-77F8-4E7C-B73A-84338FCC359A}"/>
              </a:ext>
            </a:extLst>
          </p:cNvPr>
          <p:cNvSpPr/>
          <p:nvPr/>
        </p:nvSpPr>
        <p:spPr>
          <a:xfrm>
            <a:off x="1808965" y="522708"/>
            <a:ext cx="8789911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메이커 관리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메이커 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관리자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="" xmlns:a16="http://schemas.microsoft.com/office/drawing/2014/main" id="{DF251BFE-B1BC-4CCC-B45F-1529CE5110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2246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sz="2400" dirty="0">
              <a:solidFill>
                <a:schemeClr val="tx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2554139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Hj_admin_w_makers</a:t>
                      </a: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_detail</a:t>
                      </a:r>
                      <a:endParaRPr lang="ko-KR" altLang="en-US" sz="15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4174165"/>
              </p:ext>
            </p:extLst>
          </p:nvPr>
        </p:nvGraphicFramePr>
        <p:xfrm>
          <a:off x="9168341" y="2479152"/>
          <a:ext cx="2688299" cy="422495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err="1">
                          <a:latin typeface="+mj-ea"/>
                          <a:ea typeface="+mj-ea"/>
                        </a:rPr>
                        <a:t>네비게이션</a:t>
                      </a: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 바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로그인 중인 아이디 확인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프로필 아이콘 클릭하여 로그아웃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관리자 메뉴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다른 관리자 메뉴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회원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메이커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프로젝트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스토어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고객센터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관리자 관리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 이동 가능한 버튼 제공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메이커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상세정보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간단한 회원정보 표시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회원 상태를 변경하여 불량회원에 대한 제재 가능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309369" y="2065867"/>
            <a:ext cx="1016142" cy="4018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>
                <a:solidFill>
                  <a:schemeClr val="tx1"/>
                </a:solidFill>
              </a:rPr>
              <a:t>관리자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메뉴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309369" y="1512711"/>
            <a:ext cx="7360498" cy="553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 err="1">
                <a:solidFill>
                  <a:schemeClr val="tx1"/>
                </a:solidFill>
              </a:rPr>
              <a:t>네비게이션</a:t>
            </a:r>
            <a:r>
              <a:rPr lang="ko-KR" altLang="en-US" dirty="0">
                <a:solidFill>
                  <a:schemeClr val="tx1"/>
                </a:solidFill>
              </a:rPr>
              <a:t> 바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494844" y="2269067"/>
            <a:ext cx="6175023" cy="38156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3. </a:t>
            </a:r>
            <a:r>
              <a:rPr lang="ko-KR" altLang="en-US" dirty="0">
                <a:solidFill>
                  <a:schemeClr val="tx1"/>
                </a:solidFill>
              </a:rPr>
              <a:t>메이커 상세정보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6366818"/>
              </p:ext>
            </p:extLst>
          </p:nvPr>
        </p:nvGraphicFramePr>
        <p:xfrm>
          <a:off x="2994057" y="2829473"/>
          <a:ext cx="5179100" cy="22773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9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589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메이커 번호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메이커명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이메일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카테고리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메이커</a:t>
                      </a:r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상태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5195710" y="5532704"/>
            <a:ext cx="773290" cy="269081"/>
          </a:xfrm>
          <a:prstGeom prst="rect">
            <a:avLst/>
          </a:prstGeom>
          <a:solidFill>
            <a:srgbClr val="FF9E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B8AEEA03-0F56-4549-9E63-FACB280C563C}"/>
              </a:ext>
            </a:extLst>
          </p:cNvPr>
          <p:cNvSpPr/>
          <p:nvPr/>
        </p:nvSpPr>
        <p:spPr>
          <a:xfrm>
            <a:off x="1808965" y="522708"/>
            <a:ext cx="8789911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메이커 관리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메이커 상세정보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관리자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="" xmlns:a16="http://schemas.microsoft.com/office/drawing/2014/main" id="{320858DB-3CDB-4FB3-A6B8-2204163AEE2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5821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sz="2400" dirty="0">
              <a:solidFill>
                <a:schemeClr val="tx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7033679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Hj_admin_w_projects</a:t>
                      </a:r>
                      <a:endParaRPr lang="ko-KR" altLang="en-US" sz="15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4232042"/>
              </p:ext>
            </p:extLst>
          </p:nvPr>
        </p:nvGraphicFramePr>
        <p:xfrm>
          <a:off x="9168341" y="2479152"/>
          <a:ext cx="2688299" cy="439005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err="1">
                          <a:latin typeface="+mj-ea"/>
                          <a:ea typeface="+mj-ea"/>
                        </a:rPr>
                        <a:t>네비게이션</a:t>
                      </a: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 바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로그인 중인 아이디 확인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프로필 아이콘 클릭하여 로그아웃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관리자 메뉴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다른 관리자 메뉴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회원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메이커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프로젝트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스토어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고객센터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관리자 관리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 이동 가능한 버튼 제공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프로젝트 목록 테이블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프로젝트 등록 시 입력한 기본 정보들 표시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현재 프로젝트 상태 표시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클릭하여 상세정보로 이동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309369" y="2065867"/>
            <a:ext cx="1016142" cy="4018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>
                <a:solidFill>
                  <a:schemeClr val="tx1"/>
                </a:solidFill>
              </a:rPr>
              <a:t>관리자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메뉴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309369" y="1512711"/>
            <a:ext cx="7360498" cy="553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 err="1">
                <a:solidFill>
                  <a:schemeClr val="tx1"/>
                </a:solidFill>
              </a:rPr>
              <a:t>네비게이션</a:t>
            </a:r>
            <a:r>
              <a:rPr lang="ko-KR" altLang="en-US" dirty="0">
                <a:solidFill>
                  <a:schemeClr val="tx1"/>
                </a:solidFill>
              </a:rPr>
              <a:t> 바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494844" y="2269067"/>
            <a:ext cx="6175023" cy="38156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3. </a:t>
            </a:r>
            <a:r>
              <a:rPr lang="ko-KR" altLang="en-US" dirty="0">
                <a:solidFill>
                  <a:schemeClr val="tx1"/>
                </a:solidFill>
              </a:rPr>
              <a:t>프로젝트 목록 테이블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039251"/>
              </p:ext>
            </p:extLst>
          </p:nvPr>
        </p:nvGraphicFramePr>
        <p:xfrm>
          <a:off x="2553710" y="2901356"/>
          <a:ext cx="5969400" cy="41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949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949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949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9949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949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369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프로젝트 번호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목표금액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마감기한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카테고리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프로젝트 상태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F5697118-40A3-48FA-8A2B-6A28787DADE2}"/>
              </a:ext>
            </a:extLst>
          </p:cNvPr>
          <p:cNvSpPr/>
          <p:nvPr/>
        </p:nvSpPr>
        <p:spPr>
          <a:xfrm>
            <a:off x="1808965" y="522708"/>
            <a:ext cx="8789911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관리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관리자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="" xmlns:a16="http://schemas.microsoft.com/office/drawing/2014/main" id="{CAA457BC-9017-4EE2-9A6E-EC55C0490F4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8903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sz="2400" dirty="0">
              <a:solidFill>
                <a:schemeClr val="tx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9184162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Hj_admin_w_projects</a:t>
                      </a: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_detail</a:t>
                      </a:r>
                      <a:endParaRPr lang="ko-KR" altLang="en-US" sz="15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328312"/>
              </p:ext>
            </p:extLst>
          </p:nvPr>
        </p:nvGraphicFramePr>
        <p:xfrm>
          <a:off x="9168341" y="2479152"/>
          <a:ext cx="2688299" cy="422495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err="1">
                          <a:latin typeface="+mj-ea"/>
                          <a:ea typeface="+mj-ea"/>
                        </a:rPr>
                        <a:t>네비게이션</a:t>
                      </a: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 바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로그인 중인 아이디 확인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프로필 아이콘 클릭하여 로그아웃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관리자 메뉴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다른 관리자 메뉴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회원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메이커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프로젝트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스토어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고객센터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관리자 관리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 이동 가능한 버튼 제공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프로젝트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상세정보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프로젝트 상세정보 표시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상태를 변경하여 불량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프로젝트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에 대한 제재 가능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309369" y="2065867"/>
            <a:ext cx="1016142" cy="4018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>
                <a:solidFill>
                  <a:schemeClr val="tx1"/>
                </a:solidFill>
              </a:rPr>
              <a:t>관리자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메뉴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309369" y="1512711"/>
            <a:ext cx="7360498" cy="553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 err="1">
                <a:solidFill>
                  <a:schemeClr val="tx1"/>
                </a:solidFill>
              </a:rPr>
              <a:t>네비게이션</a:t>
            </a:r>
            <a:r>
              <a:rPr lang="ko-KR" altLang="en-US" dirty="0">
                <a:solidFill>
                  <a:schemeClr val="tx1"/>
                </a:solidFill>
              </a:rPr>
              <a:t> 바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494844" y="2269067"/>
            <a:ext cx="6175023" cy="38156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3. </a:t>
            </a:r>
            <a:r>
              <a:rPr lang="ko-KR" altLang="en-US" dirty="0">
                <a:solidFill>
                  <a:schemeClr val="tx1"/>
                </a:solidFill>
              </a:rPr>
              <a:t>프로젝트 상세정보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8807957"/>
              </p:ext>
            </p:extLst>
          </p:nvPr>
        </p:nvGraphicFramePr>
        <p:xfrm>
          <a:off x="2994057" y="2829473"/>
          <a:ext cx="5179100" cy="22773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9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589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프로젝트 번호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목표금액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마감기한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카테고리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프로젝트 상태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5195710" y="5490883"/>
            <a:ext cx="773290" cy="269081"/>
          </a:xfrm>
          <a:prstGeom prst="rect">
            <a:avLst/>
          </a:prstGeom>
          <a:solidFill>
            <a:srgbClr val="FF9E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68A3980F-751C-4A7A-9E74-1AC227331071}"/>
              </a:ext>
            </a:extLst>
          </p:cNvPr>
          <p:cNvSpPr/>
          <p:nvPr/>
        </p:nvSpPr>
        <p:spPr>
          <a:xfrm>
            <a:off x="1808965" y="522708"/>
            <a:ext cx="8789911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관리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상세정보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관리자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="" xmlns:a16="http://schemas.microsoft.com/office/drawing/2014/main" id="{CD30AB7B-B79D-4A65-A653-976737C9CF7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240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08965" y="522708"/>
            <a:ext cx="8789911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메인 페이지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9737892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>
                          <a:latin typeface="+mj-ea"/>
                          <a:ea typeface="+mj-ea"/>
                        </a:rPr>
                        <a:t>hj_user_w_main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6443840"/>
              </p:ext>
            </p:extLst>
          </p:nvPr>
        </p:nvGraphicFramePr>
        <p:xfrm>
          <a:off x="9168341" y="2479152"/>
          <a:ext cx="2688299" cy="2984743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네비게이션 바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로고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프로젝트 오픈 신청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펀딩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스토어 이동을 위한 드롭다운 메뉴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회원가입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로그인 버튼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알림 버튼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슬라이드 형식 배너</a:t>
                      </a:r>
                      <a:endParaRPr lang="en-US" altLang="ko-KR" sz="1200" b="1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광고형식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관리자가 등록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추천 프로젝트 리스트</a:t>
                      </a:r>
                      <a:endParaRPr lang="en-US" altLang="ko-KR" sz="1200" b="1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관리자가 선택한 프로젝트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마감 직전 프로젝트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리워드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또는 </a:t>
                      </a: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펀딩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성공 상품</a:t>
                      </a: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DA06AE45-F21F-4390-88D7-43E648964D4B}"/>
              </a:ext>
            </a:extLst>
          </p:cNvPr>
          <p:cNvSpPr/>
          <p:nvPr/>
        </p:nvSpPr>
        <p:spPr>
          <a:xfrm>
            <a:off x="1695118" y="1749982"/>
            <a:ext cx="6408976" cy="4463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>
                <a:solidFill>
                  <a:schemeClr val="tx1"/>
                </a:solidFill>
              </a:rPr>
              <a:t>네비게이션 바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5680EFB1-35EB-44AB-BD93-A7F972038C3F}"/>
              </a:ext>
            </a:extLst>
          </p:cNvPr>
          <p:cNvSpPr/>
          <p:nvPr/>
        </p:nvSpPr>
        <p:spPr>
          <a:xfrm>
            <a:off x="1695118" y="2377197"/>
            <a:ext cx="6408976" cy="12649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>
                <a:solidFill>
                  <a:schemeClr val="tx1"/>
                </a:solidFill>
              </a:rPr>
              <a:t>슬라이드 형식 배너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029E53B2-7F53-473E-AF6D-1A4175F70FEE}"/>
              </a:ext>
            </a:extLst>
          </p:cNvPr>
          <p:cNvSpPr/>
          <p:nvPr/>
        </p:nvSpPr>
        <p:spPr>
          <a:xfrm>
            <a:off x="1708171" y="3816530"/>
            <a:ext cx="6408976" cy="12649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3. </a:t>
            </a:r>
            <a:r>
              <a:rPr lang="ko-KR" altLang="en-US" dirty="0">
                <a:solidFill>
                  <a:schemeClr val="tx1"/>
                </a:solidFill>
              </a:rPr>
              <a:t>추천 프로젝트 리스트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="" xmlns:a16="http://schemas.microsoft.com/office/drawing/2014/main" id="{1C9E681F-3A8E-484C-AD76-4BD556599AD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1428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sz="2400" dirty="0">
              <a:solidFill>
                <a:schemeClr val="tx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5102031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Hj_admin_w_administrator</a:t>
                      </a:r>
                      <a:endParaRPr lang="ko-KR" altLang="en-US" sz="15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5202269"/>
              </p:ext>
            </p:extLst>
          </p:nvPr>
        </p:nvGraphicFramePr>
        <p:xfrm>
          <a:off x="9168341" y="2479152"/>
          <a:ext cx="2688299" cy="455515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err="1">
                          <a:latin typeface="+mj-ea"/>
                          <a:ea typeface="+mj-ea"/>
                        </a:rPr>
                        <a:t>네비게이션</a:t>
                      </a: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 바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로그인 중인 아이디 확인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프로필 아이콘 클릭하여 로그아웃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관리자 메뉴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다른 관리자 메뉴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회원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메이커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프로젝트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스토어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고객센터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관리자 관리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 이동 가능한 버튼 제공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관리자목록 테이블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회원가입 시 입력한 데이터 표시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클릭 시 회원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상세 페이지로 이동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등록버튼 클릭 시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관리자 등록 페이지로 이동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309369" y="2065867"/>
            <a:ext cx="1016142" cy="4018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>
                <a:solidFill>
                  <a:schemeClr val="tx1"/>
                </a:solidFill>
              </a:rPr>
              <a:t>관리자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메뉴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309369" y="1512711"/>
            <a:ext cx="7360498" cy="553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 err="1">
                <a:solidFill>
                  <a:schemeClr val="tx1"/>
                </a:solidFill>
              </a:rPr>
              <a:t>네비게이션</a:t>
            </a:r>
            <a:r>
              <a:rPr lang="ko-KR" altLang="en-US" dirty="0">
                <a:solidFill>
                  <a:schemeClr val="tx1"/>
                </a:solidFill>
              </a:rPr>
              <a:t> 바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494844" y="2269067"/>
            <a:ext cx="6175023" cy="38156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3. </a:t>
            </a:r>
            <a:r>
              <a:rPr lang="ko-KR" altLang="en-US" dirty="0">
                <a:solidFill>
                  <a:schemeClr val="tx1"/>
                </a:solidFill>
              </a:rPr>
              <a:t>관리자 목록 테이블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1355908"/>
              </p:ext>
            </p:extLst>
          </p:nvPr>
        </p:nvGraphicFramePr>
        <p:xfrm>
          <a:off x="2747958" y="2888240"/>
          <a:ext cx="56042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08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2085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2085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12085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12085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관리자 번호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이메일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휴대폰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권한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7337778" y="5576711"/>
            <a:ext cx="925689" cy="316089"/>
          </a:xfrm>
          <a:prstGeom prst="rect">
            <a:avLst/>
          </a:prstGeom>
          <a:solidFill>
            <a:srgbClr val="FF9E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등록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20C66B01-500A-496D-B64A-E803DDB78CD7}"/>
              </a:ext>
            </a:extLst>
          </p:cNvPr>
          <p:cNvSpPr/>
          <p:nvPr/>
        </p:nvSpPr>
        <p:spPr>
          <a:xfrm>
            <a:off x="1808965" y="522708"/>
            <a:ext cx="8789911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관리자정보 관리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관리자 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관리자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="" xmlns:a16="http://schemas.microsoft.com/office/drawing/2014/main" id="{89CDB495-5A88-4279-A3A8-B0DBABB8CB3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1445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sz="2400" dirty="0">
              <a:solidFill>
                <a:schemeClr val="tx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1758830"/>
              </p:ext>
            </p:extLst>
          </p:nvPr>
        </p:nvGraphicFramePr>
        <p:xfrm>
          <a:off x="9168341" y="1433634"/>
          <a:ext cx="2688299" cy="1003615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Hj_admin_w_administrator</a:t>
                      </a: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_detail</a:t>
                      </a:r>
                      <a:endParaRPr lang="ko-KR" altLang="en-US" sz="15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4159609"/>
              </p:ext>
            </p:extLst>
          </p:nvPr>
        </p:nvGraphicFramePr>
        <p:xfrm>
          <a:off x="9168341" y="2479152"/>
          <a:ext cx="2688299" cy="422495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err="1">
                          <a:latin typeface="+mj-ea"/>
                          <a:ea typeface="+mj-ea"/>
                        </a:rPr>
                        <a:t>네비게이션</a:t>
                      </a: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 바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로그인 중인 아이디 확인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프로필 아이콘 클릭하여 로그아웃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관리자 메뉴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다른 관리자 메뉴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회원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메이커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프로젝트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스토어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고객센터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관리자 관리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 이동 가능한 버튼 제공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관리자 상세정보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간단한 회원정보 표시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회원 상태를 변경하여 불량회원에 대한 제재 가능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309369" y="2065867"/>
            <a:ext cx="1016142" cy="4018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>
                <a:solidFill>
                  <a:schemeClr val="tx1"/>
                </a:solidFill>
              </a:rPr>
              <a:t>관리자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메뉴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309369" y="1512711"/>
            <a:ext cx="7360498" cy="553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 err="1">
                <a:solidFill>
                  <a:schemeClr val="tx1"/>
                </a:solidFill>
              </a:rPr>
              <a:t>네비게이션</a:t>
            </a:r>
            <a:r>
              <a:rPr lang="ko-KR" altLang="en-US" dirty="0">
                <a:solidFill>
                  <a:schemeClr val="tx1"/>
                </a:solidFill>
              </a:rPr>
              <a:t> 바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494844" y="2269067"/>
            <a:ext cx="6175023" cy="38156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3. </a:t>
            </a:r>
            <a:r>
              <a:rPr lang="ko-KR" altLang="en-US" dirty="0">
                <a:solidFill>
                  <a:schemeClr val="tx1"/>
                </a:solidFill>
              </a:rPr>
              <a:t>관리자 상세정보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9773950"/>
              </p:ext>
            </p:extLst>
          </p:nvPr>
        </p:nvGraphicFramePr>
        <p:xfrm>
          <a:off x="2994057" y="2829473"/>
          <a:ext cx="5179100" cy="18978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9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589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관리자 번호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이메일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휴대폰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권한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5195710" y="5018603"/>
            <a:ext cx="773290" cy="269081"/>
          </a:xfrm>
          <a:prstGeom prst="rect">
            <a:avLst/>
          </a:prstGeom>
          <a:solidFill>
            <a:srgbClr val="FF9E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349DCFFC-B26E-4990-83FF-C4FACAD2A175}"/>
              </a:ext>
            </a:extLst>
          </p:cNvPr>
          <p:cNvSpPr/>
          <p:nvPr/>
        </p:nvSpPr>
        <p:spPr>
          <a:xfrm>
            <a:off x="1808965" y="522708"/>
            <a:ext cx="8789911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관리자정보 관리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관리자 상세정보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관리자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="" xmlns:a16="http://schemas.microsoft.com/office/drawing/2014/main" id="{8A37C5D8-970E-454E-9B10-176735DCB9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9574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sz="2400" dirty="0">
              <a:solidFill>
                <a:schemeClr val="tx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3380579"/>
              </p:ext>
            </p:extLst>
          </p:nvPr>
        </p:nvGraphicFramePr>
        <p:xfrm>
          <a:off x="9168341" y="1433634"/>
          <a:ext cx="2688299" cy="1003615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Hj_admin_w_administrator</a:t>
                      </a:r>
                      <a:endParaRPr lang="ko-KR" altLang="en-US" sz="15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algn="ctr" latinLnBrk="1"/>
                      <a:r>
                        <a:rPr lang="en-US" altLang="ko-KR" sz="1500" dirty="0">
                          <a:latin typeface="+mj-ea"/>
                          <a:ea typeface="+mj-ea"/>
                        </a:rPr>
                        <a:t>_register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0898351"/>
              </p:ext>
            </p:extLst>
          </p:nvPr>
        </p:nvGraphicFramePr>
        <p:xfrm>
          <a:off x="9168341" y="2479152"/>
          <a:ext cx="2688299" cy="4062744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err="1">
                          <a:latin typeface="+mj-ea"/>
                          <a:ea typeface="+mj-ea"/>
                        </a:rPr>
                        <a:t>네비게이션</a:t>
                      </a: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 바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로그인 중인 아이디 확인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프로필 아이콘 클릭하여 로그아웃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관리자 메뉴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다른 관리자 메뉴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회원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메이커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프로젝트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스토어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고객센터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관리자 관리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 이동 가능한 버튼 제공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관리자 등록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간단한 관리자 정보 입력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후 등록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309369" y="2065867"/>
            <a:ext cx="1016142" cy="4018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>
                <a:solidFill>
                  <a:schemeClr val="tx1"/>
                </a:solidFill>
              </a:rPr>
              <a:t>관리자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메뉴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309369" y="1512711"/>
            <a:ext cx="7360498" cy="553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 err="1">
                <a:solidFill>
                  <a:schemeClr val="tx1"/>
                </a:solidFill>
              </a:rPr>
              <a:t>네비게이션</a:t>
            </a:r>
            <a:r>
              <a:rPr lang="ko-KR" altLang="en-US" dirty="0">
                <a:solidFill>
                  <a:schemeClr val="tx1"/>
                </a:solidFill>
              </a:rPr>
              <a:t> 바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494844" y="2269067"/>
            <a:ext cx="6175023" cy="38156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3. </a:t>
            </a:r>
            <a:r>
              <a:rPr lang="ko-KR" altLang="en-US" dirty="0">
                <a:solidFill>
                  <a:schemeClr val="tx1"/>
                </a:solidFill>
              </a:rPr>
              <a:t>관리자 등록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6408577"/>
              </p:ext>
            </p:extLst>
          </p:nvPr>
        </p:nvGraphicFramePr>
        <p:xfrm>
          <a:off x="2992805" y="2999288"/>
          <a:ext cx="5179100" cy="1518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9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589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이메일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휴대폰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권한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5195710" y="4807639"/>
            <a:ext cx="773290" cy="269081"/>
          </a:xfrm>
          <a:prstGeom prst="rect">
            <a:avLst/>
          </a:prstGeom>
          <a:solidFill>
            <a:srgbClr val="FF9E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등록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C2A330DA-E061-4EA2-973E-960C3B3CDB21}"/>
              </a:ext>
            </a:extLst>
          </p:cNvPr>
          <p:cNvSpPr/>
          <p:nvPr/>
        </p:nvSpPr>
        <p:spPr>
          <a:xfrm>
            <a:off x="1808965" y="522708"/>
            <a:ext cx="8789911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관리자정보 관리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관리자 등록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관리자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="" xmlns:a16="http://schemas.microsoft.com/office/drawing/2014/main" id="{FE2828A6-CFA5-4C35-A9B7-988976C5B4F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9377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sz="2400" dirty="0">
              <a:solidFill>
                <a:schemeClr val="tx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9245242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Hj_admin_w_slidebanner</a:t>
                      </a:r>
                      <a:endParaRPr lang="ko-KR" altLang="en-US" sz="15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7474523"/>
              </p:ext>
            </p:extLst>
          </p:nvPr>
        </p:nvGraphicFramePr>
        <p:xfrm>
          <a:off x="9168341" y="2479152"/>
          <a:ext cx="2688299" cy="3480043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err="1">
                          <a:latin typeface="+mj-ea"/>
                          <a:ea typeface="+mj-ea"/>
                        </a:rPr>
                        <a:t>네비게이션</a:t>
                      </a: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 바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로그인 중인 아이디 확인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프로필 아이콘 클릭하여 로그아웃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관리자 메뉴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다른 관리자 메뉴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회원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메이커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프로젝트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스토어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고객센터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관리자 관리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 이동 가능한 버튼 제공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i="0" u="none" strike="noStrike" kern="1200" cap="none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슬라이드 배너 관리</a:t>
                      </a:r>
                      <a:endParaRPr lang="en-US" altLang="ko-KR" sz="1200" b="1" i="0" u="none" strike="noStrike" kern="1200" cap="none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등록된 슬라이드 배너의 기본적인 정보 확인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.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눌러서 상세정보 확인 가능</a:t>
                      </a:r>
                      <a:endParaRPr lang="en-US" altLang="ko-KR" sz="12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sz="1200" b="0" i="0" u="none" strike="noStrike" kern="1200" cap="none" dirty="0">
                        <a:solidFill>
                          <a:srgbClr val="000000"/>
                        </a:solidFill>
                        <a:latin typeface="+mj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등록버튼을 클릭하여 슬라이드 배너 등록 페이지로 이동</a:t>
                      </a:r>
                      <a:endParaRPr lang="en-US" altLang="ko-KR" sz="1200" b="1" i="0" u="none" strike="noStrike" kern="1200" cap="none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309369" y="2065867"/>
            <a:ext cx="1016142" cy="4018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>
                <a:solidFill>
                  <a:schemeClr val="tx1"/>
                </a:solidFill>
              </a:rPr>
              <a:t>관리자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메뉴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309369" y="1512711"/>
            <a:ext cx="7360498" cy="553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 err="1">
                <a:solidFill>
                  <a:schemeClr val="tx1"/>
                </a:solidFill>
              </a:rPr>
              <a:t>네비게이션</a:t>
            </a:r>
            <a:r>
              <a:rPr lang="ko-KR" altLang="en-US" dirty="0">
                <a:solidFill>
                  <a:schemeClr val="tx1"/>
                </a:solidFill>
              </a:rPr>
              <a:t> 바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494844" y="2269067"/>
            <a:ext cx="6175023" cy="38156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3. </a:t>
            </a:r>
            <a:r>
              <a:rPr lang="ko-KR" altLang="en-US" dirty="0">
                <a:solidFill>
                  <a:schemeClr val="tx1"/>
                </a:solidFill>
              </a:rPr>
              <a:t>슬라이드 배너 관리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6017414"/>
              </p:ext>
            </p:extLst>
          </p:nvPr>
        </p:nvGraphicFramePr>
        <p:xfrm>
          <a:off x="2677835" y="3085374"/>
          <a:ext cx="5809040" cy="3052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80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618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6180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16180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16180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052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슬라이더 번호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이미지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최종 수정일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순서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7322841" y="5460440"/>
            <a:ext cx="962025" cy="260630"/>
          </a:xfrm>
          <a:prstGeom prst="rect">
            <a:avLst/>
          </a:prstGeom>
          <a:solidFill>
            <a:srgbClr val="FF9E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등록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45CCE27E-DBD5-43E2-AC75-CC53812613D5}"/>
              </a:ext>
            </a:extLst>
          </p:cNvPr>
          <p:cNvSpPr/>
          <p:nvPr/>
        </p:nvSpPr>
        <p:spPr>
          <a:xfrm>
            <a:off x="1808965" y="522708"/>
            <a:ext cx="8789911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메인화면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컨텐츠 관리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슬라이드 배너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관리자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="" xmlns:a16="http://schemas.microsoft.com/office/drawing/2014/main" id="{EA6FB7F8-CBB6-4854-9521-DCB4830ED1F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8156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sz="2400" dirty="0">
              <a:solidFill>
                <a:schemeClr val="tx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058346"/>
              </p:ext>
            </p:extLst>
          </p:nvPr>
        </p:nvGraphicFramePr>
        <p:xfrm>
          <a:off x="9168341" y="1433634"/>
          <a:ext cx="2688299" cy="1003615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Hj_admin_w_slidebanner</a:t>
                      </a: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_detail</a:t>
                      </a:r>
                      <a:endParaRPr lang="ko-KR" altLang="en-US" sz="15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7414286"/>
              </p:ext>
            </p:extLst>
          </p:nvPr>
        </p:nvGraphicFramePr>
        <p:xfrm>
          <a:off x="9168341" y="2479152"/>
          <a:ext cx="2688299" cy="2984743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err="1">
                          <a:latin typeface="+mj-ea"/>
                          <a:ea typeface="+mj-ea"/>
                        </a:rPr>
                        <a:t>네비게이션</a:t>
                      </a: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 바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로그인 중인 아이디 확인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프로필 아이콘 클릭하여 로그아웃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관리자 메뉴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다른 관리자 메뉴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회원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메이커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프로젝트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스토어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고객센터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관리자 관리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 이동 가능한 버튼 제공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i="0" u="none" strike="noStrike" kern="1200" cap="none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슬라이더 배너 관리</a:t>
                      </a:r>
                      <a:endParaRPr lang="en-US" altLang="ko-KR" sz="1200" b="1" i="0" u="none" strike="noStrike" kern="1200" cap="none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등록된 슬라이더 배너의 상세정보 확인 가능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이미지 수정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순서 정보 수정 가능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lang="en-US" altLang="ko-KR" sz="1200" b="1" i="0" u="none" strike="noStrike" kern="1200" cap="none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309369" y="2065867"/>
            <a:ext cx="1016142" cy="4018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>
                <a:solidFill>
                  <a:schemeClr val="tx1"/>
                </a:solidFill>
              </a:rPr>
              <a:t>관리자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메뉴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309369" y="1512711"/>
            <a:ext cx="7360498" cy="553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 err="1">
                <a:solidFill>
                  <a:schemeClr val="tx1"/>
                </a:solidFill>
              </a:rPr>
              <a:t>네비게이션</a:t>
            </a:r>
            <a:r>
              <a:rPr lang="ko-KR" altLang="en-US" dirty="0">
                <a:solidFill>
                  <a:schemeClr val="tx1"/>
                </a:solidFill>
              </a:rPr>
              <a:t> 바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494844" y="2269067"/>
            <a:ext cx="6175023" cy="38156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3. </a:t>
            </a:r>
            <a:r>
              <a:rPr lang="ko-KR" altLang="en-US" dirty="0">
                <a:solidFill>
                  <a:schemeClr val="tx1"/>
                </a:solidFill>
              </a:rPr>
              <a:t>슬라이더 배너 상세 정보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0927158"/>
              </p:ext>
            </p:extLst>
          </p:nvPr>
        </p:nvGraphicFramePr>
        <p:xfrm>
          <a:off x="2884823" y="3155268"/>
          <a:ext cx="5179100" cy="18978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9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589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슬라이더 번호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이미지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최종 수정일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순서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5021935" y="5328817"/>
            <a:ext cx="904875" cy="270155"/>
          </a:xfrm>
          <a:prstGeom prst="rect">
            <a:avLst/>
          </a:prstGeom>
          <a:solidFill>
            <a:srgbClr val="FF9E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38577ED2-BE39-4F2E-84E2-67BE35B82F4B}"/>
              </a:ext>
            </a:extLst>
          </p:cNvPr>
          <p:cNvSpPr/>
          <p:nvPr/>
        </p:nvSpPr>
        <p:spPr>
          <a:xfrm>
            <a:off x="1808965" y="522708"/>
            <a:ext cx="10047675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메인화면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컨텐츠 관리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슬라이드 배너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상세정보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관리자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="" xmlns:a16="http://schemas.microsoft.com/office/drawing/2014/main" id="{8C7B34B5-4A94-4CB7-A414-354D7DB072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6927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733158" y="24303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sz="2400" dirty="0">
              <a:solidFill>
                <a:schemeClr val="tx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3961939"/>
              </p:ext>
            </p:extLst>
          </p:nvPr>
        </p:nvGraphicFramePr>
        <p:xfrm>
          <a:off x="9168341" y="1433634"/>
          <a:ext cx="2688299" cy="1003615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Hj_admin_w_slidebanner_register</a:t>
                      </a:r>
                      <a:endParaRPr lang="ko-KR" altLang="en-US" sz="15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6089939"/>
              </p:ext>
            </p:extLst>
          </p:nvPr>
        </p:nvGraphicFramePr>
        <p:xfrm>
          <a:off x="9168341" y="2479152"/>
          <a:ext cx="2688299" cy="282253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err="1">
                          <a:latin typeface="+mj-ea"/>
                          <a:ea typeface="+mj-ea"/>
                        </a:rPr>
                        <a:t>네비게이션</a:t>
                      </a: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 바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로그인 중인 아이디 확인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프로필 아이콘 클릭하여 로그아웃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관리자 메뉴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다른 관리자 메뉴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회원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메이커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프로젝트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스토어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고객센터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관리자 관리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 이동 가능한 버튼 제공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i="0" u="none" strike="noStrike" kern="1200" cap="none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슬라이드 배너 등록</a:t>
                      </a:r>
                      <a:endParaRPr lang="en-US" altLang="ko-KR" sz="1200" b="1" i="0" u="none" strike="noStrike" kern="1200" cap="none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이미지를 선택하고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순서 선택 후 등록버튼을 통해서 등록</a:t>
                      </a:r>
                      <a:endParaRPr lang="en-US" altLang="ko-KR" sz="1200" b="1" i="0" u="none" strike="noStrike" kern="1200" cap="none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309369" y="2065867"/>
            <a:ext cx="1016142" cy="4018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>
                <a:solidFill>
                  <a:schemeClr val="tx1"/>
                </a:solidFill>
              </a:rPr>
              <a:t>관리자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메뉴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309369" y="1512711"/>
            <a:ext cx="7360498" cy="553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 err="1">
                <a:solidFill>
                  <a:schemeClr val="tx1"/>
                </a:solidFill>
              </a:rPr>
              <a:t>네비게이션</a:t>
            </a:r>
            <a:r>
              <a:rPr lang="ko-KR" altLang="en-US" dirty="0">
                <a:solidFill>
                  <a:schemeClr val="tx1"/>
                </a:solidFill>
              </a:rPr>
              <a:t> 바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494844" y="2269067"/>
            <a:ext cx="6175023" cy="38156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3. </a:t>
            </a:r>
            <a:r>
              <a:rPr lang="ko-KR" altLang="en-US" dirty="0">
                <a:solidFill>
                  <a:schemeClr val="tx1"/>
                </a:solidFill>
              </a:rPr>
              <a:t>슬라이드 배너 등록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7669236"/>
              </p:ext>
            </p:extLst>
          </p:nvPr>
        </p:nvGraphicFramePr>
        <p:xfrm>
          <a:off x="2884822" y="3316167"/>
          <a:ext cx="5179100" cy="7591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9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589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이미지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순서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5021934" y="4987311"/>
            <a:ext cx="904875" cy="270155"/>
          </a:xfrm>
          <a:prstGeom prst="rect">
            <a:avLst/>
          </a:prstGeom>
          <a:solidFill>
            <a:srgbClr val="FF9E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등록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9864D0D7-B00E-4823-8C78-3E19B8AE397D}"/>
              </a:ext>
            </a:extLst>
          </p:cNvPr>
          <p:cNvSpPr/>
          <p:nvPr/>
        </p:nvSpPr>
        <p:spPr>
          <a:xfrm>
            <a:off x="1808965" y="522707"/>
            <a:ext cx="9649877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메인화면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컨텐츠 관리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슬라이드 배너 등록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관리자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="" xmlns:a16="http://schemas.microsoft.com/office/drawing/2014/main" id="{3B1BBF85-99FA-4A09-82DD-4E0640749EF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2249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sz="2400" dirty="0">
              <a:solidFill>
                <a:schemeClr val="tx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0760591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Hj_admin_w_recommend</a:t>
                      </a:r>
                      <a:endParaRPr lang="ko-KR" altLang="en-US" sz="15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4968336"/>
              </p:ext>
            </p:extLst>
          </p:nvPr>
        </p:nvGraphicFramePr>
        <p:xfrm>
          <a:off x="9168341" y="2479152"/>
          <a:ext cx="2688299" cy="3480043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err="1">
                          <a:latin typeface="+mj-ea"/>
                          <a:ea typeface="+mj-ea"/>
                        </a:rPr>
                        <a:t>네비게이션</a:t>
                      </a: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 바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로그인 중인 아이디 확인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프로필 아이콘 클릭하여 로그아웃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관리자 메뉴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다른 관리자 메뉴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회원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메이커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프로젝트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스토어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고객센터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관리자 관리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 이동 가능한 버튼 제공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i="0" u="none" strike="noStrike" kern="1200" cap="none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추천 프로젝트 관리</a:t>
                      </a:r>
                      <a:endParaRPr lang="en-US" altLang="ko-KR" sz="1200" b="1" i="0" u="none" strike="noStrike" kern="1200" cap="none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등록된 추천 프로젝트를 클릭하여 삭제 또는 해당 프로젝트로 이동 가능</a:t>
                      </a:r>
                      <a:endParaRPr lang="en-US" altLang="ko-KR" sz="12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sz="1200" b="0" i="0" u="none" strike="noStrike" kern="1200" cap="none" dirty="0">
                        <a:solidFill>
                          <a:srgbClr val="000000"/>
                        </a:solidFill>
                        <a:latin typeface="+mj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b="0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등록 버튼 클릭하여 등</a:t>
                      </a:r>
                      <a:r>
                        <a:rPr lang="ko-KR" altLang="en-US" sz="1200" b="0" i="0" u="none" strike="noStrike" kern="1200" cap="none" baseline="0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록 페이지로 이동</a:t>
                      </a:r>
                      <a:endParaRPr lang="en-US" altLang="ko-KR" sz="1200" b="0" i="0" u="none" strike="noStrike" kern="1200" cap="none" dirty="0">
                        <a:solidFill>
                          <a:srgbClr val="000000"/>
                        </a:solidFill>
                        <a:latin typeface="+mj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309369" y="2065867"/>
            <a:ext cx="1016142" cy="4018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>
                <a:solidFill>
                  <a:schemeClr val="tx1"/>
                </a:solidFill>
              </a:rPr>
              <a:t>관리자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메뉴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309369" y="1512711"/>
            <a:ext cx="7360498" cy="553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 err="1">
                <a:solidFill>
                  <a:schemeClr val="tx1"/>
                </a:solidFill>
              </a:rPr>
              <a:t>네비게이션</a:t>
            </a:r>
            <a:r>
              <a:rPr lang="ko-KR" altLang="en-US" dirty="0">
                <a:solidFill>
                  <a:schemeClr val="tx1"/>
                </a:solidFill>
              </a:rPr>
              <a:t> 바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494844" y="2269067"/>
            <a:ext cx="6175023" cy="38156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3. </a:t>
            </a:r>
            <a:r>
              <a:rPr lang="ko-KR" altLang="en-US" dirty="0">
                <a:solidFill>
                  <a:schemeClr val="tx1"/>
                </a:solidFill>
              </a:rPr>
              <a:t>추천 프로젝트 관리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322841" y="5460440"/>
            <a:ext cx="962025" cy="260630"/>
          </a:xfrm>
          <a:prstGeom prst="rect">
            <a:avLst/>
          </a:prstGeom>
          <a:solidFill>
            <a:srgbClr val="FF9E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등록</a:t>
            </a:r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5889319"/>
              </p:ext>
            </p:extLst>
          </p:nvPr>
        </p:nvGraphicFramePr>
        <p:xfrm>
          <a:off x="2553709" y="3032276"/>
          <a:ext cx="5969400" cy="3014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949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949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949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9949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949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014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프로젝트 번호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목표금액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마감기한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카테고리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프로젝트 상태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90EC688B-D38F-4239-A3F9-50E0FBE24FBF}"/>
              </a:ext>
            </a:extLst>
          </p:cNvPr>
          <p:cNvSpPr/>
          <p:nvPr/>
        </p:nvSpPr>
        <p:spPr>
          <a:xfrm>
            <a:off x="1808965" y="522707"/>
            <a:ext cx="9649877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메인화면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컨텐츠 관리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추천 프로젝트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관리자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="" xmlns:a16="http://schemas.microsoft.com/office/drawing/2014/main" id="{54A768DA-CAF4-4153-A270-7612E069F3D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7983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sz="2400" dirty="0">
              <a:solidFill>
                <a:schemeClr val="tx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7835636"/>
              </p:ext>
            </p:extLst>
          </p:nvPr>
        </p:nvGraphicFramePr>
        <p:xfrm>
          <a:off x="9168341" y="1433634"/>
          <a:ext cx="2688299" cy="1003615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Hj_admin_w_recommend</a:t>
                      </a: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_register</a:t>
                      </a:r>
                      <a:endParaRPr lang="ko-KR" altLang="en-US" sz="15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4580271"/>
              </p:ext>
            </p:extLst>
          </p:nvPr>
        </p:nvGraphicFramePr>
        <p:xfrm>
          <a:off x="9168341" y="2479152"/>
          <a:ext cx="2688299" cy="282253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err="1">
                          <a:latin typeface="+mj-ea"/>
                          <a:ea typeface="+mj-ea"/>
                        </a:rPr>
                        <a:t>네비게이션</a:t>
                      </a: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 바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로그인 중인 아이디 확인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프로필 아이콘 클릭하여 로그아웃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관리자 메뉴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다른 관리자 메뉴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회원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메이커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프로젝트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스토어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고객센터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관리자 관리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 이동 가능한 버튼 제공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i="0" u="none" strike="noStrike" kern="1200" cap="none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추천 프로젝트 등록</a:t>
                      </a:r>
                      <a:endParaRPr lang="en-US" altLang="ko-KR" sz="1200" b="1" i="0" u="none" strike="noStrike" kern="1200" cap="none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프로젝트 번호만 입력하여 등록</a:t>
                      </a:r>
                      <a:endParaRPr lang="en-US" altLang="ko-KR" sz="1200" b="1" i="0" u="none" strike="noStrike" kern="1200" cap="none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309369" y="2065867"/>
            <a:ext cx="1016142" cy="4018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>
                <a:solidFill>
                  <a:schemeClr val="tx1"/>
                </a:solidFill>
              </a:rPr>
              <a:t>관리자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메뉴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309369" y="1512711"/>
            <a:ext cx="7360498" cy="553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 err="1">
                <a:solidFill>
                  <a:schemeClr val="tx1"/>
                </a:solidFill>
              </a:rPr>
              <a:t>네비게이션</a:t>
            </a:r>
            <a:r>
              <a:rPr lang="ko-KR" altLang="en-US" dirty="0">
                <a:solidFill>
                  <a:schemeClr val="tx1"/>
                </a:solidFill>
              </a:rPr>
              <a:t> 바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494844" y="2269067"/>
            <a:ext cx="6175023" cy="38156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3. </a:t>
            </a:r>
            <a:r>
              <a:rPr lang="ko-KR" altLang="en-US" dirty="0">
                <a:solidFill>
                  <a:schemeClr val="tx1"/>
                </a:solidFill>
              </a:rPr>
              <a:t>추천 프로젝트 등록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4501354"/>
              </p:ext>
            </p:extLst>
          </p:nvPr>
        </p:nvGraphicFramePr>
        <p:xfrm>
          <a:off x="2884822" y="3316167"/>
          <a:ext cx="5179100" cy="3795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9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589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프로젝트 번호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5021934" y="4987311"/>
            <a:ext cx="904875" cy="270155"/>
          </a:xfrm>
          <a:prstGeom prst="rect">
            <a:avLst/>
          </a:prstGeom>
          <a:solidFill>
            <a:srgbClr val="FF9E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등록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04F57A39-ACF6-4FC4-82FC-AFDCCAF10730}"/>
              </a:ext>
            </a:extLst>
          </p:cNvPr>
          <p:cNvSpPr/>
          <p:nvPr/>
        </p:nvSpPr>
        <p:spPr>
          <a:xfrm>
            <a:off x="1808965" y="522707"/>
            <a:ext cx="9649877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메인화면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컨텐츠 관리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추천 프로젝트 등록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관리자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="" xmlns:a16="http://schemas.microsoft.com/office/drawing/2014/main" id="{0EC32441-EF35-488B-A1DD-16FC8B197E4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1924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4759080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hj_user_m_main</a:t>
                      </a:r>
                      <a:endParaRPr lang="ko-KR" altLang="en-US" sz="15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9168341" y="2479152"/>
          <a:ext cx="2688299" cy="405985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err="1">
                          <a:latin typeface="+mj-ea"/>
                          <a:ea typeface="+mj-ea"/>
                        </a:rPr>
                        <a:t>상단바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로고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마이페이지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이동을 위한 버튼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Drawer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메뉴 호출을 위한 삼단 버튼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슬라이드 형식 배너</a:t>
                      </a:r>
                      <a:endParaRPr lang="en-US" altLang="ko-KR" sz="1200" b="1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광고형식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관리자가 등록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추천 프로젝트 리스트</a:t>
                      </a:r>
                      <a:endParaRPr lang="en-US" altLang="ko-KR" sz="1200" b="1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관리자가 선택한 프로젝트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마감 직전 프로젝트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리워드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또는 </a:t>
                      </a: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펀딩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성공 상품</a:t>
                      </a: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3371059" y="1649506"/>
            <a:ext cx="3074894" cy="43999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DA06AE45-F21F-4390-88D7-43E648964D4B}"/>
              </a:ext>
            </a:extLst>
          </p:cNvPr>
          <p:cNvSpPr/>
          <p:nvPr/>
        </p:nvSpPr>
        <p:spPr>
          <a:xfrm>
            <a:off x="3591650" y="1749982"/>
            <a:ext cx="2617238" cy="4463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 err="1">
                <a:solidFill>
                  <a:schemeClr val="tx1"/>
                </a:solidFill>
              </a:rPr>
              <a:t>상단바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5680EFB1-35EB-44AB-BD93-A7F972038C3F}"/>
              </a:ext>
            </a:extLst>
          </p:cNvPr>
          <p:cNvSpPr/>
          <p:nvPr/>
        </p:nvSpPr>
        <p:spPr>
          <a:xfrm>
            <a:off x="3602940" y="2377197"/>
            <a:ext cx="2617238" cy="12649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>
                <a:solidFill>
                  <a:schemeClr val="tx1"/>
                </a:solidFill>
              </a:rPr>
              <a:t>슬라이드 형식 배너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029E53B2-7F53-473E-AF6D-1A4175F70FEE}"/>
              </a:ext>
            </a:extLst>
          </p:cNvPr>
          <p:cNvSpPr/>
          <p:nvPr/>
        </p:nvSpPr>
        <p:spPr>
          <a:xfrm>
            <a:off x="3615991" y="3816530"/>
            <a:ext cx="2604185" cy="12649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3. </a:t>
            </a:r>
            <a:r>
              <a:rPr lang="ko-KR" altLang="en-US" dirty="0">
                <a:solidFill>
                  <a:schemeClr val="tx1"/>
                </a:solidFill>
              </a:rPr>
              <a:t>추천 프로젝트 리스트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05B48ABB-BAE8-4A68-AC7E-978A306CAA93}"/>
              </a:ext>
            </a:extLst>
          </p:cNvPr>
          <p:cNvSpPr/>
          <p:nvPr/>
        </p:nvSpPr>
        <p:spPr>
          <a:xfrm>
            <a:off x="1808965" y="522707"/>
            <a:ext cx="9649877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메인 페이지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</a:p>
        </p:txBody>
      </p:sp>
      <p:pic>
        <p:nvPicPr>
          <p:cNvPr id="22" name="Picture 2">
            <a:extLst>
              <a:ext uri="{FF2B5EF4-FFF2-40B4-BE49-F238E27FC236}">
                <a16:creationId xmlns="" xmlns:a16="http://schemas.microsoft.com/office/drawing/2014/main" id="{0739B760-6A7F-41DA-995A-7545E23B3B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156" y="609448"/>
            <a:ext cx="823373" cy="574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98835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1835138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hj_user_m_main</a:t>
                      </a:r>
                      <a:endParaRPr lang="ko-KR" altLang="en-US" sz="15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8002163"/>
              </p:ext>
            </p:extLst>
          </p:nvPr>
        </p:nvGraphicFramePr>
        <p:xfrm>
          <a:off x="9168341" y="2479152"/>
          <a:ext cx="2688299" cy="3601963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lnSpc>
                          <a:spcPts val="1300"/>
                        </a:lnSpc>
                        <a:buAutoNum type="arabicPeriod"/>
                      </a:pP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프로필 정보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marL="0" indent="0" algn="l" latinLnBrk="1">
                        <a:lnSpc>
                          <a:spcPts val="1300"/>
                        </a:lnSpc>
                        <a:buNone/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프로필정보가 표시되며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비 로그인 시 로그인하기 메뉴가 표시됨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로그인 이후에 클릭 시 마이 페이지로 이동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2. </a:t>
                      </a:r>
                      <a:r>
                        <a:rPr lang="ko-KR" altLang="en-US" sz="12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프로젝트 오픈 신청</a:t>
                      </a:r>
                      <a:endParaRPr lang="en-US" altLang="ko-KR" sz="1200" b="1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프로젝트 오픈 신청 메뉴로 이동하며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메이커 등록이전에는 메이커 등록 페이지로 이동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3. </a:t>
                      </a:r>
                      <a:r>
                        <a:rPr lang="ko-KR" altLang="en-US" sz="1200" b="1" i="0" u="none" strike="noStrike" cap="none" dirty="0" err="1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펀딩하기</a:t>
                      </a:r>
                      <a:r>
                        <a:rPr lang="en-US" altLang="ko-KR" sz="12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스토어 이동</a:t>
                      </a:r>
                      <a:endParaRPr lang="en-US" altLang="ko-KR" sz="1200" b="1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펀딩하기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또는 스토어로 이동하는 버튼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공지사항 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FAQ,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200" b="0" i="0" u="none" strike="noStrike" cap="none" baseline="0" dirty="0" err="1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QnA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 이동하는 버튼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3371059" y="1649506"/>
            <a:ext cx="3074894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DA06AE45-F21F-4390-88D7-43E648964D4B}"/>
              </a:ext>
            </a:extLst>
          </p:cNvPr>
          <p:cNvSpPr/>
          <p:nvPr/>
        </p:nvSpPr>
        <p:spPr>
          <a:xfrm>
            <a:off x="3591650" y="1749982"/>
            <a:ext cx="2617238" cy="4463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 err="1">
                <a:solidFill>
                  <a:schemeClr val="tx1"/>
                </a:solidFill>
              </a:rPr>
              <a:t>상단바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5680EFB1-35EB-44AB-BD93-A7F972038C3F}"/>
              </a:ext>
            </a:extLst>
          </p:cNvPr>
          <p:cNvSpPr/>
          <p:nvPr/>
        </p:nvSpPr>
        <p:spPr>
          <a:xfrm>
            <a:off x="3602940" y="2377197"/>
            <a:ext cx="2617238" cy="12649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>
                <a:solidFill>
                  <a:schemeClr val="tx1"/>
                </a:solidFill>
              </a:rPr>
              <a:t>슬라이드 형식 배너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029E53B2-7F53-473E-AF6D-1A4175F70FEE}"/>
              </a:ext>
            </a:extLst>
          </p:cNvPr>
          <p:cNvSpPr/>
          <p:nvPr/>
        </p:nvSpPr>
        <p:spPr>
          <a:xfrm>
            <a:off x="3615991" y="3816530"/>
            <a:ext cx="2604185" cy="12649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3. </a:t>
            </a:r>
            <a:r>
              <a:rPr lang="ko-KR" altLang="en-US" dirty="0">
                <a:solidFill>
                  <a:schemeClr val="tx1"/>
                </a:solidFill>
              </a:rPr>
              <a:t>추천 프로젝트 리스트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3371059" y="1649506"/>
            <a:ext cx="2137919" cy="43999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465689" y="1862667"/>
            <a:ext cx="1919111" cy="8805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1. </a:t>
            </a:r>
            <a:r>
              <a:rPr lang="ko-KR" altLang="en-US" sz="1100" dirty="0">
                <a:solidFill>
                  <a:schemeClr val="tx1"/>
                </a:solidFill>
              </a:rPr>
              <a:t>프로필 정보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3465689" y="2935222"/>
            <a:ext cx="1919111" cy="8805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2. </a:t>
            </a:r>
            <a:r>
              <a:rPr lang="ko-KR" altLang="en-US" sz="1200" dirty="0">
                <a:solidFill>
                  <a:schemeClr val="tx1"/>
                </a:solidFill>
              </a:rPr>
              <a:t>프로젝트 오픈 신청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3465689" y="3986768"/>
            <a:ext cx="1919111" cy="1928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3. </a:t>
            </a:r>
            <a:r>
              <a:rPr lang="ko-KR" altLang="en-US" sz="1200" dirty="0" err="1">
                <a:solidFill>
                  <a:schemeClr val="tx1"/>
                </a:solidFill>
              </a:rPr>
              <a:t>펀딩하기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스토어로 이동</a:t>
            </a:r>
            <a:r>
              <a:rPr lang="en-US" altLang="ko-KR" sz="1200" dirty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공지사항</a:t>
            </a:r>
            <a:r>
              <a:rPr lang="en-US" altLang="ko-KR" sz="1200" dirty="0">
                <a:solidFill>
                  <a:schemeClr val="tx1"/>
                </a:solidFill>
              </a:rPr>
              <a:t>, FAQ, </a:t>
            </a:r>
            <a:r>
              <a:rPr lang="en-US" altLang="ko-KR" sz="1200" dirty="0" err="1">
                <a:solidFill>
                  <a:schemeClr val="tx1"/>
                </a:solidFill>
              </a:rPr>
              <a:t>QnA</a:t>
            </a:r>
            <a:r>
              <a:rPr lang="ko-KR" altLang="en-US" sz="1200" dirty="0">
                <a:solidFill>
                  <a:schemeClr val="tx1"/>
                </a:solidFill>
              </a:rPr>
              <a:t>로 이동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9E00B8A8-AC7B-49DD-832E-AC2115B7F003}"/>
              </a:ext>
            </a:extLst>
          </p:cNvPr>
          <p:cNvSpPr/>
          <p:nvPr/>
        </p:nvSpPr>
        <p:spPr>
          <a:xfrm>
            <a:off x="1808965" y="522707"/>
            <a:ext cx="9649877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메인 페이지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(Drawer menu)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</a:p>
        </p:txBody>
      </p:sp>
      <p:pic>
        <p:nvPicPr>
          <p:cNvPr id="23" name="Picture 2">
            <a:extLst>
              <a:ext uri="{FF2B5EF4-FFF2-40B4-BE49-F238E27FC236}">
                <a16:creationId xmlns="" xmlns:a16="http://schemas.microsoft.com/office/drawing/2014/main" id="{152CA7C8-CE68-4496-8383-E50AA9FFE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156" y="609448"/>
            <a:ext cx="823373" cy="574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2883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949" y="1311184"/>
            <a:ext cx="7424051" cy="302141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948" y="2943517"/>
            <a:ext cx="7424051" cy="338776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614586" y="1371600"/>
            <a:ext cx="8182281" cy="14619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970731" y="1311184"/>
            <a:ext cx="29040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네비게이션</a:t>
            </a:r>
            <a:r>
              <a:rPr lang="ko-KR" altLang="en-US" dirty="0" smtClean="0"/>
              <a:t> 메뉴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로그인 </a:t>
            </a:r>
            <a:r>
              <a:rPr lang="en-US" altLang="ko-KR" sz="1200" dirty="0"/>
              <a:t>– </a:t>
            </a:r>
            <a:r>
              <a:rPr lang="ko-KR" altLang="en-US" sz="1200" dirty="0"/>
              <a:t>세션으로 </a:t>
            </a:r>
            <a:r>
              <a:rPr lang="ko-KR" altLang="en-US" sz="1200" dirty="0" smtClean="0"/>
              <a:t>구현</a:t>
            </a:r>
            <a:endParaRPr lang="en-US" altLang="ko-KR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각 메뉴로 이동할 수 있는 버튼</a:t>
            </a:r>
            <a:endParaRPr lang="en-US" altLang="ko-KR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바로 프로젝트 검색결과를 확인할 수 있는 검색 바</a:t>
            </a:r>
            <a:endParaRPr lang="en-US" altLang="ko-KR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내가 문의한 사항에 답변이 달리거나 </a:t>
            </a:r>
            <a:r>
              <a:rPr lang="ko-KR" altLang="en-US" sz="1200" dirty="0" err="1" smtClean="0"/>
              <a:t>찜한</a:t>
            </a:r>
            <a:r>
              <a:rPr lang="ko-KR" altLang="en-US" sz="1200" dirty="0" smtClean="0"/>
              <a:t> 프로젝트의 마감일이 </a:t>
            </a:r>
            <a:r>
              <a:rPr lang="en-US" altLang="ko-KR" sz="1200" dirty="0" smtClean="0"/>
              <a:t>3</a:t>
            </a:r>
            <a:r>
              <a:rPr lang="ko-KR" altLang="en-US" sz="1200" dirty="0" smtClean="0"/>
              <a:t>일 남았을 때 알리는 </a:t>
            </a:r>
            <a:r>
              <a:rPr lang="ko-KR" altLang="en-US" sz="1200" dirty="0" err="1" smtClean="0"/>
              <a:t>알림창</a:t>
            </a:r>
            <a:endParaRPr lang="en-US" altLang="ko-KR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err="1" smtClean="0"/>
              <a:t>마이페이지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로그아웃으로 이동할 수 있는 버튼</a:t>
            </a:r>
            <a:endParaRPr lang="ko-KR" altLang="en-US" sz="1200" dirty="0"/>
          </a:p>
        </p:txBody>
      </p:sp>
      <p:sp>
        <p:nvSpPr>
          <p:cNvPr id="13" name="직사각형 12"/>
          <p:cNvSpPr/>
          <p:nvPr/>
        </p:nvSpPr>
        <p:spPr>
          <a:xfrm>
            <a:off x="935120" y="4826000"/>
            <a:ext cx="7861747" cy="15052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970731" y="4655311"/>
            <a:ext cx="29040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추천 프로젝트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회원의 관심 카테고리에 따라 추천 프로젝트 표시</a:t>
            </a:r>
            <a:endParaRPr lang="en-US" altLang="ko-KR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스크롤 움직일 시 계속 로딩</a:t>
            </a:r>
            <a:endParaRPr lang="en-US" altLang="ko-KR" sz="1200" dirty="0" smtClean="0"/>
          </a:p>
        </p:txBody>
      </p:sp>
      <p:sp>
        <p:nvSpPr>
          <p:cNvPr id="16" name="직사각형 15"/>
          <p:cNvSpPr/>
          <p:nvPr/>
        </p:nvSpPr>
        <p:spPr>
          <a:xfrm>
            <a:off x="1403648" y="469651"/>
            <a:ext cx="5649724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메인 페이지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55" y="440580"/>
            <a:ext cx="542889" cy="54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585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871531" y="626202"/>
            <a:ext cx="7532965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메인 페이지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63" y="626202"/>
            <a:ext cx="1128060" cy="751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979" y="1396576"/>
            <a:ext cx="2884149" cy="506394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9776" y="1396577"/>
            <a:ext cx="2898603" cy="5057767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935120" y="1377507"/>
            <a:ext cx="6422413" cy="8238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628466" y="1464733"/>
            <a:ext cx="400473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레이아웃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 err="1" smtClean="0"/>
              <a:t>CoordinatorLayout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사용하여 </a:t>
            </a:r>
            <a:r>
              <a:rPr lang="ko-KR" altLang="en-US" sz="1200" dirty="0" err="1" smtClean="0"/>
              <a:t>상단바</a:t>
            </a:r>
            <a:r>
              <a:rPr lang="en-US" altLang="ko-KR" sz="1200" dirty="0" smtClean="0"/>
              <a:t>(</a:t>
            </a:r>
            <a:r>
              <a:rPr lang="ko-KR" altLang="en-US" sz="1200" dirty="0" err="1" smtClean="0"/>
              <a:t>액션바</a:t>
            </a:r>
            <a:r>
              <a:rPr lang="en-US" altLang="ko-KR" sz="1200" dirty="0" smtClean="0"/>
              <a:t>), </a:t>
            </a:r>
            <a:r>
              <a:rPr lang="ko-KR" altLang="en-US" sz="1200" dirty="0" err="1" smtClean="0"/>
              <a:t>하단바</a:t>
            </a:r>
            <a:r>
              <a:rPr lang="en-US" altLang="ko-KR" sz="1200" dirty="0" smtClean="0"/>
              <a:t>(</a:t>
            </a:r>
            <a:r>
              <a:rPr lang="ko-KR" altLang="en-US" sz="1200" dirty="0" err="1" smtClean="0"/>
              <a:t>네이게이션</a:t>
            </a:r>
            <a:r>
              <a:rPr lang="ko-KR" altLang="en-US" sz="1200" dirty="0" smtClean="0"/>
              <a:t> 메뉴</a:t>
            </a:r>
            <a:r>
              <a:rPr lang="en-US" altLang="ko-KR" sz="1200" dirty="0" smtClean="0"/>
              <a:t>) </a:t>
            </a:r>
            <a:r>
              <a:rPr lang="ko-KR" altLang="en-US" sz="1200" dirty="0" smtClean="0"/>
              <a:t>구현</a:t>
            </a:r>
            <a:endParaRPr lang="en-US" altLang="ko-KR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스크롤 시 </a:t>
            </a:r>
            <a:r>
              <a:rPr lang="ko-KR" altLang="en-US" sz="1200" dirty="0" err="1" smtClean="0"/>
              <a:t>상단바가</a:t>
            </a:r>
            <a:r>
              <a:rPr lang="ko-KR" altLang="en-US" sz="1200" dirty="0" smtClean="0"/>
              <a:t> 사라지도록 구현</a:t>
            </a:r>
            <a:endParaRPr lang="en-US" altLang="ko-KR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중앙의 </a:t>
            </a:r>
            <a:r>
              <a:rPr lang="ko-KR" altLang="en-US" sz="1200" dirty="0" err="1" smtClean="0"/>
              <a:t>컨텐츠는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프래그먼트로</a:t>
            </a:r>
            <a:r>
              <a:rPr lang="ko-KR" altLang="en-US" sz="1200" dirty="0" smtClean="0"/>
              <a:t> 구현</a:t>
            </a:r>
            <a:endParaRPr lang="ko-KR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7544188" y="5623347"/>
            <a:ext cx="40047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네비게이션</a:t>
            </a:r>
            <a:r>
              <a:rPr lang="ko-KR" altLang="en-US" dirty="0" smtClean="0"/>
              <a:t> 메뉴를 통한 </a:t>
            </a:r>
            <a:r>
              <a:rPr lang="ko-KR" altLang="en-US" dirty="0" err="1" smtClean="0"/>
              <a:t>프래그먼트</a:t>
            </a:r>
            <a:r>
              <a:rPr lang="ko-KR" altLang="en-US" dirty="0" smtClean="0"/>
              <a:t> 변경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클릭 시 해당 내용으로 </a:t>
            </a:r>
            <a:r>
              <a:rPr lang="ko-KR" altLang="en-US" sz="1200" dirty="0" err="1" smtClean="0"/>
              <a:t>프래그먼트를</a:t>
            </a:r>
            <a:r>
              <a:rPr lang="ko-KR" altLang="en-US" sz="1200" dirty="0" smtClean="0"/>
              <a:t> 변경</a:t>
            </a:r>
            <a:endParaRPr lang="ko-KR" altLang="en-US" sz="1200" dirty="0"/>
          </a:p>
        </p:txBody>
      </p:sp>
      <p:sp>
        <p:nvSpPr>
          <p:cNvPr id="15" name="직사각형 14"/>
          <p:cNvSpPr/>
          <p:nvPr/>
        </p:nvSpPr>
        <p:spPr>
          <a:xfrm>
            <a:off x="804463" y="5682397"/>
            <a:ext cx="6637737" cy="4728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467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871531" y="626202"/>
            <a:ext cx="7532965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메인 페이지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63" y="626202"/>
            <a:ext cx="1128060" cy="751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6926366" y="5394381"/>
            <a:ext cx="40047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네비게이션</a:t>
            </a:r>
            <a:r>
              <a:rPr lang="ko-KR" altLang="en-US" dirty="0" smtClean="0"/>
              <a:t> 메뉴를 통한 </a:t>
            </a:r>
            <a:r>
              <a:rPr lang="ko-KR" altLang="en-US" dirty="0" err="1" smtClean="0"/>
              <a:t>프래그먼트</a:t>
            </a:r>
            <a:r>
              <a:rPr lang="ko-KR" altLang="en-US" dirty="0" smtClean="0"/>
              <a:t> 변경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클릭 시 해당 내용으로 </a:t>
            </a:r>
            <a:r>
              <a:rPr lang="ko-KR" altLang="en-US" sz="1200" dirty="0" err="1" smtClean="0"/>
              <a:t>프래그먼트를</a:t>
            </a:r>
            <a:r>
              <a:rPr lang="ko-KR" altLang="en-US" sz="1200" dirty="0" smtClean="0"/>
              <a:t> 변경</a:t>
            </a:r>
            <a:endParaRPr lang="ko-KR" altLang="en-US" sz="1200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25" y="1387784"/>
            <a:ext cx="2805369" cy="4987324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2111" y="1377507"/>
            <a:ext cx="2827590" cy="4997601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516467" y="5499355"/>
            <a:ext cx="6409899" cy="8757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2422099" y="1577333"/>
            <a:ext cx="4504267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6926366" y="1539488"/>
            <a:ext cx="40047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액션바의</a:t>
            </a:r>
            <a:r>
              <a:rPr lang="ko-KR" altLang="en-US" dirty="0" smtClean="0"/>
              <a:t> 메뉴 아이콘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클릭 시 </a:t>
            </a:r>
            <a:r>
              <a:rPr lang="ko-KR" altLang="en-US" sz="1200" dirty="0" err="1" smtClean="0"/>
              <a:t>마이페이지</a:t>
            </a:r>
            <a:r>
              <a:rPr lang="ko-KR" altLang="en-US" sz="1200" dirty="0" smtClean="0"/>
              <a:t> 혹은 검색 </a:t>
            </a:r>
            <a:r>
              <a:rPr lang="ko-KR" altLang="en-US" sz="1200" dirty="0" err="1" smtClean="0"/>
              <a:t>액티비티로</a:t>
            </a:r>
            <a:r>
              <a:rPr lang="ko-KR" altLang="en-US" sz="1200" dirty="0" smtClean="0"/>
              <a:t> 이동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811362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2400"/>
              <a:t>ㅇ</a:t>
            </a:r>
            <a:endParaRPr lang="ko-KR" altLang="en-US" sz="24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8179310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hj_user_m_main</a:t>
                      </a: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_login</a:t>
                      </a:r>
                      <a:endParaRPr lang="ko-KR" altLang="en-US" sz="15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9168341" y="2479152"/>
          <a:ext cx="2688299" cy="3897644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로그인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아이디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가입 시 사용한 </a:t>
                      </a: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이메일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와 비밀번호를 입력하여 로그인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비밀번호 찾기 버튼을 눌러 찾기 페이지로 이동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3285065" y="1649506"/>
            <a:ext cx="2991555" cy="43999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DA06AE45-F21F-4390-88D7-43E648964D4B}"/>
              </a:ext>
            </a:extLst>
          </p:cNvPr>
          <p:cNvSpPr/>
          <p:nvPr/>
        </p:nvSpPr>
        <p:spPr>
          <a:xfrm>
            <a:off x="3705383" y="2637488"/>
            <a:ext cx="2188260" cy="394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아이디 입력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DA06AE45-F21F-4390-88D7-43E648964D4B}"/>
              </a:ext>
            </a:extLst>
          </p:cNvPr>
          <p:cNvSpPr/>
          <p:nvPr/>
        </p:nvSpPr>
        <p:spPr>
          <a:xfrm>
            <a:off x="3705383" y="3330866"/>
            <a:ext cx="2188260" cy="394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비밀번호 입력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705383" y="1958831"/>
            <a:ext cx="1735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로그인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DA06AE45-F21F-4390-88D7-43E648964D4B}"/>
              </a:ext>
            </a:extLst>
          </p:cNvPr>
          <p:cNvSpPr/>
          <p:nvPr/>
        </p:nvSpPr>
        <p:spPr>
          <a:xfrm>
            <a:off x="3736669" y="4413719"/>
            <a:ext cx="2188260" cy="394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로그인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05383" y="3917795"/>
            <a:ext cx="315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아이디</a:t>
            </a:r>
            <a:r>
              <a:rPr lang="en-US" altLang="ko-KR" dirty="0"/>
              <a:t>/</a:t>
            </a:r>
            <a:r>
              <a:rPr lang="ko-KR" altLang="en-US" dirty="0"/>
              <a:t>비밀번호 찾기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CAAA2E95-238B-4DBC-8C5A-5AAB9DBB0576}"/>
              </a:ext>
            </a:extLst>
          </p:cNvPr>
          <p:cNvSpPr/>
          <p:nvPr/>
        </p:nvSpPr>
        <p:spPr>
          <a:xfrm>
            <a:off x="1808965" y="522707"/>
            <a:ext cx="9649877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로그인 페이지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</a:p>
        </p:txBody>
      </p:sp>
      <p:pic>
        <p:nvPicPr>
          <p:cNvPr id="22" name="Picture 2">
            <a:extLst>
              <a:ext uri="{FF2B5EF4-FFF2-40B4-BE49-F238E27FC236}">
                <a16:creationId xmlns="" xmlns:a16="http://schemas.microsoft.com/office/drawing/2014/main" id="{8F2B17F5-0F2E-4447-9A47-71EEFEDEA7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156" y="609448"/>
            <a:ext cx="823373" cy="574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05342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871531" y="626202"/>
            <a:ext cx="7532965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로그인 페이지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63" y="626202"/>
            <a:ext cx="1128060" cy="751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6926366" y="3955047"/>
            <a:ext cx="400473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로그인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err="1" smtClean="0"/>
              <a:t>이메일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비밀번호를 입력 후 로그인 버튼을 클릭하여 로그인</a:t>
            </a:r>
            <a:endParaRPr lang="en-US" altLang="ko-KR" sz="1200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6926366" y="1539488"/>
            <a:ext cx="400473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마이페이지로</a:t>
            </a:r>
            <a:r>
              <a:rPr lang="ko-KR" altLang="en-US" dirty="0" smtClean="0"/>
              <a:t> 이동한 경우</a:t>
            </a:r>
            <a:endParaRPr lang="en-US" altLang="ko-KR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err="1" smtClean="0"/>
              <a:t>마이페이지로</a:t>
            </a:r>
            <a:r>
              <a:rPr lang="ko-KR" altLang="en-US" sz="1200" dirty="0" smtClean="0"/>
              <a:t> 이동하였을 때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로그인상태가</a:t>
            </a:r>
            <a:r>
              <a:rPr lang="ko-KR" altLang="en-US" sz="1200" dirty="0" smtClean="0"/>
              <a:t> 아닌 경우 </a:t>
            </a:r>
            <a:r>
              <a:rPr lang="ko-KR" altLang="en-US" sz="1200" dirty="0" err="1" smtClean="0"/>
              <a:t>알림창</a:t>
            </a:r>
            <a:r>
              <a:rPr lang="ko-KR" altLang="en-US" sz="1200" dirty="0" smtClean="0"/>
              <a:t> 호출</a:t>
            </a:r>
            <a:endParaRPr lang="en-US" altLang="ko-KR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err="1" smtClean="0"/>
              <a:t>알림창의</a:t>
            </a:r>
            <a:r>
              <a:rPr lang="ko-KR" altLang="en-US" sz="1200" dirty="0" smtClean="0"/>
              <a:t> 로그인 버튼을 클릭하여 로그인 </a:t>
            </a:r>
            <a:r>
              <a:rPr lang="ko-KR" altLang="en-US" sz="1200" dirty="0" err="1" smtClean="0"/>
              <a:t>액티비티로</a:t>
            </a:r>
            <a:r>
              <a:rPr lang="ko-KR" altLang="en-US" sz="1200" dirty="0" smtClean="0"/>
              <a:t> 이동</a:t>
            </a:r>
            <a:endParaRPr lang="ko-KR" altLang="en-US" sz="12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463" y="1455029"/>
            <a:ext cx="2791117" cy="488624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6072" y="1455028"/>
            <a:ext cx="2775595" cy="4880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4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7625278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hj_user_m_main</a:t>
                      </a: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_signup</a:t>
                      </a:r>
                      <a:endParaRPr lang="ko-KR" altLang="en-US" sz="15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9168341" y="2479152"/>
          <a:ext cx="2688299" cy="3570331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회원가입 폼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이메일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이름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비밀번호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관심 카테고리를 입력하여 회원 가입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DA06AE45-F21F-4390-88D7-43E648964D4B}"/>
              </a:ext>
            </a:extLst>
          </p:cNvPr>
          <p:cNvSpPr/>
          <p:nvPr/>
        </p:nvSpPr>
        <p:spPr>
          <a:xfrm>
            <a:off x="3004632" y="1749982"/>
            <a:ext cx="3813860" cy="4166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회원가입 폼</a:t>
            </a:r>
            <a:endParaRPr lang="en-US" altLang="ko-KR" dirty="0">
              <a:solidFill>
                <a:schemeClr val="tx1"/>
              </a:solidFill>
            </a:endParaRPr>
          </a:p>
          <a:p>
            <a:pPr marL="342900" indent="-342900" algn="ctr"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이메일 입력 </a:t>
            </a:r>
            <a:r>
              <a:rPr lang="en-US" altLang="ko-KR" dirty="0">
                <a:solidFill>
                  <a:schemeClr val="tx1"/>
                </a:solidFill>
              </a:rPr>
              <a:t>[                        ]</a:t>
            </a:r>
          </a:p>
          <a:p>
            <a:pPr marL="342900" indent="-342900"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이름 입력 </a:t>
            </a:r>
            <a:r>
              <a:rPr lang="en-US" altLang="ko-KR" dirty="0">
                <a:solidFill>
                  <a:schemeClr val="tx1"/>
                </a:solidFill>
              </a:rPr>
              <a:t>[               ]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비밀번호 입력 </a:t>
            </a:r>
            <a:r>
              <a:rPr lang="en-US" altLang="ko-KR" dirty="0">
                <a:solidFill>
                  <a:schemeClr val="tx1"/>
                </a:solidFill>
              </a:rPr>
              <a:t>[                  ]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비밀번호 확인 </a:t>
            </a:r>
            <a:r>
              <a:rPr lang="en-US" altLang="ko-KR" dirty="0">
                <a:solidFill>
                  <a:schemeClr val="tx1"/>
                </a:solidFill>
              </a:rPr>
              <a:t>[		    ]</a:t>
            </a:r>
          </a:p>
          <a:p>
            <a:pPr marL="342900" indent="-342900" algn="ctr"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관심 카테고리 설정 </a:t>
            </a:r>
            <a:r>
              <a:rPr lang="en-US" altLang="ko-KR" dirty="0">
                <a:solidFill>
                  <a:schemeClr val="tx1"/>
                </a:solidFill>
              </a:rPr>
              <a:t>[               ]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회원 가입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FDBC5D4C-8CF3-4443-896A-E9BD5F7B01AF}"/>
              </a:ext>
            </a:extLst>
          </p:cNvPr>
          <p:cNvSpPr/>
          <p:nvPr/>
        </p:nvSpPr>
        <p:spPr>
          <a:xfrm>
            <a:off x="1808965" y="522707"/>
            <a:ext cx="9649877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회원가입 페이지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</a:p>
        </p:txBody>
      </p:sp>
      <p:pic>
        <p:nvPicPr>
          <p:cNvPr id="16" name="Picture 2">
            <a:extLst>
              <a:ext uri="{FF2B5EF4-FFF2-40B4-BE49-F238E27FC236}">
                <a16:creationId xmlns="" xmlns:a16="http://schemas.microsoft.com/office/drawing/2014/main" id="{B0ADA1D2-6D90-4AAB-B801-22EB70DBDA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156" y="609448"/>
            <a:ext cx="823373" cy="574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58765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2400"/>
              <a:t>ㅇ</a:t>
            </a:r>
            <a:endParaRPr lang="ko-KR" altLang="en-US" sz="24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6328463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hj_user_m_main</a:t>
                      </a: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_findaccount</a:t>
                      </a:r>
                      <a:endParaRPr lang="ko-KR" altLang="en-US" sz="15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4363060"/>
              </p:ext>
            </p:extLst>
          </p:nvPr>
        </p:nvGraphicFramePr>
        <p:xfrm>
          <a:off x="9168341" y="2479152"/>
          <a:ext cx="2688299" cy="3570331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아이디 찾기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가입 시 입력한 </a:t>
                      </a: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이메일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주소 사용하여 가입 여부 확인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3623733" y="1649506"/>
            <a:ext cx="3081867" cy="43999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DA06AE45-F21F-4390-88D7-43E648964D4B}"/>
              </a:ext>
            </a:extLst>
          </p:cNvPr>
          <p:cNvSpPr/>
          <p:nvPr/>
        </p:nvSpPr>
        <p:spPr>
          <a:xfrm>
            <a:off x="3838271" y="2606208"/>
            <a:ext cx="2539107" cy="394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가입 시 등록한 </a:t>
            </a:r>
            <a:r>
              <a:rPr lang="ko-KR" altLang="en-US" sz="1200" dirty="0" err="1">
                <a:solidFill>
                  <a:schemeClr val="tx1"/>
                </a:solidFill>
              </a:rPr>
              <a:t>이메일</a:t>
            </a:r>
            <a:r>
              <a:rPr lang="ko-KR" altLang="en-US" sz="1200" dirty="0">
                <a:solidFill>
                  <a:schemeClr val="tx1"/>
                </a:solidFill>
              </a:rPr>
              <a:t> 주소 입력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06984" y="1958831"/>
            <a:ext cx="3045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아이디찾기</a:t>
            </a:r>
            <a:r>
              <a:rPr lang="ko-KR" altLang="en-US" dirty="0"/>
              <a:t> </a:t>
            </a:r>
            <a:r>
              <a:rPr lang="en-US" altLang="ko-KR" dirty="0"/>
              <a:t>| </a:t>
            </a:r>
            <a:r>
              <a:rPr lang="ko-KR" altLang="en-US" dirty="0" err="1"/>
              <a:t>비밀번호찾기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DA06AE45-F21F-4390-88D7-43E648964D4B}"/>
              </a:ext>
            </a:extLst>
          </p:cNvPr>
          <p:cNvSpPr/>
          <p:nvPr/>
        </p:nvSpPr>
        <p:spPr>
          <a:xfrm>
            <a:off x="3838271" y="3228385"/>
            <a:ext cx="2188260" cy="394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확인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FB882CFC-4B27-4627-BEC5-F59AD0CDB8FA}"/>
              </a:ext>
            </a:extLst>
          </p:cNvPr>
          <p:cNvSpPr/>
          <p:nvPr/>
        </p:nvSpPr>
        <p:spPr>
          <a:xfrm>
            <a:off x="1808965" y="522707"/>
            <a:ext cx="9649877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아이디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/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비밀번호 찾기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아이디 찾기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) 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</a:p>
        </p:txBody>
      </p:sp>
      <p:pic>
        <p:nvPicPr>
          <p:cNvPr id="21" name="Picture 2">
            <a:extLst>
              <a:ext uri="{FF2B5EF4-FFF2-40B4-BE49-F238E27FC236}">
                <a16:creationId xmlns="" xmlns:a16="http://schemas.microsoft.com/office/drawing/2014/main" id="{E338911B-AD12-4BE6-AD74-535D1DF2EE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156" y="609448"/>
            <a:ext cx="823373" cy="574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6230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2400"/>
              <a:t>ㅇ</a:t>
            </a:r>
            <a:endParaRPr lang="ko-KR" altLang="en-US" sz="24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9488899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hj_user_m_main</a:t>
                      </a:r>
                      <a:r>
                        <a:rPr lang="en-US" altLang="ko-KR" sz="1500" kern="120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_findaccount</a:t>
                      </a:r>
                      <a:endParaRPr lang="ko-KR" altLang="en-US" sz="1500" kern="120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5855848"/>
              </p:ext>
            </p:extLst>
          </p:nvPr>
        </p:nvGraphicFramePr>
        <p:xfrm>
          <a:off x="9168341" y="2479152"/>
          <a:ext cx="2688299" cy="3570331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비밀번호 찾기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가입 시 등록한 </a:t>
                      </a: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이메일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입력 시 임시 비밀번호 발송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3400474" y="1649506"/>
            <a:ext cx="3237393" cy="43999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DA06AE45-F21F-4390-88D7-43E648964D4B}"/>
              </a:ext>
            </a:extLst>
          </p:cNvPr>
          <p:cNvSpPr/>
          <p:nvPr/>
        </p:nvSpPr>
        <p:spPr>
          <a:xfrm>
            <a:off x="3623784" y="2606208"/>
            <a:ext cx="2539107" cy="394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가입 시 등록한 </a:t>
            </a:r>
            <a:r>
              <a:rPr lang="ko-KR" altLang="en-US" sz="1200" dirty="0" err="1">
                <a:solidFill>
                  <a:schemeClr val="tx1"/>
                </a:solidFill>
              </a:rPr>
              <a:t>이메일</a:t>
            </a:r>
            <a:r>
              <a:rPr lang="ko-KR" altLang="en-US" sz="1200" dirty="0">
                <a:solidFill>
                  <a:schemeClr val="tx1"/>
                </a:solidFill>
              </a:rPr>
              <a:t> 주소 입력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92497" y="1958831"/>
            <a:ext cx="3045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아이디찾기</a:t>
            </a:r>
            <a:r>
              <a:rPr lang="ko-KR" altLang="en-US" dirty="0"/>
              <a:t> </a:t>
            </a:r>
            <a:r>
              <a:rPr lang="en-US" altLang="ko-KR" dirty="0"/>
              <a:t>| </a:t>
            </a:r>
            <a:r>
              <a:rPr lang="ko-KR" altLang="en-US" dirty="0" err="1"/>
              <a:t>비밀번호찾기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DA06AE45-F21F-4390-88D7-43E648964D4B}"/>
              </a:ext>
            </a:extLst>
          </p:cNvPr>
          <p:cNvSpPr/>
          <p:nvPr/>
        </p:nvSpPr>
        <p:spPr>
          <a:xfrm>
            <a:off x="3623784" y="3228385"/>
            <a:ext cx="2188260" cy="394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확인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0AF7BF3B-DA85-4F7F-B573-1E70EB6F1676}"/>
              </a:ext>
            </a:extLst>
          </p:cNvPr>
          <p:cNvSpPr/>
          <p:nvPr/>
        </p:nvSpPr>
        <p:spPr>
          <a:xfrm>
            <a:off x="1808965" y="522707"/>
            <a:ext cx="9649877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아이디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/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비밀번호 찾기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비밀번호 찾기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)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</a:p>
        </p:txBody>
      </p:sp>
      <p:pic>
        <p:nvPicPr>
          <p:cNvPr id="21" name="Picture 2">
            <a:extLst>
              <a:ext uri="{FF2B5EF4-FFF2-40B4-BE49-F238E27FC236}">
                <a16:creationId xmlns="" xmlns:a16="http://schemas.microsoft.com/office/drawing/2014/main" id="{652C0B3B-4CE6-4F5C-9D57-447B12D8F9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156" y="609448"/>
            <a:ext cx="823373" cy="574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659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976201" y="1311184"/>
            <a:ext cx="31659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스크롤을 통한 </a:t>
            </a:r>
            <a:r>
              <a:rPr lang="ko-KR" altLang="en-US" dirty="0" err="1" smtClean="0"/>
              <a:t>페이징</a:t>
            </a:r>
            <a:r>
              <a:rPr lang="ko-KR" altLang="en-US" dirty="0" smtClean="0"/>
              <a:t> </a:t>
            </a:r>
            <a:r>
              <a:rPr lang="ko-KR" altLang="en-US" dirty="0" smtClean="0"/>
              <a:t>구현</a:t>
            </a:r>
            <a:endParaRPr lang="en-US" altLang="ko-KR" sz="1200" dirty="0"/>
          </a:p>
          <a:p>
            <a:endParaRPr lang="en-US" altLang="ko-KR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스크롤이 창의 끝에 닿으면 새로운 프로젝트 로딩</a:t>
            </a:r>
            <a:endParaRPr lang="en-US" altLang="ko-KR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이미지는 화면에 나타났을 때 로딩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LazyLoading</a:t>
            </a:r>
            <a:r>
              <a:rPr lang="en-US" altLang="ko-KR" sz="1200" dirty="0" smtClean="0"/>
              <a:t>)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1403648" y="469651"/>
            <a:ext cx="5649724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메인 페이지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55" y="440580"/>
            <a:ext cx="542889" cy="542889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979" y="1311184"/>
            <a:ext cx="6055582" cy="490896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34839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71789" y="1231465"/>
            <a:ext cx="3877132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스크롤이 창의 끝에 닿는 경우 감지</a:t>
            </a:r>
            <a:endParaRPr lang="en-US" altLang="ko-KR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err="1" smtClean="0"/>
              <a:t>scrollTop</a:t>
            </a:r>
            <a:r>
              <a:rPr lang="en-US" altLang="ko-KR" sz="1200" dirty="0" smtClean="0"/>
              <a:t>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상단부터 스크롤 이동 거리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err="1" smtClean="0"/>
              <a:t>clientHeight</a:t>
            </a:r>
            <a:r>
              <a:rPr lang="en-US" altLang="ko-KR" sz="1200" dirty="0" smtClean="0"/>
              <a:t> : </a:t>
            </a:r>
            <a:r>
              <a:rPr lang="ko-KR" altLang="en-US" sz="1200" dirty="0" smtClean="0"/>
              <a:t>사용자의 화면 크기가 차지하는 스크롤 거리</a:t>
            </a:r>
            <a:endParaRPr lang="en-US" altLang="ko-KR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err="1" smtClean="0"/>
              <a:t>scrollHeight</a:t>
            </a:r>
            <a:r>
              <a:rPr lang="en-US" altLang="ko-KR" sz="1200" dirty="0" smtClean="0"/>
              <a:t> : </a:t>
            </a:r>
            <a:r>
              <a:rPr lang="ko-KR" altLang="en-US" sz="1200" dirty="0" smtClean="0"/>
              <a:t>페이지의 총 스크롤 크기</a:t>
            </a:r>
            <a:endParaRPr lang="en-US" altLang="ko-KR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err="1" smtClean="0"/>
              <a:t>scrollTop+clientHeight</a:t>
            </a:r>
            <a:r>
              <a:rPr lang="en-US" altLang="ko-KR" sz="1200" dirty="0" smtClean="0"/>
              <a:t> &gt;= </a:t>
            </a:r>
            <a:r>
              <a:rPr lang="en-US" altLang="ko-KR" sz="1200" dirty="0" err="1" smtClean="0"/>
              <a:t>scrollHeight</a:t>
            </a:r>
            <a:r>
              <a:rPr lang="en-US" altLang="ko-KR" sz="1200" dirty="0" smtClean="0"/>
              <a:t> </a:t>
            </a:r>
            <a:r>
              <a:rPr lang="ko-KR" altLang="en-US" sz="1200" dirty="0" err="1" smtClean="0"/>
              <a:t>인경우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	  </a:t>
            </a:r>
            <a:r>
              <a:rPr lang="en-US" altLang="ko-KR" sz="1200" dirty="0" err="1" smtClean="0"/>
              <a:t>ViewModel</a:t>
            </a:r>
            <a:r>
              <a:rPr lang="en-US" altLang="ko-KR" sz="1200" dirty="0" smtClean="0"/>
              <a:t> data</a:t>
            </a:r>
            <a:r>
              <a:rPr lang="ko-KR" altLang="en-US" sz="1200" dirty="0" smtClean="0"/>
              <a:t>에</a:t>
            </a:r>
            <a:r>
              <a:rPr lang="en-US" altLang="ko-KR" sz="1200" dirty="0"/>
              <a:t> </a:t>
            </a:r>
            <a:r>
              <a:rPr lang="ko-KR" altLang="en-US" sz="1200" dirty="0" smtClean="0"/>
              <a:t>리스트  삽입</a:t>
            </a:r>
            <a:endParaRPr lang="en-US" altLang="ko-KR" sz="1200" dirty="0" smtClean="0"/>
          </a:p>
        </p:txBody>
      </p:sp>
      <p:sp>
        <p:nvSpPr>
          <p:cNvPr id="16" name="직사각형 15"/>
          <p:cNvSpPr/>
          <p:nvPr/>
        </p:nvSpPr>
        <p:spPr>
          <a:xfrm>
            <a:off x="1403648" y="469651"/>
            <a:ext cx="5649724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메인 페이지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55" y="440580"/>
            <a:ext cx="542889" cy="542889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55" y="1314606"/>
            <a:ext cx="5838095" cy="504761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2" name="TextBox 21"/>
          <p:cNvSpPr txBox="1"/>
          <p:nvPr/>
        </p:nvSpPr>
        <p:spPr>
          <a:xfrm>
            <a:off x="2968978" y="2968978"/>
            <a:ext cx="162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rgbClr val="FF0000"/>
                </a:solidFill>
              </a:rPr>
              <a:t>clientHeight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968978" y="1581289"/>
            <a:ext cx="162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scrollTop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962174" y="3740169"/>
            <a:ext cx="1443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rgbClr val="00B0F0"/>
                </a:solidFill>
              </a:rPr>
              <a:t>scrollHeight</a:t>
            </a:r>
            <a:endParaRPr lang="ko-KR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2084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289014" y="1314606"/>
            <a:ext cx="42473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이미지는 화면에 보이는 순간부터 로딩</a:t>
            </a:r>
            <a:endParaRPr lang="en-US" altLang="ko-KR" dirty="0" smtClean="0"/>
          </a:p>
          <a:p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err="1" smtClean="0"/>
              <a:t>Javscript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IntersectionObserver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객체 이용하여 이미지를 보는 순간 감지</a:t>
            </a:r>
            <a:endParaRPr lang="en-US" altLang="ko-KR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err="1" smtClean="0"/>
              <a:t>scrollTop+clientHeight</a:t>
            </a:r>
            <a:r>
              <a:rPr lang="en-US" altLang="ko-KR" sz="1200" dirty="0" smtClean="0"/>
              <a:t> &gt;= </a:t>
            </a:r>
            <a:r>
              <a:rPr lang="en-US" altLang="ko-KR" sz="1200" dirty="0" err="1" smtClean="0"/>
              <a:t>scrollHeight</a:t>
            </a:r>
            <a:r>
              <a:rPr lang="en-US" altLang="ko-KR" sz="1200" dirty="0" smtClean="0"/>
              <a:t> </a:t>
            </a:r>
            <a:r>
              <a:rPr lang="ko-KR" altLang="en-US" sz="1200" dirty="0" err="1" smtClean="0"/>
              <a:t>인경우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	  </a:t>
            </a:r>
            <a:r>
              <a:rPr lang="en-US" altLang="ko-KR" sz="1200" dirty="0" err="1" smtClean="0"/>
              <a:t>ViewModel</a:t>
            </a:r>
            <a:r>
              <a:rPr lang="en-US" altLang="ko-KR" sz="1200" dirty="0" smtClean="0"/>
              <a:t> data</a:t>
            </a:r>
            <a:r>
              <a:rPr lang="ko-KR" altLang="en-US" sz="1200" dirty="0" smtClean="0"/>
              <a:t>에</a:t>
            </a:r>
            <a:r>
              <a:rPr lang="en-US" altLang="ko-KR" sz="1200" dirty="0"/>
              <a:t> </a:t>
            </a:r>
            <a:r>
              <a:rPr lang="ko-KR" altLang="en-US" sz="1200" dirty="0" smtClean="0"/>
              <a:t>리스트  삽입</a:t>
            </a:r>
            <a:endParaRPr lang="en-US" altLang="ko-KR" sz="1200" dirty="0" smtClean="0"/>
          </a:p>
        </p:txBody>
      </p:sp>
      <p:sp>
        <p:nvSpPr>
          <p:cNvPr id="16" name="직사각형 15"/>
          <p:cNvSpPr/>
          <p:nvPr/>
        </p:nvSpPr>
        <p:spPr>
          <a:xfrm>
            <a:off x="1403648" y="469651"/>
            <a:ext cx="5649724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메인 페이지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55" y="440580"/>
            <a:ext cx="542889" cy="54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03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4872918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>
                          <a:latin typeface="+mj-ea"/>
                          <a:ea typeface="+mj-ea"/>
                        </a:rPr>
                        <a:t>Hj_user_w_signup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815181"/>
              </p:ext>
            </p:extLst>
          </p:nvPr>
        </p:nvGraphicFramePr>
        <p:xfrm>
          <a:off x="9168341" y="2479152"/>
          <a:ext cx="2688299" cy="3570331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회원가입 폼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이메일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이름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비밀번호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관심 카테고리를 입력하여 회원 가입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DA06AE45-F21F-4390-88D7-43E648964D4B}"/>
              </a:ext>
            </a:extLst>
          </p:cNvPr>
          <p:cNvSpPr/>
          <p:nvPr/>
        </p:nvSpPr>
        <p:spPr>
          <a:xfrm>
            <a:off x="1695118" y="1749982"/>
            <a:ext cx="6408976" cy="41667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회원가입 폼</a:t>
            </a:r>
            <a:endParaRPr lang="en-US" altLang="ko-KR" dirty="0">
              <a:solidFill>
                <a:schemeClr val="tx1"/>
              </a:solidFill>
            </a:endParaRPr>
          </a:p>
          <a:p>
            <a:pPr marL="342900" indent="-342900" algn="ctr"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이메일 입력 </a:t>
            </a:r>
            <a:r>
              <a:rPr lang="en-US" altLang="ko-KR" dirty="0">
                <a:solidFill>
                  <a:schemeClr val="tx1"/>
                </a:solidFill>
              </a:rPr>
              <a:t>[                        ]</a:t>
            </a:r>
          </a:p>
          <a:p>
            <a:pPr marL="342900" indent="-342900"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이름 입력 </a:t>
            </a:r>
            <a:r>
              <a:rPr lang="en-US" altLang="ko-KR" dirty="0">
                <a:solidFill>
                  <a:schemeClr val="tx1"/>
                </a:solidFill>
              </a:rPr>
              <a:t>[               ]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비밀번호 입력 </a:t>
            </a:r>
            <a:r>
              <a:rPr lang="en-US" altLang="ko-KR" dirty="0">
                <a:solidFill>
                  <a:schemeClr val="tx1"/>
                </a:solidFill>
              </a:rPr>
              <a:t>[                  ]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비밀번호 확인 </a:t>
            </a:r>
            <a:r>
              <a:rPr lang="en-US" altLang="ko-KR" dirty="0">
                <a:solidFill>
                  <a:schemeClr val="tx1"/>
                </a:solidFill>
              </a:rPr>
              <a:t>[		    ]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관심 카테고리 설정 </a:t>
            </a:r>
            <a:r>
              <a:rPr lang="en-US" altLang="ko-KR" dirty="0">
                <a:solidFill>
                  <a:schemeClr val="tx1"/>
                </a:solidFill>
              </a:rPr>
              <a:t>[               ]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회원 가입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B7BBD8C3-F0E8-4C1C-942C-48D296A16E6D}"/>
              </a:ext>
            </a:extLst>
          </p:cNvPr>
          <p:cNvSpPr/>
          <p:nvPr/>
        </p:nvSpPr>
        <p:spPr>
          <a:xfrm>
            <a:off x="1808965" y="522708"/>
            <a:ext cx="8789911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회원가입 페이지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="" xmlns:a16="http://schemas.microsoft.com/office/drawing/2014/main" id="{99ADACC4-2056-4928-8823-92A4546B8DB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130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366000" y="2118413"/>
            <a:ext cx="38308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이메일</a:t>
            </a:r>
            <a:r>
              <a:rPr lang="ko-KR" altLang="en-US" dirty="0" smtClean="0"/>
              <a:t> 검증</a:t>
            </a:r>
            <a:endParaRPr lang="en-US" altLang="ko-KR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err="1" smtClean="0"/>
              <a:t>이메일을</a:t>
            </a:r>
            <a:r>
              <a:rPr lang="ko-KR" altLang="en-US" sz="1200" dirty="0" smtClean="0"/>
              <a:t> 입력하고 </a:t>
            </a:r>
            <a:r>
              <a:rPr lang="en-US" altLang="ko-KR" sz="1200" dirty="0" err="1" smtClean="0"/>
              <a:t>Focusout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시 </a:t>
            </a:r>
            <a:r>
              <a:rPr lang="ko-KR" altLang="en-US" sz="1200" dirty="0" err="1" smtClean="0"/>
              <a:t>이메일</a:t>
            </a:r>
            <a:r>
              <a:rPr lang="ko-KR" altLang="en-US" sz="1200" dirty="0" smtClean="0"/>
              <a:t> 중복 확인</a:t>
            </a:r>
            <a:endParaRPr lang="en-US" altLang="ko-KR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정규 </a:t>
            </a:r>
            <a:r>
              <a:rPr lang="ko-KR" altLang="en-US" sz="1200" dirty="0" err="1" smtClean="0"/>
              <a:t>표현식을</a:t>
            </a:r>
            <a:r>
              <a:rPr lang="ko-KR" altLang="en-US" sz="1200" dirty="0" smtClean="0"/>
              <a:t> 사용하여 </a:t>
            </a:r>
            <a:r>
              <a:rPr lang="ko-KR" altLang="en-US" sz="1200" dirty="0" err="1" smtClean="0"/>
              <a:t>이메일</a:t>
            </a:r>
            <a:r>
              <a:rPr lang="ko-KR" altLang="en-US" sz="1200" dirty="0" smtClean="0"/>
              <a:t> 형식이 올바른지 확인</a:t>
            </a:r>
            <a:endParaRPr lang="en-US" altLang="ko-KR" sz="1200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7658431" y="3808635"/>
            <a:ext cx="290406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비밀번호 검증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비밀번호가 </a:t>
            </a:r>
            <a:r>
              <a:rPr lang="en-US" altLang="ko-KR" sz="1200" dirty="0" smtClean="0"/>
              <a:t>8~20</a:t>
            </a:r>
            <a:r>
              <a:rPr lang="ko-KR" altLang="en-US" sz="1200" dirty="0" smtClean="0"/>
              <a:t>자 문자와 숫자의 조합인지 </a:t>
            </a:r>
            <a:r>
              <a:rPr lang="ko-KR" altLang="en-US" sz="1200" dirty="0" err="1" smtClean="0"/>
              <a:t>정규표현식을</a:t>
            </a:r>
            <a:r>
              <a:rPr lang="ko-KR" altLang="en-US" sz="1200" dirty="0" smtClean="0"/>
              <a:t> 통해 확인</a:t>
            </a:r>
            <a:endParaRPr lang="en-US" altLang="ko-KR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입력한 비밀번호와 비밀번호확인이 일치하는지 확인</a:t>
            </a:r>
            <a:endParaRPr lang="en-US" altLang="ko-KR" sz="1200" dirty="0" smtClean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835" y="1311184"/>
            <a:ext cx="4633859" cy="510103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직사각형 15"/>
          <p:cNvSpPr/>
          <p:nvPr/>
        </p:nvSpPr>
        <p:spPr>
          <a:xfrm>
            <a:off x="1837267" y="2209800"/>
            <a:ext cx="5528733" cy="9821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938867" y="3827782"/>
            <a:ext cx="5719564" cy="11590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002596" y="5349294"/>
            <a:ext cx="29040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필수정보 입력검증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필수정보가 모두 채워졌는지 검증</a:t>
            </a:r>
            <a:endParaRPr lang="en-US" altLang="ko-KR" sz="1200" dirty="0" smtClean="0"/>
          </a:p>
        </p:txBody>
      </p:sp>
      <p:sp>
        <p:nvSpPr>
          <p:cNvPr id="19" name="직사각형 18"/>
          <p:cNvSpPr/>
          <p:nvPr/>
        </p:nvSpPr>
        <p:spPr>
          <a:xfrm>
            <a:off x="1973032" y="5427133"/>
            <a:ext cx="4910368" cy="8272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403648" y="469651"/>
            <a:ext cx="5649724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회원가입 페이지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55" y="440580"/>
            <a:ext cx="542889" cy="54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7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2400"/>
              <a:t>ㅇ</a:t>
            </a:r>
            <a:endParaRPr lang="ko-KR" altLang="en-US" sz="24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047054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>
                          <a:latin typeface="+mj-ea"/>
                          <a:ea typeface="+mj-ea"/>
                        </a:rPr>
                        <a:t>Hj_user_w_login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9269393"/>
              </p:ext>
            </p:extLst>
          </p:nvPr>
        </p:nvGraphicFramePr>
        <p:xfrm>
          <a:off x="9168341" y="2479152"/>
          <a:ext cx="2688299" cy="3897644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로그인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아이디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가입 시 사용한 </a:t>
                      </a: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이메일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와 비밀번호를 입력하여 로그인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아이디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비밀번호 찾기 버튼을 눌러 찾기 페이지로 이동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DA06AE45-F21F-4390-88D7-43E648964D4B}"/>
              </a:ext>
            </a:extLst>
          </p:cNvPr>
          <p:cNvSpPr/>
          <p:nvPr/>
        </p:nvSpPr>
        <p:spPr>
          <a:xfrm>
            <a:off x="3084496" y="2637488"/>
            <a:ext cx="2188260" cy="394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아이디 입력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DA06AE45-F21F-4390-88D7-43E648964D4B}"/>
              </a:ext>
            </a:extLst>
          </p:cNvPr>
          <p:cNvSpPr/>
          <p:nvPr/>
        </p:nvSpPr>
        <p:spPr>
          <a:xfrm>
            <a:off x="3084496" y="3330866"/>
            <a:ext cx="2188260" cy="394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비밀번호 입력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84496" y="1958831"/>
            <a:ext cx="1735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로그인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DA06AE45-F21F-4390-88D7-43E648964D4B}"/>
              </a:ext>
            </a:extLst>
          </p:cNvPr>
          <p:cNvSpPr/>
          <p:nvPr/>
        </p:nvSpPr>
        <p:spPr>
          <a:xfrm>
            <a:off x="3115782" y="4413719"/>
            <a:ext cx="2188260" cy="394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로그인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84496" y="3917795"/>
            <a:ext cx="315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아이디</a:t>
            </a:r>
            <a:r>
              <a:rPr lang="en-US" altLang="ko-KR" dirty="0"/>
              <a:t>/</a:t>
            </a:r>
            <a:r>
              <a:rPr lang="ko-KR" altLang="en-US" dirty="0"/>
              <a:t>비밀번호 찾기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521578B3-9B87-4D48-AA48-338BCD4E5A0C}"/>
              </a:ext>
            </a:extLst>
          </p:cNvPr>
          <p:cNvSpPr/>
          <p:nvPr/>
        </p:nvSpPr>
        <p:spPr>
          <a:xfrm>
            <a:off x="1808965" y="522708"/>
            <a:ext cx="8789911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로그인 페이지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="" xmlns:a16="http://schemas.microsoft.com/office/drawing/2014/main" id="{C6ACB435-C1F8-4C81-8C24-C566ABCE26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373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3893</TotalTime>
  <Words>2405</Words>
  <Application>Microsoft Office PowerPoint</Application>
  <PresentationFormat>와이드스크린</PresentationFormat>
  <Paragraphs>777</Paragraphs>
  <Slides>36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39" baseType="lpstr">
      <vt:lpstr>맑은 고딕</vt:lpstr>
      <vt:lpstr>Arial</vt:lpstr>
      <vt:lpstr>Office 테마</vt:lpstr>
      <vt:lpstr>화면 설계서!!!!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dc:creator>507-06</dc:creator>
  <cp:lastModifiedBy>ezen-033</cp:lastModifiedBy>
  <cp:revision>371</cp:revision>
  <dcterms:created xsi:type="dcterms:W3CDTF">2020-01-16T07:12:04Z</dcterms:created>
  <dcterms:modified xsi:type="dcterms:W3CDTF">2020-05-21T07:02:20Z</dcterms:modified>
</cp:coreProperties>
</file>