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422" r:id="rId3"/>
    <p:sldId id="384" r:id="rId4"/>
    <p:sldId id="385" r:id="rId5"/>
    <p:sldId id="386" r:id="rId6"/>
    <p:sldId id="387" r:id="rId7"/>
    <p:sldId id="388" r:id="rId8"/>
    <p:sldId id="389" r:id="rId9"/>
    <p:sldId id="390" r:id="rId10"/>
    <p:sldId id="391" r:id="rId11"/>
    <p:sldId id="392" r:id="rId12"/>
    <p:sldId id="393" r:id="rId13"/>
    <p:sldId id="394" r:id="rId14"/>
    <p:sldId id="395" r:id="rId15"/>
    <p:sldId id="396" r:id="rId16"/>
    <p:sldId id="397" r:id="rId17"/>
    <p:sldId id="398" r:id="rId18"/>
    <p:sldId id="399" r:id="rId19"/>
    <p:sldId id="400" r:id="rId20"/>
    <p:sldId id="401" r:id="rId21"/>
    <p:sldId id="402" r:id="rId22"/>
    <p:sldId id="403" r:id="rId23"/>
    <p:sldId id="404" r:id="rId24"/>
    <p:sldId id="405" r:id="rId25"/>
    <p:sldId id="406" r:id="rId26"/>
    <p:sldId id="407" r:id="rId27"/>
    <p:sldId id="408" r:id="rId28"/>
    <p:sldId id="409" r:id="rId29"/>
    <p:sldId id="410" r:id="rId30"/>
    <p:sldId id="411" r:id="rId31"/>
    <p:sldId id="412" r:id="rId32"/>
    <p:sldId id="413" r:id="rId33"/>
    <p:sldId id="414" r:id="rId34"/>
    <p:sldId id="415" r:id="rId35"/>
    <p:sldId id="416" r:id="rId36"/>
    <p:sldId id="417" r:id="rId37"/>
    <p:sldId id="418" r:id="rId38"/>
    <p:sldId id="420" r:id="rId39"/>
    <p:sldId id="423" r:id="rId40"/>
    <p:sldId id="419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3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" y="7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EFE7F2A0-C7D9-4DBD-AE3B-C1A712DCE501}" type="datetimeFigureOut">
              <a:rPr lang="ko-KR" altLang="en-US" smtClean="0"/>
              <a:pPr/>
              <a:t>2020-06-04 Thu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0760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5984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0377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892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63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268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 inverse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744167" y="733901"/>
            <a:ext cx="10704264" cy="5390183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67" y="6124067"/>
            <a:ext cx="12192000" cy="734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5245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13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180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86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460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946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17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99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 Thu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96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7231980" y="1525895"/>
          <a:ext cx="4603497" cy="3036567"/>
        </p:xfrm>
        <a:graphic>
          <a:graphicData uri="http://schemas.openxmlformats.org/drawingml/2006/table">
            <a:tbl>
              <a:tblPr firstRow="1" bandRow="1"/>
              <a:tblGrid>
                <a:gridCol w="4603497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2628000">
                <a:tc>
                  <a:txBody>
                    <a:bodyPr/>
                    <a:lstStyle/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latinLnBrk="0">
                        <a:buFont typeface="나눔바른고딕" panose="020B0603020101020101" pitchFamily="50" charset="-127"/>
                        <a:buChar char="-"/>
                      </a:pP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Fragment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사용하여 화면 이동</a:t>
                      </a: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latinLnBrk="0">
                        <a:buFont typeface="나눔바른고딕" panose="020B0603020101020101" pitchFamily="50" charset="-127"/>
                        <a:buChar char="-"/>
                      </a:pP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latinLnBrk="0">
                        <a:buFont typeface="나눔바른고딕" panose="020B0603020101020101" pitchFamily="50" charset="-127"/>
                        <a:buChar char="-"/>
                      </a:pPr>
                      <a:r>
                        <a:rPr lang="en-US" altLang="ko-KR" sz="1200" b="0" i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recyclerView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이용하여 반복적인 내용을 호출</a:t>
                      </a:r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7231980" y="4698538"/>
          <a:ext cx="4603497" cy="1308567"/>
        </p:xfrm>
        <a:graphic>
          <a:graphicData uri="http://schemas.openxmlformats.org/drawingml/2006/table">
            <a:tbl>
              <a:tblPr firstRow="1" bandRow="1"/>
              <a:tblGrid>
                <a:gridCol w="4603497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900000">
                <a:tc>
                  <a:txBody>
                    <a:bodyPr/>
                    <a:lstStyle/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en-US" altLang="ko-KR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버튼을 클릭하여</a:t>
                      </a:r>
                      <a:r>
                        <a:rPr lang="en-US" altLang="ko-KR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FAQ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 화면으로 이동</a:t>
                      </a: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en-US" altLang="ko-KR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목록을 확인 가능</a:t>
                      </a: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583" y="1377507"/>
            <a:ext cx="2828925" cy="50292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1580" y="2126223"/>
            <a:ext cx="3588619" cy="33017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7969" y="2515768"/>
            <a:ext cx="4276032" cy="81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17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채팅 상담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sw_user_w_chatting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897767" y="2446883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687146" y="2446882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74373" y="2446882"/>
            <a:ext cx="2128694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896533" y="2904079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896533" y="2480750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1806800" y="2095985"/>
          <a:ext cx="6168800" cy="387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84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84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3408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4085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12:13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3408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질문내용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관리자와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채팅을 위해 상담 및 문의 내용을 입력 후 등록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7549116" y="275933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896533" y="5231604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652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46329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7162800" y="1525895"/>
          <a:ext cx="4672677" cy="2712567"/>
        </p:xfrm>
        <a:graphic>
          <a:graphicData uri="http://schemas.openxmlformats.org/drawingml/2006/table">
            <a:tbl>
              <a:tblPr firstRow="1" bandRow="1"/>
              <a:tblGrid>
                <a:gridCol w="4672677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2304000">
                <a:tc>
                  <a:txBody>
                    <a:bodyPr/>
                    <a:lstStyle/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latinLnBrk="0">
                        <a:buFont typeface="나눔바른고딕" panose="020B0603020101020101" pitchFamily="50" charset="-127"/>
                        <a:buChar char="-"/>
                      </a:pP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Socket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 접속하여 메시지 입력 시 본인과 관리자에게만 메시지를 전달한다</a:t>
                      </a:r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325" y="1476375"/>
            <a:ext cx="5448146" cy="48434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86612" y="2058279"/>
            <a:ext cx="4625977" cy="1494546"/>
          </a:xfrm>
          <a:prstGeom prst="rect">
            <a:avLst/>
          </a:prstGeom>
        </p:spPr>
      </p:pic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7153276" y="4554538"/>
          <a:ext cx="4682202" cy="1236567"/>
        </p:xfrm>
        <a:graphic>
          <a:graphicData uri="http://schemas.openxmlformats.org/drawingml/2006/table">
            <a:tbl>
              <a:tblPr firstRow="1" bandRow="1"/>
              <a:tblGrid>
                <a:gridCol w="4682202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828000">
                <a:tc>
                  <a:txBody>
                    <a:bodyPr/>
                    <a:lstStyle/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첫 채팅 상담 시 관리자의 인사말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호출</a:t>
                      </a: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내용을 입력하여 관리자와 실시간 상담 채팅 수행</a:t>
                      </a:r>
                      <a:endParaRPr lang="en-US" altLang="ko-KR" sz="12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69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Hj_admin_w_users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29847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1200" b="1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네비게이션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바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메뉴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회원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상세정보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회원목록 테이블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2747958" y="2888240"/>
          <a:ext cx="5604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8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2085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2085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2085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2085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이메일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관심 카테고리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1ED53048-3D69-48AF-8501-7553FEBB9431}"/>
              </a:ext>
            </a:extLst>
          </p:cNvPr>
          <p:cNvSpPr/>
          <p:nvPr/>
        </p:nvSpPr>
        <p:spPr>
          <a:xfrm>
            <a:off x="1808965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596765E6-AB68-45F3-90B5-0EE2B95888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812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46329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7097109" y="1525895"/>
          <a:ext cx="4733341" cy="3540567"/>
        </p:xfrm>
        <a:graphic>
          <a:graphicData uri="http://schemas.openxmlformats.org/drawingml/2006/table">
            <a:tbl>
              <a:tblPr firstRow="1" bandRow="1"/>
              <a:tblGrid>
                <a:gridCol w="4733341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3132000">
                <a:tc>
                  <a:txBody>
                    <a:bodyPr/>
                    <a:lstStyle/>
                    <a:p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7096779" y="5221330"/>
          <a:ext cx="4734000" cy="1164567"/>
        </p:xfrm>
        <a:graphic>
          <a:graphicData uri="http://schemas.openxmlformats.org/drawingml/2006/table">
            <a:tbl>
              <a:tblPr firstRow="1" bandRow="1"/>
              <a:tblGrid>
                <a:gridCol w="4734000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756000">
                <a:tc>
                  <a:txBody>
                    <a:bodyPr/>
                    <a:lstStyle/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목록을 불러와 제재회원 및 일반서포터회원의 상세정보 확인</a:t>
                      </a: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모든 회원의 정보를 </a:t>
                      </a:r>
                      <a:r>
                        <a:rPr lang="en-US" altLang="ko-KR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Excel </a:t>
                      </a: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파일로 다운로드</a:t>
                      </a:r>
                      <a:endParaRPr lang="en-US" altLang="ko-KR" sz="12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38" y="1782763"/>
            <a:ext cx="6565072" cy="347503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71726" y="2032167"/>
            <a:ext cx="4121037" cy="40205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71726" y="2390435"/>
            <a:ext cx="4605865" cy="120024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18215" y="3540035"/>
            <a:ext cx="3930707" cy="147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59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Hj_admin_w_users_detail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29847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네비게이션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바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 typeface="나눔바른고딕" panose="020B0603020101020101" pitchFamily="50" charset="-127"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바른고딕" panose="020B0603020101020101" pitchFamily="50" charset="-127"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다른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회원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상세정보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상세정보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2994057" y="2829473"/>
          <a:ext cx="5179100" cy="2656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관심 카테고리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참여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 상태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658031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2E71F5E5-8881-4066-B3FC-7F02A6128FB0}"/>
              </a:ext>
            </a:extLst>
          </p:cNvPr>
          <p:cNvSpPr/>
          <p:nvPr/>
        </p:nvSpPr>
        <p:spPr>
          <a:xfrm>
            <a:off x="1808965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9E4C98BD-3207-4F67-AFDF-AE32F77AF8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64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8347736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2325" y="3013076"/>
            <a:ext cx="4629150" cy="320992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464" y="1531166"/>
            <a:ext cx="6308398" cy="469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75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Hj_admin_w_makers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31498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네비게이션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바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 typeface="나눔바른고딕" panose="020B0603020101020101" pitchFamily="50" charset="-127"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바른고딕" panose="020B0603020101020101" pitchFamily="50" charset="-127"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다른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메이커 목록 테이블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 typeface="나눔바른고딕" panose="020B0603020101020101" pitchFamily="50" charset="-127"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메이커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등록시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입력한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메이커명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프로젝트를 생성한 경우 프로젝트 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카테고리 표시</a:t>
                      </a:r>
                      <a:endParaRPr lang="en-US" altLang="ko-KR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클릭 시 상세정보 표시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목록 테이블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2553709" y="2901356"/>
          <a:ext cx="59468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3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8936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8936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936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8936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36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메이커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메이커명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이메일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프로젝트명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카테고리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668AFF83-77F8-4E7C-B73A-84338FCC359A}"/>
              </a:ext>
            </a:extLst>
          </p:cNvPr>
          <p:cNvSpPr/>
          <p:nvPr/>
        </p:nvSpPr>
        <p:spPr>
          <a:xfrm>
            <a:off x="1808965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DF251BFE-B1BC-4CCC-B45F-1529CE5110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233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Hj_admin_w_makers_detail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40598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네비게이션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바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메이커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상세정보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상세정보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2994057" y="2829473"/>
          <a:ext cx="5179100" cy="2277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메이커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메이커명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프로젝트명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카테고리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메이커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532704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B8AEEA03-0F56-4549-9E63-FACB280C563C}"/>
              </a:ext>
            </a:extLst>
          </p:cNvPr>
          <p:cNvSpPr/>
          <p:nvPr/>
        </p:nvSpPr>
        <p:spPr>
          <a:xfrm>
            <a:off x="1808965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320858DB-3CDB-4FB3-A6B8-2204163AEE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082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46329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관리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2226" y="1350715"/>
            <a:ext cx="6775588" cy="288847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1438" y="3972006"/>
            <a:ext cx="2989602" cy="211105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6950" y="3932585"/>
            <a:ext cx="6814100" cy="254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17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8"/>
          <p:cNvGrpSpPr/>
          <p:nvPr/>
        </p:nvGrpSpPr>
        <p:grpSpPr>
          <a:xfrm>
            <a:off x="5851089" y="265969"/>
            <a:ext cx="490084" cy="798961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</p:grpSp>
      <p:sp>
        <p:nvSpPr>
          <p:cNvPr id="10" name="Google Shape;102;p18"/>
          <p:cNvSpPr txBox="1">
            <a:spLocks/>
          </p:cNvSpPr>
          <p:nvPr/>
        </p:nvSpPr>
        <p:spPr>
          <a:xfrm>
            <a:off x="1007435" y="1064929"/>
            <a:ext cx="10081120" cy="67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 latinLnBrk="0"/>
            <a:r>
              <a:rPr lang="en-US" altLang="ko-KR" sz="2667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EXCEL </a:t>
            </a:r>
            <a:r>
              <a:rPr lang="ko-KR" altLang="en-US" sz="2667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생성 및 다운로드 </a:t>
            </a:r>
            <a:r>
              <a:rPr lang="en-US" altLang="ko-KR" sz="2667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en-US" altLang="ko-KR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kern="0" dirty="0" err="1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MappingJacksonJsonView</a:t>
            </a:r>
            <a:endParaRPr lang="en-US" altLang="ko-KR" sz="2000" kern="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 latinLnBrk="0"/>
            <a:endParaRPr lang="en-US" altLang="ko-KR" sz="2000" kern="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 latinLnBrk="0"/>
            <a:r>
              <a:rPr lang="ko-KR" altLang="en-US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특정 </a:t>
            </a:r>
            <a:r>
              <a:rPr lang="en-US" altLang="ko-KR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list </a:t>
            </a:r>
            <a:r>
              <a:rPr lang="ko-KR" altLang="en-US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데이터를 엑셀형식으로 다운되게 </a:t>
            </a:r>
            <a:r>
              <a:rPr lang="ko-KR" altLang="en-US" sz="2000" kern="0" dirty="0" err="1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서버단에서</a:t>
            </a:r>
            <a:r>
              <a:rPr lang="ko-KR" altLang="en-US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처리하는 것을 의미</a:t>
            </a:r>
            <a:r>
              <a:rPr lang="en-US" altLang="ko-KR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 latinLnBrk="0"/>
            <a:r>
              <a:rPr lang="en-US" altLang="ko-KR" sz="2000" kern="0" dirty="0" err="1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AbstractExcelView</a:t>
            </a:r>
            <a:r>
              <a:rPr lang="ko-KR" altLang="en-US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상속하는 </a:t>
            </a:r>
            <a:r>
              <a:rPr lang="en-US" altLang="ko-KR" sz="2000" kern="0" dirty="0" err="1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excelViewer</a:t>
            </a:r>
            <a:r>
              <a:rPr lang="ko-KR" altLang="en-US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생성하고</a:t>
            </a:r>
            <a:r>
              <a:rPr lang="en-US" altLang="ko-KR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 데이터를 </a:t>
            </a:r>
            <a:r>
              <a:rPr lang="en-US" altLang="ko-KR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excel </a:t>
            </a:r>
            <a:r>
              <a:rPr lang="ko-KR" altLang="en-US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파일로 다운로드 할 수 있도록 </a:t>
            </a:r>
            <a:r>
              <a:rPr lang="en-US" altLang="ko-KR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void </a:t>
            </a:r>
            <a:r>
              <a:rPr lang="en-US" altLang="ko-KR" sz="2000" kern="0" dirty="0" err="1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buildExcelDocument</a:t>
            </a:r>
            <a:r>
              <a:rPr lang="en-US" altLang="ko-KR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kern="0" dirty="0" err="1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메서드를</a:t>
            </a:r>
            <a:r>
              <a:rPr lang="ko-KR" altLang="en-US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재정의</a:t>
            </a:r>
            <a:r>
              <a:rPr lang="en-US" altLang="ko-KR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(Override).</a:t>
            </a:r>
          </a:p>
          <a:p>
            <a:pPr algn="l" latinLnBrk="0"/>
            <a:endParaRPr lang="en-US" altLang="ko-KR" sz="2000" kern="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 latinLnBrk="0"/>
            <a:r>
              <a:rPr lang="en-US" altLang="ko-KR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Excel </a:t>
            </a:r>
            <a:r>
              <a:rPr lang="ko-KR" altLang="en-US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다운 버튼을 </a:t>
            </a:r>
            <a:r>
              <a:rPr lang="ko-KR" altLang="en-US" sz="2000" kern="0" dirty="0" err="1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클릭시</a:t>
            </a:r>
            <a:r>
              <a:rPr lang="en-US" altLang="ko-KR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2000" kern="0" dirty="0" err="1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excelViewer</a:t>
            </a:r>
            <a:r>
              <a:rPr lang="ko-KR" altLang="en-US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수행하여 모든 회원의 정보를 엑셀 파일로 다운로드</a:t>
            </a:r>
            <a:r>
              <a:rPr lang="en-US" altLang="ko-KR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 latinLnBrk="0"/>
            <a:endParaRPr lang="en-US" altLang="ko-KR" sz="2000" kern="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 latinLnBrk="0"/>
            <a:endParaRPr lang="en-US" altLang="ko-KR" sz="2000" kern="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 latinLnBrk="0"/>
            <a:endParaRPr lang="ko-KR" altLang="en-US" sz="2000" kern="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587" y="3717032"/>
            <a:ext cx="6146800" cy="1295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5947" y="4535406"/>
            <a:ext cx="5472608" cy="1422671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 flipH="1">
            <a:off x="2447595" y="3959341"/>
            <a:ext cx="3550976" cy="576064"/>
          </a:xfrm>
          <a:prstGeom prst="straightConnector1">
            <a:avLst/>
          </a:prstGeom>
          <a:ln w="57150">
            <a:solidFill>
              <a:srgbClr val="FF9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543605" y="4823438"/>
            <a:ext cx="2976331" cy="480053"/>
          </a:xfrm>
          <a:prstGeom prst="straightConnector1">
            <a:avLst/>
          </a:prstGeom>
          <a:ln w="57150">
            <a:solidFill>
              <a:srgbClr val="FF9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319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sw_admin_w_notice</a:t>
                      </a:r>
                      <a:endParaRPr lang="en-US" altLang="ko-KR" sz="15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125960" y="2687665"/>
          <a:ext cx="5808135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1903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506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1720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3255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20.05.06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20.05.05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7291455" y="5114035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66510" y="2321992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414455" y="5476897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목록 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</a:t>
                      </a:r>
                      <a:r>
                        <a:rPr lang="ko-KR" altLang="en-US" sz="1200" b="1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등록폼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이동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등록폼으로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35447" y="46301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9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46329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6756400" y="1525895"/>
          <a:ext cx="5079078" cy="3324567"/>
        </p:xfrm>
        <a:graphic>
          <a:graphicData uri="http://schemas.openxmlformats.org/drawingml/2006/table">
            <a:tbl>
              <a:tblPr firstRow="1" bandRow="1"/>
              <a:tblGrid>
                <a:gridCol w="5079078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2916000">
                <a:tc>
                  <a:txBody>
                    <a:bodyPr/>
                    <a:lstStyle/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8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r>
                        <a:rPr lang="ko-KR" altLang="en-US" sz="1200" b="0" i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페이징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처리를 위한 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VO 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및 유의점</a:t>
                      </a: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095" y="1741275"/>
            <a:ext cx="6351403" cy="3922925"/>
          </a:xfrm>
          <a:prstGeom prst="rect">
            <a:avLst/>
          </a:prstGeom>
        </p:spPr>
      </p:pic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6769101" y="5166538"/>
          <a:ext cx="5066377" cy="1164567"/>
        </p:xfrm>
        <a:graphic>
          <a:graphicData uri="http://schemas.openxmlformats.org/drawingml/2006/table">
            <a:tbl>
              <a:tblPr firstRow="1" bandRow="1"/>
              <a:tblGrid>
                <a:gridCol w="5066377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756000">
                <a:tc>
                  <a:txBody>
                    <a:bodyPr/>
                    <a:lstStyle/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새로운 공지사항을 등록하거나 등록된 공지사항의 상세내용을 확인</a:t>
                      </a:r>
                      <a:endParaRPr lang="en-US" altLang="ko-KR" sz="12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20" name="그림 1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32761" y="4011572"/>
            <a:ext cx="4769499" cy="47907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32761" y="3724573"/>
            <a:ext cx="2272964" cy="372617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32761" y="1986682"/>
            <a:ext cx="3867228" cy="175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98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등록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95894" y="5122336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113442" y="2514599"/>
          <a:ext cx="5400000" cy="209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13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5353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7510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 / N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내용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6248403" y="5122336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72070" y="475182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218894" y="474997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등록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새로운 공지사항 등록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sw_admin_w_noticeReg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248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00162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6743700" y="1525895"/>
          <a:ext cx="5091777" cy="2725047"/>
        </p:xfrm>
        <a:graphic>
          <a:graphicData uri="http://schemas.openxmlformats.org/drawingml/2006/table">
            <a:tbl>
              <a:tblPr firstRow="1" bandRow="1"/>
              <a:tblGrid>
                <a:gridCol w="5091777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글자수를 체크하여 초과하는 경우 초과된 내용을 지우고 재입력하도록 알림</a:t>
                      </a:r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6743700" y="4410538"/>
          <a:ext cx="5091777" cy="1380567"/>
        </p:xfrm>
        <a:graphic>
          <a:graphicData uri="http://schemas.openxmlformats.org/drawingml/2006/table">
            <a:tbl>
              <a:tblPr firstRow="1" bandRow="1"/>
              <a:tblGrid>
                <a:gridCol w="5091777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972000">
                <a:tc>
                  <a:txBody>
                    <a:bodyPr/>
                    <a:lstStyle/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새로운 공지사항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제목</a:t>
                      </a:r>
                      <a:r>
                        <a:rPr lang="en-US" altLang="ko-KR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r>
                        <a:rPr lang="en-US" altLang="ko-KR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중요여부 를 작성하여 등록</a:t>
                      </a: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endParaRPr lang="en-US" altLang="ko-KR" sz="12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r>
                        <a:rPr lang="en-US" altLang="ko-KR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 작성시 글자수가 </a:t>
                      </a:r>
                      <a:r>
                        <a:rPr lang="en-US" altLang="ko-KR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이거나 기준을 초과하는 경우 다시 입력하도록 체크 처리</a:t>
                      </a:r>
                      <a:endParaRPr lang="en-US" altLang="ko-KR" sz="12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27" y="1793548"/>
            <a:ext cx="5153940" cy="374928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84999" y="1967730"/>
            <a:ext cx="4584701" cy="205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17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상세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상세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sw_admin_w_noticeDetail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7239827" y="5317071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2257375" y="2370664"/>
          <a:ext cx="5400000" cy="282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2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2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내용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5740401" y="5317071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233011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수정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수정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삭제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공지사항을 삭제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5864068" y="49465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435027" y="49465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493938" y="5317071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617605" y="49465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696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46329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758" y="1668397"/>
            <a:ext cx="1029652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01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목록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sw_admin_w_faq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125960" y="2637488"/>
          <a:ext cx="580813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8130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325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7291455" y="5114214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 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1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등록폼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등록폼으로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2066510" y="227181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414455" y="471374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35447" y="46301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606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등록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sw_admin_w_faqReg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7189027" y="5245225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341536" y="5245225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2206575" y="2637488"/>
          <a:ext cx="5400000" cy="209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2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제목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내용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등록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새로운 공지사항 등록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6465203" y="4874709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435028" y="4874709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454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sw_admin_w_faqDetail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233011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수정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수정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삭제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을 삭제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상세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2265842" y="2548465"/>
          <a:ext cx="5400000" cy="2459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2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2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제목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내용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7239827" y="5181602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740401" y="5181602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864068" y="481108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435027" y="481108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493938" y="5181602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17605" y="481108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309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49" y="1474236"/>
            <a:ext cx="4766322" cy="2629545"/>
          </a:xfrm>
          <a:prstGeom prst="rect">
            <a:avLst/>
          </a:prstGeom>
          <a:ln>
            <a:noFill/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44090"/>
            <a:ext cx="4635500" cy="3144116"/>
          </a:xfrm>
          <a:prstGeom prst="rect">
            <a:avLst/>
          </a:prstGeom>
          <a:ln>
            <a:noFill/>
          </a:ln>
        </p:spPr>
      </p:pic>
      <p:grpSp>
        <p:nvGrpSpPr>
          <p:cNvPr id="15" name="그룹 14"/>
          <p:cNvGrpSpPr/>
          <p:nvPr/>
        </p:nvGrpSpPr>
        <p:grpSpPr>
          <a:xfrm>
            <a:off x="627342" y="4733734"/>
            <a:ext cx="4635499" cy="1529614"/>
            <a:chOff x="391198" y="4098643"/>
            <a:chExt cx="4635499" cy="1529614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5"/>
            <a:srcRect b="62225"/>
            <a:stretch/>
          </p:blipFill>
          <p:spPr>
            <a:xfrm>
              <a:off x="391198" y="4098643"/>
              <a:ext cx="4635499" cy="105755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5"/>
            <a:srcRect t="81778"/>
            <a:stretch/>
          </p:blipFill>
          <p:spPr>
            <a:xfrm>
              <a:off x="391198" y="5118100"/>
              <a:ext cx="4635499" cy="510157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58401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sw_user_w_notice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고객센터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FAQ,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실시간 채팅 상담 기능 이동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고객센터 목록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kern="1200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목록 및 공지사항 내용 확인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897767" y="2446883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b="1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687146" y="2446882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474373" y="2446882"/>
            <a:ext cx="2128694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1896534" y="3166529"/>
          <a:ext cx="6265335" cy="2433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548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1073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546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20.05.06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내용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20.05.05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44" name="직선 연결선 43"/>
          <p:cNvCxnSpPr/>
          <p:nvPr/>
        </p:nvCxnSpPr>
        <p:spPr>
          <a:xfrm>
            <a:off x="1896533" y="2904079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896533" y="2480750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7720409" y="213711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723200" y="28262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487246" y="56715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984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968797" y="2242543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4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sw_admin_w_chatting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08990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실시간 채팅 상담 목록 및 답변여부 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1976722" y="2621331"/>
          <a:ext cx="580813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292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2126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회원명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435447" y="4765638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159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1976722" y="2621331"/>
          <a:ext cx="580813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292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2126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회원명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435447" y="4765638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1806800" y="2095985"/>
          <a:ext cx="6168800" cy="387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84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84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3408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4085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12:13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12:13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3408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답변내용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sw_admin_w_chattingDetail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회원과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채팅을 위해 답변 내용을 입력 후 등록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7574998" y="2725487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4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950760" y="5167160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4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06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8347736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531" y="1531166"/>
            <a:ext cx="7321380" cy="475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64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Hj_admin_w_administrator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3477156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네비게이션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바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 typeface="맑은 고딕" panose="020B0503020000020004" pitchFamily="50" charset="-127"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다른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관리자목록 테이블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회원가입 시 입력한 데이터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클릭 시 회원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 상세 페이지로 이동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등록버튼 클릭 시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등록 페이지로 이동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목록 테이블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2747958" y="2888240"/>
          <a:ext cx="5604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8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2085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2085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2085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2085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이메일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권한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7337778" y="5576711"/>
            <a:ext cx="925689" cy="316089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20C66B01-500A-496D-B64A-E803DDB78CD7}"/>
              </a:ext>
            </a:extLst>
          </p:cNvPr>
          <p:cNvSpPr/>
          <p:nvPr/>
        </p:nvSpPr>
        <p:spPr>
          <a:xfrm>
            <a:off x="1808965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관리자정보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89CDB495-5A88-4279-A3A8-B0DBABB8CB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6947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46329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관리자정보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7155477" y="1525895"/>
          <a:ext cx="4680000" cy="1992567"/>
        </p:xfrm>
        <a:graphic>
          <a:graphicData uri="http://schemas.openxmlformats.org/drawingml/2006/table">
            <a:tbl>
              <a:tblPr firstRow="1" bandRow="1"/>
              <a:tblGrid>
                <a:gridCol w="4680000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84000">
                <a:tc>
                  <a:txBody>
                    <a:bodyPr/>
                    <a:lstStyle/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로그인한 관리자 정보를 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manager</a:t>
                      </a:r>
                      <a:r>
                        <a:rPr lang="en-US" altLang="ko-KR" sz="1200" b="0" i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session</a:t>
                      </a:r>
                      <a:r>
                        <a:rPr lang="ko-KR" altLang="en-US" sz="1200" b="0" i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 담아 사용</a:t>
                      </a:r>
                      <a:endParaRPr lang="en-US" altLang="ko-KR" sz="1200" b="0" i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r>
                        <a:rPr lang="en-US" altLang="ko-KR" sz="1200" b="0" i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 </a:t>
                      </a:r>
                      <a:r>
                        <a:rPr lang="ko-KR" altLang="en-US" sz="1200" b="0" i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태그를 사용하여 관리자의 권한을 확인하여 활성화</a:t>
                      </a:r>
                      <a:endParaRPr lang="en-US" altLang="ko-KR" sz="1200" b="0" i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6032" y="1996440"/>
            <a:ext cx="6831267" cy="326553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656" y="2201545"/>
            <a:ext cx="4438649" cy="705034"/>
          </a:xfrm>
          <a:prstGeom prst="rect">
            <a:avLst/>
          </a:prstGeom>
        </p:spPr>
      </p:pic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7155477" y="3834538"/>
          <a:ext cx="4680000" cy="1956567"/>
        </p:xfrm>
        <a:graphic>
          <a:graphicData uri="http://schemas.openxmlformats.org/drawingml/2006/table">
            <a:tbl>
              <a:tblPr firstRow="1" bandRow="1"/>
              <a:tblGrid>
                <a:gridCol w="4680000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48000">
                <a:tc>
                  <a:txBody>
                    <a:bodyPr/>
                    <a:lstStyle/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 목록을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확인</a:t>
                      </a: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마스터 관리자는 새로운 관리자를 등록</a:t>
                      </a:r>
                      <a:r>
                        <a:rPr lang="en-US" altLang="ko-KR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다른 관리자를 삭제하거나 권한을 수정하는 기능 활성화</a:t>
                      </a: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로그인한 관리자 본인만이 자신의 비밀번호 수정 가능</a:t>
                      </a:r>
                      <a:endParaRPr lang="en-US" altLang="ko-KR" sz="12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683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1003615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Hj_admin_w_administrator_detail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3146956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네비게이션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바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 typeface="맑은 고딕" panose="020B0503020000020004" pitchFamily="50" charset="-127"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다른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 상세정보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상세정보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2994057" y="2829473"/>
          <a:ext cx="5179100" cy="1897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권한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018603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349DCFFC-B26E-4990-83FF-C4FACAD2A175}"/>
              </a:ext>
            </a:extLst>
          </p:cNvPr>
          <p:cNvSpPr/>
          <p:nvPr/>
        </p:nvSpPr>
        <p:spPr>
          <a:xfrm>
            <a:off x="1808965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관리자정보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8A37C5D8-970E-454E-9B10-176735DCB9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0882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1003615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Hj_admin_w_administrator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5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_register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282253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네비게이션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바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다른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 등록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간단한 관리자 정보 입력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후 등록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등록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2992805" y="2999288"/>
          <a:ext cx="5179100" cy="1518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권한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4807639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C2A330DA-E061-4EA2-973E-960C3B3CDB21}"/>
              </a:ext>
            </a:extLst>
          </p:cNvPr>
          <p:cNvSpPr/>
          <p:nvPr/>
        </p:nvSpPr>
        <p:spPr>
          <a:xfrm>
            <a:off x="1808965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관리자정보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="" xmlns:a16="http://schemas.microsoft.com/office/drawing/2014/main" id="{FE2828A6-CFA5-4C35-A9B7-988976C5B4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4718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00162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관리자정보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상세정보 및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17260" r="28687" b="37536"/>
          <a:stretch/>
        </p:blipFill>
        <p:spPr>
          <a:xfrm>
            <a:off x="430430" y="1771063"/>
            <a:ext cx="5524501" cy="402199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l="18120" r="28163" b="51967"/>
          <a:stretch/>
        </p:blipFill>
        <p:spPr>
          <a:xfrm>
            <a:off x="6173063" y="1771063"/>
            <a:ext cx="5561738" cy="310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86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0" y="2948947"/>
            <a:ext cx="12192000" cy="15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5333" dirty="0" smtClean="0">
                <a:solidFill>
                  <a:srgbClr val="FF9E00"/>
                </a:solidFill>
              </a:rPr>
              <a:t>0. </a:t>
            </a:r>
            <a:r>
              <a:rPr lang="ko-KR" altLang="en-US" sz="5333" dirty="0" smtClean="0">
                <a:solidFill>
                  <a:srgbClr val="FF9E00"/>
                </a:solidFill>
              </a:rPr>
              <a:t>통합테스트</a:t>
            </a:r>
            <a:endParaRPr sz="5333" dirty="0">
              <a:solidFill>
                <a:srgbClr val="FF9E00"/>
              </a:solidFill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5644650" y="665334"/>
            <a:ext cx="902705" cy="147163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347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8"/>
          <p:cNvGrpSpPr/>
          <p:nvPr/>
        </p:nvGrpSpPr>
        <p:grpSpPr>
          <a:xfrm>
            <a:off x="5851089" y="265969"/>
            <a:ext cx="490084" cy="798961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</p:grpSp>
      <p:sp>
        <p:nvSpPr>
          <p:cNvPr id="10" name="Google Shape;102;p18"/>
          <p:cNvSpPr txBox="1">
            <a:spLocks/>
          </p:cNvSpPr>
          <p:nvPr/>
        </p:nvSpPr>
        <p:spPr>
          <a:xfrm>
            <a:off x="1007435" y="1064929"/>
            <a:ext cx="10081120" cy="67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 latinLnBrk="0"/>
            <a:r>
              <a:rPr lang="ko-KR" altLang="en-US" sz="2667" kern="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통합테스트 </a:t>
            </a:r>
            <a:r>
              <a:rPr lang="en-US" altLang="ko-KR" sz="2667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en-US" altLang="ko-KR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kern="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크로스 테스트</a:t>
            </a:r>
            <a:endParaRPr lang="en-US" altLang="ko-KR" sz="2000" kern="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 latinLnBrk="0"/>
            <a:endParaRPr lang="en-US" altLang="ko-KR" sz="2000" kern="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 latinLnBrk="0"/>
            <a:r>
              <a:rPr lang="ko-KR" altLang="en-US" sz="2000" kern="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단위테스트를 마치고 전체 기능</a:t>
            </a:r>
            <a:r>
              <a:rPr lang="en-US" altLang="ko-KR" sz="2000" kern="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kern="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 </a:t>
            </a:r>
            <a:r>
              <a:rPr lang="ko-KR" altLang="en-US" sz="2000" kern="0" dirty="0" err="1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웹서비스</a:t>
            </a:r>
            <a:r>
              <a:rPr lang="ko-KR" altLang="en-US" sz="2000" kern="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특히 </a:t>
            </a:r>
            <a:r>
              <a:rPr lang="ko-KR" altLang="en-US" sz="2000" kern="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모듈 간의 상호작용이 정상적으로 수행되는지를 확인</a:t>
            </a:r>
            <a:r>
              <a:rPr lang="en-US" altLang="ko-KR" sz="2000" kern="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000" kern="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테스트 시나리오를 작성하고</a:t>
            </a:r>
            <a:r>
              <a:rPr lang="en-US" altLang="ko-KR" sz="2000" kern="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kern="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시나리오를 다른 팀에 제공하여 서로 제작한 </a:t>
            </a:r>
            <a:r>
              <a:rPr lang="ko-KR" altLang="en-US" sz="2000" kern="0" dirty="0" err="1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웹서비스를</a:t>
            </a:r>
            <a:r>
              <a:rPr lang="ko-KR" altLang="en-US" sz="2000" kern="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kern="0" dirty="0" err="1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크로스하여</a:t>
            </a:r>
            <a:r>
              <a:rPr lang="ko-KR" altLang="en-US" sz="2000" kern="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테스트를 수행 및 의견을 전달</a:t>
            </a:r>
            <a:r>
              <a:rPr lang="en-US" altLang="ko-KR" sz="2000" kern="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 latinLnBrk="0"/>
            <a:r>
              <a:rPr lang="ko-KR" altLang="en-US" sz="2000" kern="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테스트 결과를 프로젝트에 즉각 반영하여 수정</a:t>
            </a:r>
            <a:r>
              <a:rPr lang="en-US" altLang="ko-KR" sz="2000" kern="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000" kern="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90888" y="5520267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ko-KR" altLang="en-US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테스트 시나리오</a:t>
            </a:r>
            <a:r>
              <a:rPr lang="en-US" altLang="ko-KR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469042" y="5520267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ko-KR" altLang="en-US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테스트 결과</a:t>
            </a:r>
            <a:r>
              <a:rPr lang="en-US" altLang="ko-KR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123406" y="3581400"/>
            <a:ext cx="5812401" cy="1850779"/>
            <a:chOff x="1123406" y="3581400"/>
            <a:chExt cx="5812401" cy="1850779"/>
          </a:xfrm>
        </p:grpSpPr>
        <p:grpSp>
          <p:nvGrpSpPr>
            <p:cNvPr id="13" name="그룹 12"/>
            <p:cNvGrpSpPr/>
            <p:nvPr/>
          </p:nvGrpSpPr>
          <p:grpSpPr>
            <a:xfrm>
              <a:off x="1123406" y="4064027"/>
              <a:ext cx="5812401" cy="1368152"/>
              <a:chOff x="1063855" y="4221088"/>
              <a:chExt cx="5812401" cy="1368152"/>
            </a:xfrm>
          </p:grpSpPr>
          <p:pic>
            <p:nvPicPr>
              <p:cNvPr id="14" name="그림 13"/>
              <p:cNvPicPr>
                <a:picLocks noChangeAspect="1"/>
              </p:cNvPicPr>
              <p:nvPr/>
            </p:nvPicPr>
            <p:blipFill rotWithShape="1">
              <a:blip r:embed="rId3"/>
              <a:srcRect r="40677" b="72579"/>
              <a:stretch/>
            </p:blipFill>
            <p:spPr>
              <a:xfrm>
                <a:off x="1063855" y="4221088"/>
                <a:ext cx="4588265" cy="1368152"/>
              </a:xfrm>
              <a:prstGeom prst="rect">
                <a:avLst/>
              </a:prstGeom>
            </p:spPr>
          </p:pic>
          <p:pic>
            <p:nvPicPr>
              <p:cNvPr id="16" name="그림 15"/>
              <p:cNvPicPr>
                <a:picLocks noChangeAspect="1"/>
              </p:cNvPicPr>
              <p:nvPr/>
            </p:nvPicPr>
            <p:blipFill rotWithShape="1">
              <a:blip r:embed="rId3"/>
              <a:srcRect l="83529" b="72579"/>
              <a:stretch/>
            </p:blipFill>
            <p:spPr>
              <a:xfrm>
                <a:off x="5602280" y="4221088"/>
                <a:ext cx="1273976" cy="1368152"/>
              </a:xfrm>
              <a:prstGeom prst="rect">
                <a:avLst/>
              </a:prstGeom>
            </p:spPr>
          </p:pic>
        </p:grpSp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4"/>
            <a:srcRect l="1627" t="6192" r="57607" b="32761"/>
            <a:stretch/>
          </p:blipFill>
          <p:spPr>
            <a:xfrm>
              <a:off x="1123406" y="3581400"/>
              <a:ext cx="1188161" cy="482627"/>
            </a:xfrm>
            <a:prstGeom prst="rect">
              <a:avLst/>
            </a:prstGeom>
          </p:spPr>
        </p:pic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4213" y="3470029"/>
            <a:ext cx="42767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361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00162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$(“.</a:t>
                      </a:r>
                      <a:r>
                        <a:rPr lang="en-US" altLang="ko-KR" sz="1200" b="0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noticeList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 td”).click(function(){</a:t>
                      </a:r>
                    </a:p>
                    <a:p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   if($(this</a:t>
                      </a:r>
                    </a:p>
                    <a:p>
                      <a:endParaRPr lang="en-US" altLang="ko-KR" sz="1200" b="0" i="0" u="none" strike="noStrike" cap="none" dirty="0" smtClean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  <a:cs typeface="+mn-cs"/>
                        <a:sym typeface="Arial"/>
                      </a:endParaRPr>
                    </a:p>
                    <a:p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};</a:t>
                      </a:r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목록을 불러오고</a:t>
                      </a:r>
                      <a:r>
                        <a:rPr lang="en-US" altLang="ko-KR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공지사항을 클릭 시 내용을 확인</a:t>
                      </a: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페이지수 및 하단의 페이지를 선택하여 원하는 페이지로 이동</a:t>
                      </a:r>
                      <a:endParaRPr lang="en-US" altLang="ko-KR" sz="12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82" y="1599189"/>
            <a:ext cx="7806085" cy="454761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6751" y="1996440"/>
            <a:ext cx="3236150" cy="127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45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C2A330DA-E061-4EA2-973E-960C3B3CDB21}"/>
              </a:ext>
            </a:extLst>
          </p:cNvPr>
          <p:cNvSpPr/>
          <p:nvPr/>
        </p:nvSpPr>
        <p:spPr>
          <a:xfrm>
            <a:off x="1808965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관리자정보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="" xmlns:a16="http://schemas.microsoft.com/office/drawing/2014/main" id="{FE2828A6-CFA5-4C35-A9B7-988976C5B4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177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sw_user_m_notice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고객센터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FAQ,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실시간 채팅 상담 기능 이동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고객센터 목록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kern="1200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목록 및 공지사항 내용 확인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4158627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762302" y="2446883"/>
            <a:ext cx="828796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sz="1200" b="1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246879" y="2446882"/>
            <a:ext cx="482679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sz="12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26569" y="2446882"/>
            <a:ext cx="1459827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sz="12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1896534" y="3378200"/>
          <a:ext cx="3522133" cy="21573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41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6473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624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20.05.06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공지사항 내용</a:t>
                      </a:r>
                      <a:endParaRPr lang="en-US" altLang="ko-KR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20.05.05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20.05.03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1896533" y="2904079"/>
            <a:ext cx="34628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896533" y="2480750"/>
            <a:ext cx="34374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020581" y="215677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723200" y="303792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922034" y="5672665"/>
            <a:ext cx="1308769" cy="169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1 2 3 &gt;</a:t>
            </a:r>
            <a:endParaRPr lang="ko-KR" altLang="en-US" sz="105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971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7231980" y="1525895"/>
          <a:ext cx="4603497" cy="3036567"/>
        </p:xfrm>
        <a:graphic>
          <a:graphicData uri="http://schemas.openxmlformats.org/drawingml/2006/table">
            <a:tbl>
              <a:tblPr firstRow="1" bandRow="1"/>
              <a:tblGrid>
                <a:gridCol w="4603497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2628000">
                <a:tc>
                  <a:txBody>
                    <a:bodyPr/>
                    <a:lstStyle/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latinLnBrk="0">
                        <a:buFont typeface="나눔바른고딕" panose="020B0603020101020101" pitchFamily="50" charset="-127"/>
                        <a:buChar char="-"/>
                      </a:pP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의 정보를 </a:t>
                      </a:r>
                      <a:r>
                        <a:rPr lang="en-US" altLang="ko-KR" sz="1200" b="0" i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Json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형식으로 가져온다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  <a:p>
                      <a:pPr marL="171450" indent="-171450" latinLnBrk="0">
                        <a:buFont typeface="나눔바른고딕" panose="020B0603020101020101" pitchFamily="50" charset="-127"/>
                        <a:buChar char="-"/>
                      </a:pP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latinLnBrk="0">
                        <a:buFont typeface="나눔바른고딕" panose="020B0603020101020101" pitchFamily="50" charset="-127"/>
                        <a:buChar char="-"/>
                      </a:pP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가져온 데이터를 </a:t>
                      </a:r>
                      <a:r>
                        <a:rPr lang="en-US" altLang="ko-KR" sz="1200" b="0" i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Gson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을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통해 객체에 할당한다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7231980" y="4698538"/>
          <a:ext cx="4603497" cy="1344567"/>
        </p:xfrm>
        <a:graphic>
          <a:graphicData uri="http://schemas.openxmlformats.org/drawingml/2006/table">
            <a:tbl>
              <a:tblPr firstRow="1" bandRow="1"/>
              <a:tblGrid>
                <a:gridCol w="4603497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936000">
                <a:tc>
                  <a:txBody>
                    <a:bodyPr/>
                    <a:lstStyle/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커뮤니티 버튼을 눌러</a:t>
                      </a:r>
                      <a:r>
                        <a:rPr lang="en-US" altLang="ko-KR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서비스센터 </a:t>
                      </a:r>
                      <a:r>
                        <a:rPr lang="en-US" altLang="ko-KR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– </a:t>
                      </a: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공지사항으로 이동</a:t>
                      </a:r>
                      <a:endParaRPr lang="en-US" altLang="ko-KR" sz="12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endParaRPr lang="en-US" altLang="ko-KR" sz="12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정보를 </a:t>
                      </a:r>
                      <a:r>
                        <a:rPr lang="en-US" altLang="ko-KR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에서 불러와 목록으로 확인</a:t>
                      </a: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583" y="1377507"/>
            <a:ext cx="2828925" cy="50292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3950" y="1953857"/>
            <a:ext cx="4348070" cy="46289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3950" y="2398776"/>
            <a:ext cx="3583517" cy="122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9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sw_user_w_faq</a:t>
                      </a:r>
                      <a:endParaRPr lang="en-US" altLang="ko-KR" sz="15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897767" y="2446883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87146" y="2446882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74373" y="2446882"/>
            <a:ext cx="2128694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1896534" y="3344322"/>
          <a:ext cx="6265335" cy="2367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1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022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50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5293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1896533" y="2904079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896533" y="2480750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723200" y="301744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 및 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내용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검색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 및 내용 검색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5858933" y="2997193"/>
            <a:ext cx="1744134" cy="270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704667" y="2997193"/>
            <a:ext cx="406400" cy="270933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97166" y="3021958"/>
            <a:ext cx="221402" cy="221402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5383863" y="2977461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87246" y="56715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779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00162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6919438" y="1525895"/>
          <a:ext cx="4916040" cy="3072567"/>
        </p:xfrm>
        <a:graphic>
          <a:graphicData uri="http://schemas.openxmlformats.org/drawingml/2006/table">
            <a:tbl>
              <a:tblPr firstRow="1" bandRow="1"/>
              <a:tblGrid>
                <a:gridCol w="4916040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2664000">
                <a:tc>
                  <a:txBody>
                    <a:bodyPr/>
                    <a:lstStyle/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endParaRPr lang="en-US" altLang="ko-KR" sz="18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Form </a:t>
                      </a:r>
                      <a:r>
                        <a:rPr lang="en-US" altLang="ko-KR" sz="1200" b="0" i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taglib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사용하여 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name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과 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value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path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 한번에 작성</a:t>
                      </a: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endParaRPr lang="en-US" altLang="ko-KR" sz="20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&lt;pre&gt; 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태그를 이용하여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불러오는 내용에 </a:t>
                      </a:r>
                      <a:r>
                        <a:rPr lang="ko-KR" altLang="en-US" sz="1200" b="0" i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코드성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텍스트가 있을 경우 작동되지 않고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 취급하여 가져온다</a:t>
                      </a:r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6934200" y="4727443"/>
          <a:ext cx="4901277" cy="1488567"/>
        </p:xfrm>
        <a:graphic>
          <a:graphicData uri="http://schemas.openxmlformats.org/drawingml/2006/table">
            <a:tbl>
              <a:tblPr firstRow="1" bandRow="1"/>
              <a:tblGrid>
                <a:gridCol w="4901277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080000">
                <a:tc>
                  <a:txBody>
                    <a:bodyPr/>
                    <a:lstStyle/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en-US" altLang="ko-KR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목록을 불러오고</a:t>
                      </a:r>
                      <a:r>
                        <a:rPr lang="en-US" altLang="ko-KR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</a:t>
                      </a:r>
                      <a:r>
                        <a:rPr lang="en-US" altLang="ko-KR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을 클릭 시 내용을 확인</a:t>
                      </a: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검색창에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키워드를 입력하여</a:t>
                      </a:r>
                      <a:r>
                        <a:rPr lang="en-US" altLang="ko-KR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 및 내용에 해당 키워드가 포함된 내용만 추출하여 화면에 호출</a:t>
                      </a:r>
                      <a:endParaRPr lang="en-US" altLang="ko-KR" sz="12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7726" y="1996440"/>
            <a:ext cx="6571711" cy="39344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8003" y="3728743"/>
            <a:ext cx="3090970" cy="29761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4088" y="2015068"/>
            <a:ext cx="4751323" cy="132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65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sw_user_m_faq</a:t>
                      </a:r>
                      <a:endParaRPr lang="en-US" altLang="ko-KR" sz="15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1896534" y="3403602"/>
          <a:ext cx="3521401" cy="21657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26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375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5120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70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en-US" altLang="ko-KR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1723200" y="3020993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4158627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62302" y="2446883"/>
            <a:ext cx="828796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246879" y="2446882"/>
            <a:ext cx="482679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sz="12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26569" y="2446882"/>
            <a:ext cx="1459827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896533" y="2904079"/>
            <a:ext cx="34628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896533" y="2480750"/>
            <a:ext cx="34374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191927" y="2997193"/>
            <a:ext cx="1744134" cy="270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037661" y="2997193"/>
            <a:ext cx="406400" cy="270933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30160" y="3021958"/>
            <a:ext cx="221402" cy="221402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2716857" y="2977461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 및 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내용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검색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 및 내용 검색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2922034" y="5672665"/>
            <a:ext cx="1308769" cy="169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1 2 3 &gt;</a:t>
            </a:r>
            <a:endParaRPr lang="ko-KR" altLang="en-US" sz="10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9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5290</TotalTime>
  <Words>1952</Words>
  <Application>Microsoft Office PowerPoint</Application>
  <PresentationFormat>와이드스크린</PresentationFormat>
  <Paragraphs>900</Paragraphs>
  <Slides>40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5" baseType="lpstr">
      <vt:lpstr>Montserrat</vt:lpstr>
      <vt:lpstr>나눔바른고딕</vt:lpstr>
      <vt:lpstr>맑은 고딕</vt:lpstr>
      <vt:lpstr>Arial</vt:lpstr>
      <vt:lpstr>1_Office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0. 통합테스트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507-12</cp:lastModifiedBy>
  <cp:revision>312</cp:revision>
  <dcterms:created xsi:type="dcterms:W3CDTF">2020-01-16T07:12:04Z</dcterms:created>
  <dcterms:modified xsi:type="dcterms:W3CDTF">2020-06-04T09:29:58Z</dcterms:modified>
</cp:coreProperties>
</file>