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60" r:id="rId3"/>
    <p:sldId id="308" r:id="rId4"/>
    <p:sldId id="351" r:id="rId5"/>
    <p:sldId id="310" r:id="rId6"/>
    <p:sldId id="352" r:id="rId7"/>
    <p:sldId id="346" r:id="rId8"/>
    <p:sldId id="353" r:id="rId9"/>
    <p:sldId id="364" r:id="rId10"/>
    <p:sldId id="365" r:id="rId11"/>
    <p:sldId id="366" r:id="rId12"/>
    <p:sldId id="348" r:id="rId13"/>
    <p:sldId id="354" r:id="rId14"/>
    <p:sldId id="349" r:id="rId15"/>
    <p:sldId id="355" r:id="rId16"/>
    <p:sldId id="350" r:id="rId17"/>
    <p:sldId id="356" r:id="rId18"/>
    <p:sldId id="357" r:id="rId19"/>
    <p:sldId id="318" r:id="rId20"/>
    <p:sldId id="319" r:id="rId21"/>
    <p:sldId id="320" r:id="rId22"/>
    <p:sldId id="358" r:id="rId23"/>
    <p:sldId id="321" r:id="rId24"/>
    <p:sldId id="322" r:id="rId25"/>
    <p:sldId id="323" r:id="rId26"/>
    <p:sldId id="359" r:id="rId27"/>
    <p:sldId id="362" r:id="rId28"/>
    <p:sldId id="324" r:id="rId29"/>
    <p:sldId id="325" r:id="rId30"/>
    <p:sldId id="361" r:id="rId31"/>
    <p:sldId id="363" r:id="rId32"/>
    <p:sldId id="328" r:id="rId33"/>
    <p:sldId id="367" r:id="rId34"/>
    <p:sldId id="329" r:id="rId35"/>
    <p:sldId id="330" r:id="rId36"/>
    <p:sldId id="331" r:id="rId37"/>
    <p:sldId id="334" r:id="rId38"/>
    <p:sldId id="371" r:id="rId39"/>
    <p:sldId id="370" r:id="rId40"/>
    <p:sldId id="372" r:id="rId41"/>
    <p:sldId id="368" r:id="rId42"/>
    <p:sldId id="373" r:id="rId43"/>
    <p:sldId id="369" r:id="rId44"/>
    <p:sldId id="374" r:id="rId45"/>
    <p:sldId id="342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F9E00"/>
    <a:srgbClr val="E3E9F1"/>
    <a:srgbClr val="D3DCE9"/>
    <a:srgbClr val="F5F7FA"/>
    <a:srgbClr val="00C4C5"/>
    <a:srgbClr val="5F5F5F"/>
    <a:srgbClr val="777777"/>
    <a:srgbClr val="808080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8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8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3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6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정보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수정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5687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ht_user_w_MS_proReg_makerInfo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81173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통장 사본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통장 사본 이미지 파일 업로드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224574" y="2042170"/>
            <a:ext cx="7551639" cy="3281680"/>
            <a:chOff x="1261587" y="1579880"/>
            <a:chExt cx="7551639" cy="3281680"/>
          </a:xfrm>
        </p:grpSpPr>
        <p:grpSp>
          <p:nvGrpSpPr>
            <p:cNvPr id="23" name="그룹 22"/>
            <p:cNvGrpSpPr/>
            <p:nvPr/>
          </p:nvGrpSpPr>
          <p:grpSpPr>
            <a:xfrm>
              <a:off x="1262306" y="4122420"/>
              <a:ext cx="7550920" cy="739140"/>
              <a:chOff x="1121066" y="4872180"/>
              <a:chExt cx="7939114" cy="807720"/>
            </a:xfrm>
          </p:grpSpPr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6830" r="-2057"/>
              <a:stretch/>
            </p:blipFill>
            <p:spPr bwMode="auto">
              <a:xfrm>
                <a:off x="1121066" y="5196840"/>
                <a:ext cx="7939114" cy="4739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" name="직사각형 26"/>
              <p:cNvSpPr/>
              <p:nvPr/>
            </p:nvSpPr>
            <p:spPr>
              <a:xfrm>
                <a:off x="7894319" y="4872180"/>
                <a:ext cx="1005840" cy="807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4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" t="32251" b="40533"/>
            <a:stretch/>
          </p:blipFill>
          <p:spPr bwMode="auto">
            <a:xfrm>
              <a:off x="1262305" y="1579880"/>
              <a:ext cx="7467819" cy="911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587" y="2491739"/>
              <a:ext cx="7438426" cy="1963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" name="직사각형 27"/>
          <p:cNvSpPr/>
          <p:nvPr/>
        </p:nvSpPr>
        <p:spPr>
          <a:xfrm>
            <a:off x="2708135" y="407813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57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863269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정보 수정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51" y="1311293"/>
            <a:ext cx="8777897" cy="52023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6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준비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9021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</a:t>
                      </a:r>
                      <a:r>
                        <a:rPr lang="en-US" altLang="ko-KR" sz="13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ready</a:t>
                      </a:r>
                      <a:endParaRPr lang="ko-KR" altLang="en-US" sz="13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723998"/>
              </p:ext>
            </p:extLst>
          </p:nvPr>
        </p:nvGraphicFramePr>
        <p:xfrm>
          <a:off x="9168341" y="2479154"/>
          <a:ext cx="2688299" cy="327465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작성하기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각 메뉴에 해당하는 등록 폼으로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작성전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작성완료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등록 폼에 내용 등록이 완료 된 경우 작성 완료 표시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제출하기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등록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폼이 작성 완료 된 경우 제출하기 버튼 눌러 프로젝트 오픈 신청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438900" y="2387600"/>
            <a:ext cx="1920240" cy="308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9652" y="1701854"/>
            <a:ext cx="7813426" cy="4324008"/>
            <a:chOff x="1114412" y="1701854"/>
            <a:chExt cx="7813426" cy="4324008"/>
          </a:xfrm>
        </p:grpSpPr>
        <p:grpSp>
          <p:nvGrpSpPr>
            <p:cNvPr id="12" name="그룹 11"/>
            <p:cNvGrpSpPr/>
            <p:nvPr/>
          </p:nvGrpSpPr>
          <p:grpSpPr>
            <a:xfrm>
              <a:off x="1114412" y="1701854"/>
              <a:ext cx="7813426" cy="4324008"/>
              <a:chOff x="1655811" y="318738"/>
              <a:chExt cx="7813426" cy="432400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1655811" y="318738"/>
                <a:ext cx="7813426" cy="4324008"/>
                <a:chOff x="1655811" y="318738"/>
                <a:chExt cx="7813426" cy="4324008"/>
              </a:xfrm>
            </p:grpSpPr>
            <p:grpSp>
              <p:nvGrpSpPr>
                <p:cNvPr id="24" name="그룹 23"/>
                <p:cNvGrpSpPr/>
                <p:nvPr/>
              </p:nvGrpSpPr>
              <p:grpSpPr>
                <a:xfrm>
                  <a:off x="1655811" y="318738"/>
                  <a:ext cx="7813426" cy="4324008"/>
                  <a:chOff x="4116107" y="1040492"/>
                  <a:chExt cx="7813426" cy="4324008"/>
                </a:xfrm>
              </p:grpSpPr>
              <p:grpSp>
                <p:nvGrpSpPr>
                  <p:cNvPr id="38" name="그룹 37"/>
                  <p:cNvGrpSpPr/>
                  <p:nvPr/>
                </p:nvGrpSpPr>
                <p:grpSpPr>
                  <a:xfrm>
                    <a:off x="4116107" y="1040492"/>
                    <a:ext cx="7813426" cy="4324007"/>
                    <a:chOff x="2445181" y="2295985"/>
                    <a:chExt cx="6316397" cy="4324007"/>
                  </a:xfrm>
                </p:grpSpPr>
                <p:sp>
                  <p:nvSpPr>
                    <p:cNvPr id="45" name="직사각형 44"/>
                    <p:cNvSpPr/>
                    <p:nvPr/>
                  </p:nvSpPr>
                  <p:spPr>
                    <a:xfrm>
                      <a:off x="2445181" y="2295985"/>
                      <a:ext cx="6316397" cy="43240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6" name="직사각형 45"/>
                    <p:cNvSpPr/>
                    <p:nvPr/>
                  </p:nvSpPr>
                  <p:spPr>
                    <a:xfrm>
                      <a:off x="2453634" y="2295986"/>
                      <a:ext cx="1262995" cy="731366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400" b="1" dirty="0" err="1" smtClean="0"/>
                        <a:t>이젠의</a:t>
                      </a:r>
                      <a:endParaRPr lang="en-US" altLang="ko-KR" sz="1400" b="1" dirty="0"/>
                    </a:p>
                    <a:p>
                      <a:r>
                        <a:rPr lang="ko-KR" altLang="en-US" sz="1400" b="1" dirty="0" smtClean="0"/>
                        <a:t>프로젝트</a:t>
                      </a:r>
                      <a:endParaRPr lang="ko-KR" altLang="en-US" sz="1400" b="1" dirty="0"/>
                    </a:p>
                  </p:txBody>
                </p:sp>
              </p:grpSp>
              <p:sp>
                <p:nvSpPr>
                  <p:cNvPr id="44" name="직사각형 43"/>
                  <p:cNvSpPr/>
                  <p:nvPr/>
                </p:nvSpPr>
                <p:spPr>
                  <a:xfrm>
                    <a:off x="4122875" y="1772418"/>
                    <a:ext cx="1562333" cy="359208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144000" rIns="0" rtlCol="0" anchor="t" anchorCtr="0"/>
                  <a:lstStyle/>
                  <a:p>
                    <a:r>
                      <a:rPr lang="ko-KR" altLang="en-US" sz="1000" b="1" dirty="0" err="1" smtClean="0"/>
                      <a:t>펀딩</a:t>
                    </a:r>
                    <a:r>
                      <a:rPr lang="ko-KR" altLang="en-US" sz="1000" b="1" dirty="0" smtClean="0"/>
                      <a:t> 준비</a:t>
                    </a:r>
                    <a:endParaRPr lang="en-US" altLang="ko-KR" sz="1000" b="1" dirty="0" smtClean="0"/>
                  </a:p>
                  <a:p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smtClean="0"/>
                      <a:t>기본 요건 동의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smtClean="0"/>
                      <a:t>기본 정보</a:t>
                    </a:r>
                    <a:endParaRPr lang="en-US" altLang="ko-KR" sz="1000" b="1" dirty="0"/>
                  </a:p>
                  <a:p>
                    <a:r>
                      <a:rPr lang="en-US" altLang="ko-KR" sz="1000" b="1" dirty="0" smtClean="0"/>
                      <a:t>  </a:t>
                    </a:r>
                    <a:r>
                      <a:rPr lang="ko-KR" altLang="en-US" sz="1000" b="1" dirty="0" smtClean="0"/>
                      <a:t>스토리 작성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/>
                      <a:t> </a:t>
                    </a:r>
                    <a:r>
                      <a:rPr lang="en-US" altLang="ko-KR" sz="1000" b="1" dirty="0" smtClean="0"/>
                      <a:t> </a:t>
                    </a:r>
                    <a:r>
                      <a:rPr lang="ko-KR" altLang="en-US" sz="1000" b="1" dirty="0" err="1" smtClean="0"/>
                      <a:t>리워드</a:t>
                    </a:r>
                    <a:r>
                      <a:rPr lang="ko-KR" altLang="en-US" sz="1000" b="1" dirty="0" smtClean="0"/>
                      <a:t> 설계</a:t>
                    </a:r>
                    <a:endParaRPr lang="en-US" altLang="ko-KR" sz="1000" b="1" dirty="0" smtClean="0"/>
                  </a:p>
                  <a:p>
                    <a:r>
                      <a:rPr lang="en-US" altLang="ko-KR" sz="1000" b="1" dirty="0" smtClean="0"/>
                      <a:t>  </a:t>
                    </a:r>
                    <a:r>
                      <a:rPr lang="ko-KR" altLang="en-US" sz="1000" b="1" dirty="0" smtClean="0"/>
                      <a:t>위험요인</a:t>
                    </a:r>
                  </a:p>
                  <a:p>
                    <a:r>
                      <a:rPr lang="ko-KR" altLang="en-US" sz="1000" b="1" dirty="0" smtClean="0"/>
                      <a:t>프로젝트 문의 관리</a:t>
                    </a:r>
                    <a:r>
                      <a:rPr lang="en-US" altLang="ko-KR" sz="1000" b="1" dirty="0" smtClean="0"/>
                      <a:t>	</a:t>
                    </a:r>
                    <a:endParaRPr lang="ko-KR" altLang="en-US" sz="1000" b="1" dirty="0"/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3224912" y="326524"/>
                  <a:ext cx="6244325" cy="4307429"/>
                  <a:chOff x="3224912" y="326524"/>
                  <a:chExt cx="6244325" cy="4307429"/>
                </a:xfrm>
              </p:grpSpPr>
              <p:sp>
                <p:nvSpPr>
                  <p:cNvPr id="26" name="직사각형 25"/>
                  <p:cNvSpPr/>
                  <p:nvPr/>
                </p:nvSpPr>
                <p:spPr>
                  <a:xfrm>
                    <a:off x="3224912" y="326524"/>
                    <a:ext cx="6244325" cy="430742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9" name="그룹 8"/>
                  <p:cNvGrpSpPr/>
                  <p:nvPr/>
                </p:nvGrpSpPr>
                <p:grpSpPr>
                  <a:xfrm>
                    <a:off x="3545826" y="844412"/>
                    <a:ext cx="4020253" cy="931047"/>
                    <a:chOff x="3545826" y="844412"/>
                    <a:chExt cx="4020253" cy="931047"/>
                  </a:xfrm>
                </p:grpSpPr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3545827" y="844412"/>
                      <a:ext cx="4020252" cy="2809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펀딩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준비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" name="직사각형 36"/>
                    <p:cNvSpPr/>
                    <p:nvPr/>
                  </p:nvSpPr>
                  <p:spPr>
                    <a:xfrm>
                      <a:off x="3545826" y="1348430"/>
                      <a:ext cx="3114053" cy="4270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기본 요건 동의     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작성전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" name="직사각형 2"/>
              <p:cNvSpPr/>
              <p:nvPr/>
            </p:nvSpPr>
            <p:spPr>
              <a:xfrm>
                <a:off x="5836920" y="1417320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655216" y="4168140"/>
                <a:ext cx="1720193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545826" y="1895088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기본 정보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836920" y="1995171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545826" y="2441746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스토리 작성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836919" y="2547804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545826" y="2988404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err="1" smtClean="0">
                    <a:solidFill>
                      <a:schemeClr val="tx1"/>
                    </a:solidFill>
                  </a:rPr>
                  <a:t>리워드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 설계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836919" y="3078739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545826" y="3535062"/>
                <a:ext cx="3114053" cy="4270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위험 요인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836919" y="3603952"/>
                <a:ext cx="701040" cy="2971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/>
                  <a:t>작성하기</a:t>
                </a:r>
                <a:endParaRPr lang="ko-KR" altLang="en-US" sz="1000" b="1" dirty="0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4997810" y="2586805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072973" y="253355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650143" y="5345207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356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533069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준비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796" y="1395963"/>
            <a:ext cx="9342408" cy="5239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4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등록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기본 요건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4004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967470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조건에 동의 해야 저장 가능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111651" y="1785674"/>
            <a:ext cx="7813426" cy="4324008"/>
            <a:chOff x="4116107" y="1040492"/>
            <a:chExt cx="7813426" cy="4324008"/>
          </a:xfrm>
        </p:grpSpPr>
        <p:grpSp>
          <p:nvGrpSpPr>
            <p:cNvPr id="21" name="그룹 20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31" name="직사각형 30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685208" y="1048278"/>
              <a:ext cx="6244325" cy="4307429"/>
              <a:chOff x="1934308" y="1537914"/>
              <a:chExt cx="6244325" cy="4407424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934308" y="1537914"/>
                <a:ext cx="6244325" cy="44074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255223" y="2067825"/>
                <a:ext cx="4020252" cy="287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smtClean="0">
                    <a:solidFill>
                      <a:schemeClr val="tx1"/>
                    </a:solidFill>
                  </a:rPr>
                  <a:t>기본 요건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직사각형 7"/>
          <p:cNvSpPr/>
          <p:nvPr/>
        </p:nvSpPr>
        <p:spPr>
          <a:xfrm>
            <a:off x="2834599" y="278965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/>
              <a:t>Q1.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리워드가</a:t>
            </a:r>
            <a:r>
              <a:rPr lang="ko-KR" altLang="en-US" sz="1000" b="1" dirty="0"/>
              <a:t> 타 </a:t>
            </a:r>
            <a:r>
              <a:rPr lang="ko-KR" altLang="en-US" sz="1000" b="1" dirty="0" err="1"/>
              <a:t>크라우드펀딩사</a:t>
            </a:r>
            <a:r>
              <a:rPr lang="ko-KR" altLang="en-US" sz="1000" b="1" dirty="0"/>
              <a:t> 및 온라인 </a:t>
            </a:r>
            <a:r>
              <a:rPr lang="ko-KR" altLang="en-US" sz="1000" b="1" dirty="0" err="1"/>
              <a:t>커머스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자사 홈페이지 등 다른 판매처에서</a:t>
            </a:r>
            <a:br>
              <a:rPr lang="ko-KR" altLang="en-US" sz="1000" b="1" dirty="0"/>
            </a:br>
            <a:r>
              <a:rPr lang="ko-KR" altLang="en-US" sz="1000" b="1" dirty="0"/>
              <a:t>        유통된 적이 있거나 현재 유통중인가요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다른 곳에서 유통한 적이 없으며 </a:t>
            </a:r>
            <a:r>
              <a:rPr lang="ko-KR" altLang="en-US" sz="1000" dirty="0" err="1"/>
              <a:t>펀펀을</a:t>
            </a:r>
            <a:r>
              <a:rPr lang="ko-KR" altLang="en-US" sz="1000" dirty="0"/>
              <a:t> 통해 처음 선보이는 제품입니다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다른 곳에서 유통한 적이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또는 현재 유통 중입니다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/>
              <a:t>Q2.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리워드</a:t>
            </a:r>
            <a:r>
              <a:rPr lang="ko-KR" altLang="en-US" sz="1000" b="1" dirty="0"/>
              <a:t> 관련 문제 발생 시 </a:t>
            </a:r>
            <a:r>
              <a:rPr lang="ko-KR" altLang="en-US" sz="1000" b="1" dirty="0" err="1"/>
              <a:t>펀펀과는</a:t>
            </a:r>
            <a:r>
              <a:rPr lang="ko-KR" altLang="en-US" sz="1000" b="1" dirty="0"/>
              <a:t> 무관한 내용에 대한 공지를 숙지하셨습니까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숙지 했습니다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숙지하지 않았습니다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b="1" dirty="0"/>
              <a:t>Q3.</a:t>
            </a:r>
            <a:r>
              <a:rPr lang="ko-KR" altLang="en-US" sz="1000" dirty="0"/>
              <a:t> </a:t>
            </a:r>
            <a:r>
              <a:rPr lang="ko-KR" altLang="en-US" sz="1000" b="1" dirty="0" err="1"/>
              <a:t>펀펀의</a:t>
            </a:r>
            <a:r>
              <a:rPr lang="ko-KR" altLang="en-US" sz="1000" b="1" dirty="0"/>
              <a:t> 수수료 정책에 동의하십니까</a:t>
            </a:r>
            <a:r>
              <a:rPr lang="en-US" altLang="ko-KR" sz="1000" b="1" dirty="0" smtClean="0"/>
              <a:t>? *</a:t>
            </a:r>
          </a:p>
          <a:p>
            <a:endParaRPr lang="en-US" altLang="ko-KR" sz="1000" b="1" dirty="0" smtClean="0"/>
          </a:p>
          <a:p>
            <a:r>
              <a:rPr lang="en-US" altLang="ko-KR" sz="1000" b="1" dirty="0"/>
              <a:t>	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, </a:t>
            </a:r>
            <a:r>
              <a:rPr lang="ko-KR" altLang="en-US" sz="1000" dirty="0"/>
              <a:t>동의합니다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	</a:t>
            </a:r>
            <a:r>
              <a:rPr lang="ko-KR" altLang="en-US" sz="1000" dirty="0" smtClean="0"/>
              <a:t>아니요</a:t>
            </a:r>
            <a:r>
              <a:rPr lang="en-US" altLang="ko-KR" sz="1000" dirty="0"/>
              <a:t>, </a:t>
            </a:r>
            <a:r>
              <a:rPr lang="ko-KR" altLang="en-US" sz="1000" dirty="0"/>
              <a:t>동의하지 않습니다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3129057" y="5551256"/>
            <a:ext cx="1720193" cy="2971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저장하기</a:t>
            </a:r>
            <a:endParaRPr lang="ko-KR" altLang="en-US" sz="1000" b="1" dirty="0"/>
          </a:p>
        </p:txBody>
      </p:sp>
      <p:sp>
        <p:nvSpPr>
          <p:cNvPr id="9" name="타원 8"/>
          <p:cNvSpPr/>
          <p:nvPr/>
        </p:nvSpPr>
        <p:spPr>
          <a:xfrm>
            <a:off x="3667126" y="329232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667126" y="345957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667125" y="405740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667125" y="422464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667125" y="4828928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667125" y="4996173"/>
            <a:ext cx="117065" cy="117065"/>
          </a:xfrm>
          <a:prstGeom prst="ellipse">
            <a:avLst/>
          </a:prstGeom>
          <a:noFill/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0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922536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요건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50" y="1398307"/>
            <a:ext cx="8712740" cy="52002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8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기본 정보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95607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ht_user_w_MS_proReg_basicInfo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172125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 입력 항목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대표 이미지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대표 이미지를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업로드할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수 있는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95157" y="1653943"/>
            <a:ext cx="7813426" cy="4324008"/>
            <a:chOff x="4116107" y="1040492"/>
            <a:chExt cx="7813426" cy="4324008"/>
          </a:xfrm>
        </p:grpSpPr>
        <p:grpSp>
          <p:nvGrpSpPr>
            <p:cNvPr id="36" name="그룹 35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48" name="직사각형 47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5685208" y="1048278"/>
              <a:ext cx="6244325" cy="4307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664587" y="1661728"/>
            <a:ext cx="6243996" cy="43074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96807" y="1735891"/>
            <a:ext cx="1858164" cy="268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기본 정보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96807" y="2005737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제목*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96807" y="2230657"/>
            <a:ext cx="5388327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996807" y="2528523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목표 금액*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96807" y="2753443"/>
            <a:ext cx="5388327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개인 사업자 선택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96807" y="3051309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대표 이미지*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96807" y="3276229"/>
            <a:ext cx="651055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등록하기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96807" y="5676314"/>
            <a:ext cx="1940609" cy="278416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시작하기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96807" y="3574095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카테고리*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96807" y="3799015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96807" y="4096881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시작 예정일*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96807" y="4321801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96807" y="4619667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프로젝트 종료일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996807" y="4844587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996807" y="5142453"/>
            <a:ext cx="2208573" cy="20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검색용 태그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996807" y="5367372"/>
            <a:ext cx="4564674" cy="27841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967111" y="181899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60" name="직사각형 59"/>
          <p:cNvSpPr/>
          <p:nvPr/>
        </p:nvSpPr>
        <p:spPr>
          <a:xfrm>
            <a:off x="2598857" y="306764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273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9" y="1449855"/>
            <a:ext cx="9211442" cy="5001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17" y="2754246"/>
            <a:ext cx="5086350" cy="17335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7171" idx="1"/>
          </p:cNvCxnSpPr>
          <p:nvPr/>
        </p:nvCxnSpPr>
        <p:spPr>
          <a:xfrm flipH="1">
            <a:off x="5554133" y="3621021"/>
            <a:ext cx="1000784" cy="10441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5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83" y="1482564"/>
            <a:ext cx="8206660" cy="51367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9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055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73232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 입력 사항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168231" y="1520702"/>
            <a:ext cx="7730506" cy="4721207"/>
            <a:chOff x="1168231" y="1520702"/>
            <a:chExt cx="7730506" cy="4721207"/>
          </a:xfrm>
        </p:grpSpPr>
        <p:grpSp>
          <p:nvGrpSpPr>
            <p:cNvPr id="20" name="그룹 19"/>
            <p:cNvGrpSpPr/>
            <p:nvPr/>
          </p:nvGrpSpPr>
          <p:grpSpPr>
            <a:xfrm>
              <a:off x="1168231" y="1520702"/>
              <a:ext cx="7730506" cy="4721207"/>
              <a:chOff x="1168231" y="1520702"/>
              <a:chExt cx="7730506" cy="4721207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1168231" y="1520702"/>
                <a:ext cx="7730506" cy="4721207"/>
                <a:chOff x="1168231" y="1520702"/>
                <a:chExt cx="7730506" cy="4721207"/>
              </a:xfrm>
            </p:grpSpPr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8231" y="1520702"/>
                  <a:ext cx="7730506" cy="4721207"/>
                </a:xfrm>
                <a:prstGeom prst="rect">
                  <a:avLst/>
                </a:prstGeom>
              </p:spPr>
            </p:pic>
            <p:sp>
              <p:nvSpPr>
                <p:cNvPr id="24" name="직사각형 23"/>
                <p:cNvSpPr/>
                <p:nvPr/>
              </p:nvSpPr>
              <p:spPr>
                <a:xfrm>
                  <a:off x="3410400" y="2785171"/>
                  <a:ext cx="346665" cy="289482"/>
                </a:xfrm>
                <a:prstGeom prst="rect">
                  <a:avLst/>
                </a:prstGeom>
                <a:solidFill>
                  <a:srgbClr val="FF9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 smtClean="0"/>
                    <a:t>1</a:t>
                  </a:r>
                  <a:endParaRPr lang="ko-KR" altLang="en-US" sz="1100" b="1" dirty="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6684434" y="2252133"/>
                  <a:ext cx="1920240" cy="3083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직사각형 21"/>
              <p:cNvSpPr/>
              <p:nvPr/>
            </p:nvSpPr>
            <p:spPr>
              <a:xfrm>
                <a:off x="2684462" y="3528320"/>
                <a:ext cx="1227137" cy="4171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dirty="0">
                  <a:solidFill>
                    <a:srgbClr val="969696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990850" y="3103552"/>
              <a:ext cx="196849" cy="134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rgbClr val="96969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5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등록완료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9006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ht_user_w_MS_makerReg_done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40806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메이커 스튜디오 메뉴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현 페이지 비활성화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나가기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모달창에서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후 메인 진입 화면으로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111651" y="1785674"/>
            <a:ext cx="7813426" cy="4324008"/>
            <a:chOff x="4116107" y="1040492"/>
            <a:chExt cx="7813426" cy="4324008"/>
          </a:xfrm>
        </p:grpSpPr>
        <p:grpSp>
          <p:nvGrpSpPr>
            <p:cNvPr id="10" name="그룹 9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685208" y="1048278"/>
              <a:ext cx="6244325" cy="4307429"/>
              <a:chOff x="1934308" y="1537914"/>
              <a:chExt cx="6244325" cy="4407424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934308" y="1537914"/>
                <a:ext cx="6244325" cy="44074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2255223" y="2067825"/>
                <a:ext cx="4020252" cy="852411"/>
                <a:chOff x="2255223" y="2067825"/>
                <a:chExt cx="4020252" cy="852411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2255223" y="2067825"/>
                  <a:ext cx="4020252" cy="2874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 err="1" smtClean="0">
                      <a:solidFill>
                        <a:schemeClr val="tx1"/>
                      </a:solidFill>
                    </a:rPr>
                    <a:t>이젠님</a:t>
                  </a:r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반갑습니다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2255223" y="2700498"/>
                  <a:ext cx="2133419" cy="219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시작해 볼까요</a:t>
                  </a:r>
                  <a:r>
                    <a:rPr lang="en-US" altLang="ko-KR" sz="1000" b="1" dirty="0" smtClean="0">
                      <a:solidFill>
                        <a:schemeClr val="tx1"/>
                      </a:solidFill>
                    </a:rPr>
                    <a:t>??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69" name="직사각형 68"/>
          <p:cNvSpPr/>
          <p:nvPr/>
        </p:nvSpPr>
        <p:spPr>
          <a:xfrm>
            <a:off x="774149" y="216024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947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29192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662549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프로젝트 스토리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관련 상세 내용 입력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2065164" y="1507943"/>
            <a:ext cx="5927161" cy="4727067"/>
            <a:chOff x="1168231" y="1514842"/>
            <a:chExt cx="7313792" cy="6149821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231" y="1514842"/>
              <a:ext cx="7226732" cy="425843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8232" y="5771322"/>
              <a:ext cx="7313791" cy="1893341"/>
            </a:xfrm>
            <a:prstGeom prst="rect">
              <a:avLst/>
            </a:prstGeom>
          </p:spPr>
        </p:pic>
      </p:grpSp>
      <p:sp>
        <p:nvSpPr>
          <p:cNvPr id="28" name="직사각형 27"/>
          <p:cNvSpPr/>
          <p:nvPr/>
        </p:nvSpPr>
        <p:spPr>
          <a:xfrm>
            <a:off x="3063735" y="316763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7185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3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01807" y="1559975"/>
            <a:ext cx="11529216" cy="4888365"/>
            <a:chOff x="1163955" y="1553083"/>
            <a:chExt cx="12032029" cy="523774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231" y="1553083"/>
              <a:ext cx="2919138" cy="307108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3955" y="4623763"/>
              <a:ext cx="2923414" cy="1189654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74429" y="1553083"/>
              <a:ext cx="2923414" cy="2540091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70153" y="4107882"/>
              <a:ext cx="2927690" cy="2682946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4903" y="1553083"/>
              <a:ext cx="2913547" cy="2794252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84904" y="4347336"/>
              <a:ext cx="2913546" cy="2041776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70398" y="1553083"/>
              <a:ext cx="2925586" cy="1084405"/>
            </a:xfrm>
            <a:prstGeom prst="rect">
              <a:avLst/>
            </a:prstGeom>
          </p:spPr>
        </p:pic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90194"/>
              </p:ext>
            </p:extLst>
          </p:nvPr>
        </p:nvGraphicFramePr>
        <p:xfrm>
          <a:off x="9241234" y="3070787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ht_user_w_MS_proReg_story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2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66" y="1421361"/>
            <a:ext cx="8798943" cy="520379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960" y="746167"/>
            <a:ext cx="3019425" cy="2733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960" y="1908675"/>
            <a:ext cx="5495396" cy="157116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20" y="746167"/>
            <a:ext cx="3019425" cy="27336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20" y="1908675"/>
            <a:ext cx="5495396" cy="157116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15" idx="2"/>
          </p:cNvCxnSpPr>
          <p:nvPr/>
        </p:nvCxnSpPr>
        <p:spPr>
          <a:xfrm>
            <a:off x="4349733" y="3479842"/>
            <a:ext cx="1170534" cy="14646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5520267" y="3479842"/>
            <a:ext cx="719694" cy="14646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85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65135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ht_user_w_MS_proReg_reward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77237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버튼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입력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285105" y="1509130"/>
            <a:ext cx="7487279" cy="4732779"/>
            <a:chOff x="1285105" y="1509130"/>
            <a:chExt cx="7487279" cy="4732779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105" y="1509130"/>
              <a:ext cx="7487279" cy="47327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6582834" y="2269066"/>
              <a:ext cx="1926166" cy="968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582834" y="4705071"/>
              <a:ext cx="2189550" cy="1536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834667" y="4774838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57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21742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ht_user_w_MS_proReg_reward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149356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추가 </a:t>
                      </a: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모달창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금액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명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상세 설명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옵션 등 입력하여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978317" y="1572860"/>
            <a:ext cx="6215151" cy="4688836"/>
            <a:chOff x="1978317" y="1572860"/>
            <a:chExt cx="6215151" cy="4688836"/>
          </a:xfrm>
        </p:grpSpPr>
        <p:grpSp>
          <p:nvGrpSpPr>
            <p:cNvPr id="26" name="그룹 25"/>
            <p:cNvGrpSpPr/>
            <p:nvPr/>
          </p:nvGrpSpPr>
          <p:grpSpPr>
            <a:xfrm>
              <a:off x="1978317" y="1572860"/>
              <a:ext cx="5622633" cy="4688836"/>
              <a:chOff x="1978317" y="1572860"/>
              <a:chExt cx="5622633" cy="4688836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1978317" y="1572860"/>
                <a:ext cx="5622633" cy="4688836"/>
                <a:chOff x="1121067" y="649963"/>
                <a:chExt cx="7776573" cy="6361669"/>
              </a:xfrm>
            </p:grpSpPr>
            <p:pic>
              <p:nvPicPr>
                <p:cNvPr id="35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1067" y="649963"/>
                  <a:ext cx="7776573" cy="4597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6" name="Picture 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1067" y="5099069"/>
                  <a:ext cx="7756235" cy="19125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4" name="직사각형 33"/>
              <p:cNvSpPr/>
              <p:nvPr/>
            </p:nvSpPr>
            <p:spPr>
              <a:xfrm>
                <a:off x="7088564" y="5965683"/>
                <a:ext cx="497681" cy="295275"/>
              </a:xfrm>
              <a:prstGeom prst="rect">
                <a:avLst/>
              </a:prstGeom>
              <a:solidFill>
                <a:srgbClr val="5F5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645562" y="3807860"/>
              <a:ext cx="2547906" cy="1966718"/>
              <a:chOff x="5645562" y="3807860"/>
              <a:chExt cx="2547906" cy="1966718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645562" y="3807860"/>
                <a:ext cx="2547906" cy="740537"/>
                <a:chOff x="3624263" y="2657475"/>
                <a:chExt cx="4943475" cy="1543050"/>
              </a:xfrm>
            </p:grpSpPr>
            <p:pic>
              <p:nvPicPr>
                <p:cNvPr id="31" name="Picture 4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4263" y="2657475"/>
                  <a:ext cx="4943475" cy="1543050"/>
                </a:xfrm>
                <a:prstGeom prst="rect">
                  <a:avLst/>
                </a:prstGeom>
                <a:noFill/>
                <a:ln w="9525">
                  <a:solidFill>
                    <a:srgbClr val="FF9E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2" name="직사각형 31"/>
                <p:cNvSpPr/>
                <p:nvPr/>
              </p:nvSpPr>
              <p:spPr>
                <a:xfrm>
                  <a:off x="3718560" y="3457113"/>
                  <a:ext cx="1173480" cy="558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5562" y="4623434"/>
                <a:ext cx="1744027" cy="1151144"/>
              </a:xfrm>
              <a:prstGeom prst="rect">
                <a:avLst/>
              </a:prstGeom>
              <a:noFill/>
              <a:ln w="9525">
                <a:solidFill>
                  <a:srgbClr val="FF9E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8" name="직사각형 27"/>
            <p:cNvSpPr/>
            <p:nvPr/>
          </p:nvSpPr>
          <p:spPr>
            <a:xfrm>
              <a:off x="3063735" y="164217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7605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3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66532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ht_user_w_MS_proReg_reward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1405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="1" baseline="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추가 창에서 입력한 결과물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1121067" y="1938854"/>
            <a:ext cx="7794333" cy="3867586"/>
            <a:chOff x="1121067" y="1938854"/>
            <a:chExt cx="7794333" cy="3867586"/>
          </a:xfrm>
        </p:grpSpPr>
        <p:grpSp>
          <p:nvGrpSpPr>
            <p:cNvPr id="48" name="그룹 47"/>
            <p:cNvGrpSpPr/>
            <p:nvPr/>
          </p:nvGrpSpPr>
          <p:grpSpPr>
            <a:xfrm>
              <a:off x="1121067" y="1938854"/>
              <a:ext cx="7794333" cy="3867586"/>
              <a:chOff x="1121067" y="1938854"/>
              <a:chExt cx="7794333" cy="3867586"/>
            </a:xfrm>
          </p:grpSpPr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1938854"/>
                <a:ext cx="7792832" cy="3865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직사각형 51"/>
              <p:cNvSpPr/>
              <p:nvPr/>
            </p:nvSpPr>
            <p:spPr>
              <a:xfrm>
                <a:off x="8039100" y="5074920"/>
                <a:ext cx="876300" cy="731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2809735" y="3155268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75971" y="2387600"/>
              <a:ext cx="1926166" cy="968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63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21" y="1473683"/>
            <a:ext cx="9962558" cy="49779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5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496" y="1441866"/>
            <a:ext cx="8391007" cy="517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7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등록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정책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08386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ht_user_w_MS_proReg_risk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32544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b="1" baseline="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추가 창에서 입력한 결과물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202897" y="1510963"/>
            <a:ext cx="7651695" cy="4730946"/>
            <a:chOff x="1202897" y="1510963"/>
            <a:chExt cx="7651695" cy="4730946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897" y="1510963"/>
              <a:ext cx="7651695" cy="4730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451600" y="2150533"/>
              <a:ext cx="2243667" cy="215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00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위험요인 및 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정책</a:t>
            </a:r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81255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ht_user_w_MS_proReg_risk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326134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40320" y="1484667"/>
            <a:ext cx="7790320" cy="4773619"/>
            <a:chOff x="1140320" y="1484667"/>
            <a:chExt cx="7790320" cy="4773619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320" y="1484667"/>
              <a:ext cx="7790320" cy="4773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2926080" y="5052060"/>
              <a:ext cx="3444240" cy="464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444740" y="5593079"/>
              <a:ext cx="1485900" cy="6640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36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76808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ht_user_w_MS_makerReg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34308" y="1635369"/>
            <a:ext cx="6031523" cy="4606540"/>
            <a:chOff x="1934308" y="1635369"/>
            <a:chExt cx="6031523" cy="4606540"/>
          </a:xfrm>
        </p:grpSpPr>
        <p:sp>
          <p:nvSpPr>
            <p:cNvPr id="12" name="직사각형 11"/>
            <p:cNvSpPr/>
            <p:nvPr/>
          </p:nvSpPr>
          <p:spPr>
            <a:xfrm>
              <a:off x="1934308" y="1635369"/>
              <a:ext cx="6031523" cy="46065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255223" y="2067825"/>
              <a:ext cx="5204971" cy="4031885"/>
              <a:chOff x="2255223" y="2067825"/>
              <a:chExt cx="5204971" cy="4031885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255223" y="2067825"/>
                <a:ext cx="1794934" cy="287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b="1" smtClean="0">
                    <a:solidFill>
                      <a:schemeClr val="tx1"/>
                    </a:solidFill>
                  </a:rPr>
                  <a:t>메이커 정보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255223" y="2700498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메이커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기업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명*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255223" y="2920236"/>
                <a:ext cx="5204971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255223" y="3431289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개인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.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사업자 구분*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255223" y="3651027"/>
                <a:ext cx="5204971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 smtClean="0">
                    <a:solidFill>
                      <a:schemeClr val="bg1">
                        <a:lumMod val="75000"/>
                      </a:schemeClr>
                    </a:solidFill>
                  </a:rPr>
                  <a:t>개인 사업자 선택</a:t>
                </a:r>
                <a:endParaRPr lang="en-US" altLang="ko-KR" sz="8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255223" y="4008669"/>
                <a:ext cx="2133419" cy="219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관리자 휴대폰 번호*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255223" y="4228407"/>
                <a:ext cx="4409346" cy="297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8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255223" y="4787160"/>
                <a:ext cx="2773884" cy="396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□ 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필수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개인 정보 수집 동의</a:t>
                </a:r>
                <a:endParaRPr lang="en-US" altLang="ko-KR" sz="10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□ 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선택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ko-KR" altLang="en-US" sz="1000" b="1" dirty="0" err="1" smtClean="0">
                    <a:solidFill>
                      <a:schemeClr val="tx1"/>
                    </a:solidFill>
                  </a:rPr>
                  <a:t>펀펀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 메이커를 위한 뉴스레터 받기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738612" y="4222378"/>
                <a:ext cx="628901" cy="297749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인증하기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255223" y="5801961"/>
                <a:ext cx="1874573" cy="297749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</a:rPr>
                  <a:t>시작하기</a:t>
                </a:r>
                <a:endParaRPr lang="en-US" altLang="ko-KR" sz="800" dirty="0" smtClean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38073"/>
              </p:ext>
            </p:extLst>
          </p:nvPr>
        </p:nvGraphicFramePr>
        <p:xfrm>
          <a:off x="9168341" y="2479154"/>
          <a:ext cx="2688299" cy="381854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10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필수 입력 항목 표시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사업자 구분 선택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박스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 사업자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법인 사업자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휴대폰 번호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휴대폰 번호 입력 후 인증번호 전송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휴대폰으로 전송 된 입력번호 입력 하여 번호 인증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동의사항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필수 항목은 반드시 선택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시작하기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필수항목 선택 완료 되면 버튼 활성화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3148599" y="243028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3" name="직사각형 52"/>
          <p:cNvSpPr/>
          <p:nvPr/>
        </p:nvSpPr>
        <p:spPr>
          <a:xfrm>
            <a:off x="1807246" y="364915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1807246" y="422288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1807246" y="4840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  <p:sp>
        <p:nvSpPr>
          <p:cNvPr id="56" name="직사각형 55"/>
          <p:cNvSpPr/>
          <p:nvPr/>
        </p:nvSpPr>
        <p:spPr>
          <a:xfrm>
            <a:off x="1807246" y="58019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5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17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02" y="1574643"/>
            <a:ext cx="9983396" cy="485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1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82" y="1453278"/>
            <a:ext cx="10392275" cy="515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22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4874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ht_user_w_MS_manageQna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28034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관련 등록된 문의사항 답변 등록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279531" y="1484365"/>
            <a:ext cx="7487279" cy="4732779"/>
            <a:chOff x="1279531" y="1484365"/>
            <a:chExt cx="7487279" cy="4732779"/>
          </a:xfrm>
        </p:grpSpPr>
        <p:grpSp>
          <p:nvGrpSpPr>
            <p:cNvPr id="22" name="그룹 21"/>
            <p:cNvGrpSpPr/>
            <p:nvPr/>
          </p:nvGrpSpPr>
          <p:grpSpPr>
            <a:xfrm>
              <a:off x="1279531" y="1484365"/>
              <a:ext cx="7487279" cy="4732779"/>
              <a:chOff x="1274211" y="1378087"/>
              <a:chExt cx="7487279" cy="4732779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1274211" y="1378087"/>
                <a:ext cx="7487279" cy="4732779"/>
                <a:chOff x="1300345" y="1394830"/>
                <a:chExt cx="7487279" cy="4732779"/>
              </a:xfrm>
            </p:grpSpPr>
            <p:grpSp>
              <p:nvGrpSpPr>
                <p:cNvPr id="53" name="그룹 52"/>
                <p:cNvGrpSpPr/>
                <p:nvPr/>
              </p:nvGrpSpPr>
              <p:grpSpPr>
                <a:xfrm>
                  <a:off x="1300345" y="1394830"/>
                  <a:ext cx="7487279" cy="4732779"/>
                  <a:chOff x="1300345" y="1394830"/>
                  <a:chExt cx="7487279" cy="4732779"/>
                </a:xfrm>
              </p:grpSpPr>
              <p:pic>
                <p:nvPicPr>
                  <p:cNvPr id="55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00345" y="1394830"/>
                    <a:ext cx="7487279" cy="47327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56" name="직사각형 55"/>
                  <p:cNvSpPr/>
                  <p:nvPr/>
                </p:nvSpPr>
                <p:spPr>
                  <a:xfrm>
                    <a:off x="2927350" y="5651500"/>
                    <a:ext cx="5845034" cy="4761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/>
                  </a:p>
                </p:txBody>
              </p:sp>
            </p:grpSp>
            <p:sp>
              <p:nvSpPr>
                <p:cNvPr id="54" name="직사각형 53"/>
                <p:cNvSpPr/>
                <p:nvPr/>
              </p:nvSpPr>
              <p:spPr>
                <a:xfrm>
                  <a:off x="2927350" y="2305051"/>
                  <a:ext cx="5740400" cy="3589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/>
                </a:p>
              </p:txBody>
            </p:sp>
          </p:grpSp>
          <p:sp>
            <p:nvSpPr>
              <p:cNvPr id="51" name="직사각형 50"/>
              <p:cNvSpPr/>
              <p:nvPr/>
            </p:nvSpPr>
            <p:spPr>
              <a:xfrm>
                <a:off x="1289451" y="5075555"/>
                <a:ext cx="899789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smtClean="0">
                    <a:solidFill>
                      <a:srgbClr val="FF9E00"/>
                    </a:solidFill>
                  </a:rPr>
                  <a:t>프로젝트 문의 관리</a:t>
                </a:r>
                <a:endParaRPr lang="ko-KR" altLang="en-US" sz="600" b="1" dirty="0">
                  <a:solidFill>
                    <a:srgbClr val="FF9E00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050539" y="1972309"/>
                <a:ext cx="2513867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프로젝트 문의 관리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3061433" y="2303394"/>
              <a:ext cx="4466777" cy="319901"/>
              <a:chOff x="3061433" y="2265294"/>
              <a:chExt cx="4466777" cy="319901"/>
            </a:xfrm>
          </p:grpSpPr>
          <p:pic>
            <p:nvPicPr>
              <p:cNvPr id="4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265294"/>
                <a:ext cx="4466777" cy="319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6" name="직사각형 45"/>
              <p:cNvSpPr/>
              <p:nvPr/>
            </p:nvSpPr>
            <p:spPr>
              <a:xfrm>
                <a:off x="3809413" y="2369225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등록 날짜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090868" y="2369223"/>
                <a:ext cx="718545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문의자 아이디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669631" y="2369224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문의 내용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993726" y="2369224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3061433" y="2629143"/>
              <a:ext cx="4466777" cy="562790"/>
              <a:chOff x="3061433" y="2591043"/>
              <a:chExt cx="4466777" cy="562790"/>
            </a:xfrm>
          </p:grpSpPr>
          <p:pic>
            <p:nvPicPr>
              <p:cNvPr id="38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591043"/>
                <a:ext cx="4466777" cy="562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4" name="직사각형 43"/>
              <p:cNvSpPr/>
              <p:nvPr/>
            </p:nvSpPr>
            <p:spPr>
              <a:xfrm>
                <a:off x="3809413" y="2679581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tx1"/>
                    </a:solidFill>
                  </a:rPr>
                  <a:t>2020-05-06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8976" y="2673411"/>
              <a:ext cx="426109" cy="22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3154920" y="2688652"/>
              <a:ext cx="677353" cy="237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900" b="1" dirty="0" smtClean="0">
                  <a:solidFill>
                    <a:srgbClr val="0070C0"/>
                  </a:solidFill>
                </a:rPr>
                <a:t>idhong1111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588" y="3342555"/>
              <a:ext cx="2305222" cy="2817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522" y="3386153"/>
              <a:ext cx="1790700" cy="284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직사각형 34"/>
            <p:cNvSpPr/>
            <p:nvPr/>
          </p:nvSpPr>
          <p:spPr>
            <a:xfrm>
              <a:off x="6727630" y="2350796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166495" y="5451553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726338" y="3687422"/>
              <a:ext cx="1071461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답변 입력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1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상세페이지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915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ht_user_w_MS_storeReg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6754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추가할 옵션 입력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모달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창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컨펌을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위한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신청 및 완료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1234303" y="1530488"/>
            <a:ext cx="7617127" cy="4732779"/>
            <a:chOff x="1285105" y="1505087"/>
            <a:chExt cx="7617127" cy="4732779"/>
          </a:xfrm>
        </p:grpSpPr>
        <p:grpSp>
          <p:nvGrpSpPr>
            <p:cNvPr id="58" name="그룹 57"/>
            <p:cNvGrpSpPr/>
            <p:nvPr/>
          </p:nvGrpSpPr>
          <p:grpSpPr>
            <a:xfrm>
              <a:off x="1285105" y="1505087"/>
              <a:ext cx="7487279" cy="4732779"/>
              <a:chOff x="1121067" y="1509130"/>
              <a:chExt cx="7487279" cy="4732779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1121067" y="1509130"/>
                <a:ext cx="7487279" cy="4732779"/>
                <a:chOff x="1258971" y="1492387"/>
                <a:chExt cx="7487279" cy="4732779"/>
              </a:xfrm>
            </p:grpSpPr>
            <p:grpSp>
              <p:nvGrpSpPr>
                <p:cNvPr id="72" name="그룹 71"/>
                <p:cNvGrpSpPr/>
                <p:nvPr/>
              </p:nvGrpSpPr>
              <p:grpSpPr>
                <a:xfrm>
                  <a:off x="1258971" y="1492387"/>
                  <a:ext cx="7487279" cy="4732779"/>
                  <a:chOff x="1285105" y="1509130"/>
                  <a:chExt cx="7487279" cy="4732779"/>
                </a:xfrm>
              </p:grpSpPr>
              <p:grpSp>
                <p:nvGrpSpPr>
                  <p:cNvPr id="75" name="그룹 74"/>
                  <p:cNvGrpSpPr/>
                  <p:nvPr/>
                </p:nvGrpSpPr>
                <p:grpSpPr>
                  <a:xfrm>
                    <a:off x="1285105" y="1509130"/>
                    <a:ext cx="7487279" cy="4732779"/>
                    <a:chOff x="1285105" y="1509130"/>
                    <a:chExt cx="7487279" cy="4732779"/>
                  </a:xfrm>
                </p:grpSpPr>
                <p:pic>
                  <p:nvPicPr>
                    <p:cNvPr id="77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85105" y="1509130"/>
                      <a:ext cx="7487279" cy="47327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78" name="직사각형 77"/>
                    <p:cNvSpPr/>
                    <p:nvPr/>
                  </p:nvSpPr>
                  <p:spPr>
                    <a:xfrm>
                      <a:off x="2927350" y="5765800"/>
                      <a:ext cx="5845034" cy="4761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1000"/>
                    </a:p>
                  </p:txBody>
                </p:sp>
              </p:grpSp>
              <p:sp>
                <p:nvSpPr>
                  <p:cNvPr id="76" name="직사각형 75"/>
                  <p:cNvSpPr/>
                  <p:nvPr/>
                </p:nvSpPr>
                <p:spPr>
                  <a:xfrm>
                    <a:off x="2927350" y="2305051"/>
                    <a:ext cx="5740400" cy="35893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/>
                  </a:p>
                </p:txBody>
              </p:sp>
            </p:grpSp>
            <p:sp>
              <p:nvSpPr>
                <p:cNvPr id="73" name="직사각형 72"/>
                <p:cNvSpPr/>
                <p:nvPr/>
              </p:nvSpPr>
              <p:spPr>
                <a:xfrm>
                  <a:off x="1320799" y="5826125"/>
                  <a:ext cx="620505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600" b="1" smtClean="0">
                      <a:solidFill>
                        <a:srgbClr val="FF9E00"/>
                      </a:solidFill>
                    </a:rPr>
                    <a:t>스토어등록</a:t>
                  </a:r>
                  <a:endParaRPr lang="ko-KR" altLang="en-US" sz="600" b="1" dirty="0">
                    <a:solidFill>
                      <a:srgbClr val="FF9E00"/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3035299" y="2063749"/>
                  <a:ext cx="882651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600" b="1" dirty="0" smtClean="0">
                      <a:solidFill>
                        <a:srgbClr val="FF9E00"/>
                      </a:solidFill>
                    </a:rPr>
                    <a:t>스토어 등록</a:t>
                  </a:r>
                  <a:endParaRPr lang="ko-KR" altLang="en-US" sz="600" b="1" dirty="0">
                    <a:solidFill>
                      <a:srgbClr val="FF9E00"/>
                    </a:solidFill>
                  </a:endParaRPr>
                </a:p>
              </p:txBody>
            </p:sp>
          </p:grpSp>
          <p:pic>
            <p:nvPicPr>
              <p:cNvPr id="70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3312" y="2336428"/>
                <a:ext cx="2754301" cy="1803176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1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6576" y="2217017"/>
                <a:ext cx="2821315" cy="392253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9" name="직사각형 58"/>
            <p:cNvSpPr/>
            <p:nvPr/>
          </p:nvSpPr>
          <p:spPr>
            <a:xfrm>
              <a:off x="5624217" y="402909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623617" y="583060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6948101" y="4267193"/>
              <a:ext cx="1954131" cy="1923328"/>
              <a:chOff x="2714768" y="4318581"/>
              <a:chExt cx="1954131" cy="1923328"/>
            </a:xfrm>
          </p:grpSpPr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27348" y="4318581"/>
                <a:ext cx="1741551" cy="939439"/>
              </a:xfrm>
              <a:prstGeom prst="rect">
                <a:avLst/>
              </a:prstGeom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27347" y="5302470"/>
                <a:ext cx="1741551" cy="939439"/>
              </a:xfrm>
              <a:prstGeom prst="rect">
                <a:avLst/>
              </a:prstGeom>
            </p:spPr>
          </p:pic>
          <p:sp>
            <p:nvSpPr>
              <p:cNvPr id="65" name="직사각형 64"/>
              <p:cNvSpPr/>
              <p:nvPr/>
            </p:nvSpPr>
            <p:spPr>
              <a:xfrm>
                <a:off x="3119517" y="4568258"/>
                <a:ext cx="4523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  신청 하시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176666" y="5545553"/>
                <a:ext cx="1127833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700" b="1" dirty="0" smtClean="0">
                    <a:solidFill>
                      <a:schemeClr val="tx1"/>
                    </a:solidFill>
                  </a:rPr>
                  <a:t>  신청이 완료 되었습니다</a:t>
                </a:r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3679804" y="5706097"/>
                <a:ext cx="5285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endParaRPr lang="ko-KR" alt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714768" y="51132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3</a:t>
                </a:r>
                <a:endParaRPr lang="ko-KR" altLang="en-US" sz="1100" b="1" dirty="0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5970282" y="2288211"/>
              <a:ext cx="388186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 옵션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9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0186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39322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주문 확인 및 배송 관리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스토어에 등록된 주문 관련 사항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1285105" y="1505087"/>
            <a:ext cx="7487279" cy="4732779"/>
            <a:chOff x="1285105" y="1505087"/>
            <a:chExt cx="7487279" cy="4732779"/>
          </a:xfrm>
        </p:grpSpPr>
        <p:grpSp>
          <p:nvGrpSpPr>
            <p:cNvPr id="37" name="그룹 36"/>
            <p:cNvGrpSpPr/>
            <p:nvPr/>
          </p:nvGrpSpPr>
          <p:grpSpPr>
            <a:xfrm>
              <a:off x="1285105" y="1505087"/>
              <a:ext cx="7487279" cy="4732779"/>
              <a:chOff x="1258971" y="1492387"/>
              <a:chExt cx="7487279" cy="4732779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1258971" y="1492387"/>
                <a:ext cx="7487279" cy="4732779"/>
                <a:chOff x="1285105" y="1509130"/>
                <a:chExt cx="7487279" cy="4732779"/>
              </a:xfrm>
            </p:grpSpPr>
            <p:grpSp>
              <p:nvGrpSpPr>
                <p:cNvPr id="87" name="그룹 86"/>
                <p:cNvGrpSpPr/>
                <p:nvPr/>
              </p:nvGrpSpPr>
              <p:grpSpPr>
                <a:xfrm>
                  <a:off x="1285105" y="1509130"/>
                  <a:ext cx="7487279" cy="4732779"/>
                  <a:chOff x="1285105" y="1509130"/>
                  <a:chExt cx="7487279" cy="4732779"/>
                </a:xfrm>
              </p:grpSpPr>
              <p:pic>
                <p:nvPicPr>
                  <p:cNvPr id="89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85105" y="1509130"/>
                    <a:ext cx="7487279" cy="47327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90" name="직사각형 89"/>
                  <p:cNvSpPr/>
                  <p:nvPr/>
                </p:nvSpPr>
                <p:spPr>
                  <a:xfrm>
                    <a:off x="2927350" y="5765800"/>
                    <a:ext cx="5845034" cy="4761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/>
                  </a:p>
                </p:txBody>
              </p:sp>
            </p:grpSp>
            <p:sp>
              <p:nvSpPr>
                <p:cNvPr id="88" name="직사각형 87"/>
                <p:cNvSpPr/>
                <p:nvPr/>
              </p:nvSpPr>
              <p:spPr>
                <a:xfrm>
                  <a:off x="2927350" y="2305051"/>
                  <a:ext cx="5740400" cy="3589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/>
                </a:p>
              </p:txBody>
            </p:sp>
          </p:grpSp>
          <p:sp>
            <p:nvSpPr>
              <p:cNvPr id="85" name="직사각형 84"/>
              <p:cNvSpPr/>
              <p:nvPr/>
            </p:nvSpPr>
            <p:spPr>
              <a:xfrm>
                <a:off x="1365249" y="2949575"/>
                <a:ext cx="811005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FF9E00"/>
                    </a:solidFill>
                  </a:rPr>
                  <a:t>스토어 판매 관리</a:t>
                </a:r>
                <a:endParaRPr lang="ko-KR" altLang="en-US" sz="600" b="1" dirty="0">
                  <a:solidFill>
                    <a:srgbClr val="FF9E00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3035299" y="2063749"/>
                <a:ext cx="1739167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>
                    <a:solidFill>
                      <a:schemeClr val="bg1">
                        <a:lumMod val="65000"/>
                      </a:schemeClr>
                    </a:solidFill>
                  </a:rPr>
                  <a:t>스토어 판매 관리 </a:t>
                </a:r>
                <a:r>
                  <a:rPr lang="en-US" altLang="ko-KR" sz="600" b="1" dirty="0">
                    <a:solidFill>
                      <a:schemeClr val="bg1">
                        <a:lumMod val="65000"/>
                      </a:schemeClr>
                    </a:solidFill>
                  </a:rPr>
                  <a:t>&gt;</a:t>
                </a:r>
                <a:r>
                  <a:rPr lang="en-US" altLang="ko-KR" sz="6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주문 확인 및 배송 관리</a:t>
                </a:r>
                <a:endParaRPr lang="ko-KR" altLang="en-US" sz="600" b="1" dirty="0">
                  <a:solidFill>
                    <a:srgbClr val="FF9E00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1487694" y="3274293"/>
              <a:ext cx="1014206" cy="136525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rgbClr val="FF9E00"/>
                  </a:solidFill>
                </a:rPr>
                <a:t>주문 확인 및 배송 관리</a:t>
              </a:r>
              <a:endParaRPr lang="ko-KR" altLang="en-US" sz="600" b="1" dirty="0">
                <a:solidFill>
                  <a:srgbClr val="FF9E00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487694" y="3586338"/>
              <a:ext cx="1014206" cy="136525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chemeClr val="tx1"/>
                  </a:solidFill>
                </a:rPr>
                <a:t>스토어 문의 관리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487694" y="3871477"/>
              <a:ext cx="785606" cy="1189473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3061433" y="2265294"/>
              <a:ext cx="4466777" cy="319901"/>
              <a:chOff x="3061433" y="2265294"/>
              <a:chExt cx="4466777" cy="319901"/>
            </a:xfrm>
          </p:grpSpPr>
          <p:pic>
            <p:nvPicPr>
              <p:cNvPr id="79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265294"/>
                <a:ext cx="4466777" cy="319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0" name="직사각형 79"/>
              <p:cNvSpPr/>
              <p:nvPr/>
            </p:nvSpPr>
            <p:spPr>
              <a:xfrm>
                <a:off x="3809413" y="2369225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주문자 아이디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3090868" y="2369223"/>
                <a:ext cx="640557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주문 금액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4669631" y="2369224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주문 상세 내용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6993726" y="2369224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현재 상태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061433" y="2591043"/>
              <a:ext cx="4466777" cy="562790"/>
              <a:chOff x="3061433" y="2591043"/>
              <a:chExt cx="4466777" cy="562790"/>
            </a:xfrm>
          </p:grpSpPr>
          <p:pic>
            <p:nvPicPr>
              <p:cNvPr id="54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591043"/>
                <a:ext cx="4466777" cy="562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5" name="직사각형 54"/>
              <p:cNvSpPr/>
              <p:nvPr/>
            </p:nvSpPr>
            <p:spPr>
              <a:xfrm>
                <a:off x="3809413" y="2679581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tx1"/>
                    </a:solidFill>
                  </a:rPr>
                  <a:t>idhong1111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993726" y="2679581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결제 완료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3061433" y="3126016"/>
              <a:ext cx="4466777" cy="562790"/>
              <a:chOff x="3061433" y="3126016"/>
              <a:chExt cx="4466777" cy="562790"/>
            </a:xfrm>
          </p:grpSpPr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3126016"/>
                <a:ext cx="4466777" cy="562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2" name="직사각형 51"/>
              <p:cNvSpPr/>
              <p:nvPr/>
            </p:nvSpPr>
            <p:spPr>
              <a:xfrm>
                <a:off x="3809413" y="3238016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tx1"/>
                    </a:solidFill>
                  </a:rPr>
                  <a:t>idkim2222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001656" y="3206030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배송 중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9471" y="3884568"/>
              <a:ext cx="1790700" cy="284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직사각형 49"/>
            <p:cNvSpPr/>
            <p:nvPr/>
          </p:nvSpPr>
          <p:spPr>
            <a:xfrm>
              <a:off x="2714768" y="1897058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734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8989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ht_user_w_MS_store_manageQna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75699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스토어 관련 등록된 문의사항에 답변 등록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1279531" y="1484365"/>
            <a:ext cx="7487279" cy="4732779"/>
            <a:chOff x="1279531" y="1484365"/>
            <a:chExt cx="7487279" cy="4732779"/>
          </a:xfrm>
        </p:grpSpPr>
        <p:grpSp>
          <p:nvGrpSpPr>
            <p:cNvPr id="58" name="그룹 57"/>
            <p:cNvGrpSpPr/>
            <p:nvPr/>
          </p:nvGrpSpPr>
          <p:grpSpPr>
            <a:xfrm>
              <a:off x="1279531" y="1484365"/>
              <a:ext cx="7487279" cy="4732779"/>
              <a:chOff x="1274211" y="1378087"/>
              <a:chExt cx="7487279" cy="4732779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1274211" y="1378087"/>
                <a:ext cx="7487279" cy="4732779"/>
                <a:chOff x="1300345" y="1394830"/>
                <a:chExt cx="7487279" cy="4732779"/>
              </a:xfrm>
            </p:grpSpPr>
            <p:grpSp>
              <p:nvGrpSpPr>
                <p:cNvPr id="92" name="그룹 91"/>
                <p:cNvGrpSpPr/>
                <p:nvPr/>
              </p:nvGrpSpPr>
              <p:grpSpPr>
                <a:xfrm>
                  <a:off x="1300345" y="1394830"/>
                  <a:ext cx="7487279" cy="4732779"/>
                  <a:chOff x="1300345" y="1394830"/>
                  <a:chExt cx="7487279" cy="4732779"/>
                </a:xfrm>
              </p:grpSpPr>
              <p:pic>
                <p:nvPicPr>
                  <p:cNvPr id="9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00345" y="1394830"/>
                    <a:ext cx="7487279" cy="47327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95" name="직사각형 94"/>
                  <p:cNvSpPr/>
                  <p:nvPr/>
                </p:nvSpPr>
                <p:spPr>
                  <a:xfrm>
                    <a:off x="2927350" y="5651500"/>
                    <a:ext cx="5845034" cy="47610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/>
                  </a:p>
                </p:txBody>
              </p:sp>
            </p:grpSp>
            <p:sp>
              <p:nvSpPr>
                <p:cNvPr id="93" name="직사각형 92"/>
                <p:cNvSpPr/>
                <p:nvPr/>
              </p:nvSpPr>
              <p:spPr>
                <a:xfrm>
                  <a:off x="2927350" y="2305051"/>
                  <a:ext cx="5740400" cy="3589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/>
                </a:p>
              </p:txBody>
            </p:sp>
          </p:grpSp>
          <p:sp>
            <p:nvSpPr>
              <p:cNvPr id="78" name="직사각형 77"/>
              <p:cNvSpPr/>
              <p:nvPr/>
            </p:nvSpPr>
            <p:spPr>
              <a:xfrm>
                <a:off x="1365249" y="2934335"/>
                <a:ext cx="811005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FF9E00"/>
                    </a:solidFill>
                  </a:rPr>
                  <a:t>스토어 판매 관리</a:t>
                </a:r>
                <a:endParaRPr lang="ko-KR" altLang="en-US" sz="600" b="1" dirty="0">
                  <a:solidFill>
                    <a:srgbClr val="FF9E00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3050539" y="1972309"/>
                <a:ext cx="2513867" cy="136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스토어 판매 관리 </a:t>
                </a:r>
                <a:r>
                  <a:rPr lang="en-US" altLang="ko-KR" sz="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&gt;</a:t>
                </a:r>
                <a:r>
                  <a:rPr lang="en-US" altLang="ko-KR" sz="6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스토어 문의 관리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1487694" y="3274293"/>
              <a:ext cx="1014206" cy="136525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chemeClr val="tx1"/>
                  </a:solidFill>
                </a:rPr>
                <a:t>주문 확인 및 배송 관리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487694" y="3586338"/>
              <a:ext cx="1014206" cy="136525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b="1" dirty="0" smtClean="0">
                  <a:solidFill>
                    <a:srgbClr val="FFC000"/>
                  </a:solidFill>
                </a:rPr>
                <a:t>스토어 문의 관리</a:t>
              </a:r>
              <a:endParaRPr lang="ko-KR" altLang="en-US" sz="600" b="1" dirty="0">
                <a:solidFill>
                  <a:srgbClr val="FFC000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487694" y="3871477"/>
              <a:ext cx="785606" cy="1189473"/>
            </a:xfrm>
            <a:prstGeom prst="rect">
              <a:avLst/>
            </a:prstGeom>
            <a:solidFill>
              <a:srgbClr val="F5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3061433" y="2303394"/>
              <a:ext cx="4466777" cy="319901"/>
              <a:chOff x="3061433" y="2265294"/>
              <a:chExt cx="4466777" cy="319901"/>
            </a:xfrm>
          </p:grpSpPr>
          <p:pic>
            <p:nvPicPr>
              <p:cNvPr id="7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265294"/>
                <a:ext cx="4466777" cy="319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3" name="직사각형 72"/>
              <p:cNvSpPr/>
              <p:nvPr/>
            </p:nvSpPr>
            <p:spPr>
              <a:xfrm>
                <a:off x="3809413" y="2369225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등록 날짜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3090868" y="2369223"/>
                <a:ext cx="718545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문의자 아이디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669631" y="2369224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문의 내용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6993726" y="2369224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3061433" y="2629143"/>
              <a:ext cx="4466777" cy="562790"/>
              <a:chOff x="3061433" y="2591043"/>
              <a:chExt cx="4466777" cy="562790"/>
            </a:xfrm>
          </p:grpSpPr>
          <p:pic>
            <p:nvPicPr>
              <p:cNvPr id="70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591043"/>
                <a:ext cx="4466777" cy="562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1" name="직사각형 70"/>
              <p:cNvSpPr/>
              <p:nvPr/>
            </p:nvSpPr>
            <p:spPr>
              <a:xfrm>
                <a:off x="3809413" y="2679581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 smtClean="0">
                    <a:solidFill>
                      <a:schemeClr val="tx1"/>
                    </a:solidFill>
                  </a:rPr>
                  <a:t>2020-05-06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8976" y="2673411"/>
              <a:ext cx="426109" cy="22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직사각형 64"/>
            <p:cNvSpPr/>
            <p:nvPr/>
          </p:nvSpPr>
          <p:spPr>
            <a:xfrm>
              <a:off x="3154920" y="2688652"/>
              <a:ext cx="677353" cy="237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900" b="1" dirty="0" smtClean="0">
                  <a:solidFill>
                    <a:srgbClr val="0070C0"/>
                  </a:solidFill>
                </a:rPr>
                <a:t>idhong1111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588" y="3342555"/>
              <a:ext cx="2305222" cy="2817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522" y="3386153"/>
              <a:ext cx="1790700" cy="284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직사각형 67"/>
            <p:cNvSpPr/>
            <p:nvPr/>
          </p:nvSpPr>
          <p:spPr>
            <a:xfrm>
              <a:off x="6673263" y="2394586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26338" y="3687422"/>
              <a:ext cx="1071461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답변 입력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64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94383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ht_user_m_MS_myProject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5647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컨텐츠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세미나를 소개하는 페이지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81985" y="1673598"/>
            <a:ext cx="2157712" cy="4147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081985" y="1673598"/>
            <a:ext cx="2157712" cy="23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081985" y="1913467"/>
            <a:ext cx="2157712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173087" y="2472388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72632" y="3747208"/>
            <a:ext cx="1975507" cy="78245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73087" y="4529668"/>
            <a:ext cx="1975507" cy="2624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스튜디오 </a:t>
            </a:r>
            <a:r>
              <a:rPr lang="ko-KR" altLang="en-US" sz="700" b="1" dirty="0" err="1" smtClean="0">
                <a:solidFill>
                  <a:schemeClr val="bg1">
                    <a:lumMod val="50000"/>
                  </a:schemeClr>
                </a:solidFill>
              </a:rPr>
              <a:t>바로가기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82440" y="1673597"/>
            <a:ext cx="2157712" cy="23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펀펀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만든 프로젝트</a:t>
            </a:r>
            <a:endParaRPr lang="ko-KR" alt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82440" y="1913466"/>
            <a:ext cx="2157712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만든 프로젝트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73087" y="3747207"/>
            <a:ext cx="1975507" cy="78245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갈비 통닭</a:t>
            </a:r>
            <a:endParaRPr lang="en-US" altLang="ko-KR" sz="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600" b="1" dirty="0" smtClean="0">
                <a:solidFill>
                  <a:schemeClr val="bg2">
                    <a:lumMod val="75000"/>
                  </a:schemeClr>
                </a:solidFill>
              </a:rPr>
              <a:t>이젠</a:t>
            </a:r>
            <a:endParaRPr lang="en-US" altLang="ko-KR" sz="6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600" b="1" dirty="0" err="1" smtClean="0">
                <a:solidFill>
                  <a:schemeClr val="bg2">
                    <a:lumMod val="75000"/>
                  </a:schemeClr>
                </a:solidFill>
              </a:rPr>
              <a:t>펀딩</a:t>
            </a:r>
            <a:r>
              <a:rPr lang="ko-KR" altLang="en-US" sz="600" b="1" dirty="0" smtClean="0">
                <a:solidFill>
                  <a:schemeClr val="bg2">
                    <a:lumMod val="75000"/>
                  </a:schemeClr>
                </a:solidFill>
              </a:rPr>
              <a:t> 준비 </a:t>
            </a:r>
            <a:r>
              <a:rPr lang="ko-KR" altLang="en-US" sz="600" b="1" dirty="0" err="1" smtClean="0">
                <a:solidFill>
                  <a:schemeClr val="bg2">
                    <a:lumMod val="75000"/>
                  </a:schemeClr>
                </a:solidFill>
              </a:rPr>
              <a:t>작성중</a:t>
            </a:r>
            <a:endParaRPr lang="ko-KR" altLang="en-US" sz="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73542" y="5045500"/>
            <a:ext cx="1975507" cy="73141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1" name="Picture 2" descr="C:\Users\507-06\Desktop\MS0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6" r="85174" b="89273"/>
          <a:stretch/>
        </p:blipFill>
        <p:spPr bwMode="auto">
          <a:xfrm>
            <a:off x="4081985" y="1673599"/>
            <a:ext cx="306649" cy="26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507-06\Desktop\MS0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31" t="4766" b="89875"/>
          <a:stretch/>
        </p:blipFill>
        <p:spPr bwMode="auto">
          <a:xfrm>
            <a:off x="5948691" y="1673599"/>
            <a:ext cx="291006" cy="23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67739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44" y="1449860"/>
            <a:ext cx="3034912" cy="496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25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4852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ht_user_w_MS_manageQna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39558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컨텐츠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세미나를 소개하는 페이지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4" name="그룹 23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4122876" y="1772418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주문 관리</a:t>
              </a:r>
              <a:endParaRPr lang="en-US" altLang="ko-KR" sz="1000" b="1" dirty="0" smtClean="0"/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20" name="직사각형 19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프로젝트 문의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28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474375" y="260854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350944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722144" y="354568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  <p:sp>
        <p:nvSpPr>
          <p:cNvPr id="44" name="직사각형 43"/>
          <p:cNvSpPr/>
          <p:nvPr/>
        </p:nvSpPr>
        <p:spPr>
          <a:xfrm>
            <a:off x="4173542" y="389960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430109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5474375" y="403576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26882" y="393516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493666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5722144" y="497290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</p:spTree>
    <p:extLst>
      <p:ext uri="{BB962C8B-B14F-4D97-AF65-F5344CB8AC3E}">
        <p14:creationId xmlns:p14="http://schemas.microsoft.com/office/powerpoint/2010/main" val="29368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7532965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000" y="1470484"/>
            <a:ext cx="9101514" cy="492184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8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67739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65" y="1450332"/>
            <a:ext cx="3037070" cy="495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1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8716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ht_user_m_MS_store_manage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63685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컨텐츠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세미나를 소개하는 페이지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8" name="그룹 27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4122876" y="1771859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bg1"/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bg1"/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주문 관리</a:t>
              </a:r>
              <a:endPara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32" name="직사각형 31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주문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34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4283152" y="2843710"/>
            <a:ext cx="1191221" cy="136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주문날짜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 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smtClean="0">
                <a:solidFill>
                  <a:srgbClr val="0070C0"/>
                </a:solidFill>
              </a:rPr>
              <a:t>30,000</a:t>
            </a:r>
            <a:r>
              <a:rPr lang="ko-KR" altLang="en-US" sz="900" b="1" dirty="0" smtClean="0">
                <a:solidFill>
                  <a:srgbClr val="0070C0"/>
                </a:solidFill>
              </a:rPr>
              <a:t>원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83787" y="3295650"/>
            <a:ext cx="1191221" cy="1365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배송상태 </a:t>
            </a:r>
            <a:r>
              <a:rPr lang="en-US" altLang="ko-KR" sz="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600" b="1" dirty="0" err="1" smtClean="0">
                <a:solidFill>
                  <a:schemeClr val="accent1">
                    <a:lumMod val="75000"/>
                  </a:schemeClr>
                </a:solidFill>
              </a:rPr>
              <a:t>배송중</a:t>
            </a:r>
            <a:endParaRPr lang="ko-KR" altLang="en-US" sz="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35438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idhong1111 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948" y="1450331"/>
            <a:ext cx="3034103" cy="495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141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ht_user_w_MS_store_manageQna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60819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컨텐츠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세미나를 소개하는 페이지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577328" y="1792131"/>
            <a:ext cx="2157712" cy="4147220"/>
            <a:chOff x="4116107" y="1040492"/>
            <a:chExt cx="2157712" cy="4147220"/>
          </a:xfrm>
        </p:grpSpPr>
        <p:grpSp>
          <p:nvGrpSpPr>
            <p:cNvPr id="25" name="그룹 24"/>
            <p:cNvGrpSpPr/>
            <p:nvPr/>
          </p:nvGrpSpPr>
          <p:grpSpPr>
            <a:xfrm>
              <a:off x="4116107" y="1040492"/>
              <a:ext cx="2157712" cy="4147220"/>
              <a:chOff x="2445181" y="2295985"/>
              <a:chExt cx="1744301" cy="414722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445181" y="2295985"/>
                <a:ext cx="1744301" cy="4147220"/>
              </a:xfrm>
              <a:prstGeom prst="rect">
                <a:avLst/>
              </a:prstGeom>
              <a:solidFill>
                <a:srgbClr val="969696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453634" y="2295986"/>
                <a:ext cx="1007321" cy="73136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b="1" dirty="0" err="1" smtClean="0"/>
                  <a:t>이젠의</a:t>
                </a:r>
                <a:endParaRPr lang="en-US" altLang="ko-KR" sz="1400" b="1" dirty="0"/>
              </a:p>
              <a:p>
                <a:r>
                  <a:rPr lang="ko-KR" altLang="en-US" sz="1400" b="1" dirty="0" smtClean="0"/>
                  <a:t>프로젝트</a:t>
                </a:r>
                <a:endParaRPr lang="ko-KR" altLang="en-US" sz="1400" b="1" dirty="0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4122876" y="1772418"/>
              <a:ext cx="1249750" cy="34152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Ins="0" rtlCol="0" anchor="t" anchorCtr="0"/>
            <a:lstStyle/>
            <a:p>
              <a:r>
                <a:rPr lang="ko-KR" altLang="en-US" sz="1000" b="1" dirty="0" smtClean="0">
                  <a:solidFill>
                    <a:schemeClr val="bg1"/>
                  </a:solidFill>
                </a:rPr>
                <a:t>프로젝트 문의 관리</a:t>
              </a:r>
              <a:endParaRPr lang="en-US" altLang="ko-KR" sz="1000" b="1" dirty="0" smtClean="0">
                <a:solidFill>
                  <a:schemeClr val="bg1"/>
                </a:solidFill>
              </a:endParaRPr>
            </a:p>
            <a:p>
              <a:endParaRPr lang="en-US" altLang="ko-KR" sz="1000" b="1" dirty="0"/>
            </a:p>
            <a:p>
              <a:r>
                <a:rPr lang="ko-KR" altLang="en-US" sz="1000" b="1" dirty="0" smtClean="0"/>
                <a:t>스토어 주문 관리</a:t>
              </a:r>
              <a:endParaRPr lang="en-US" altLang="ko-KR" sz="1000" b="1" dirty="0" smtClean="0"/>
            </a:p>
            <a:p>
              <a:endParaRPr lang="en-US" altLang="ko-KR" sz="1000" b="1" dirty="0"/>
            </a:p>
            <a:p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문의 관리</a:t>
              </a:r>
              <a:r>
                <a:rPr lang="en-US" altLang="ko-KR" sz="1000" b="1" dirty="0" smtClean="0"/>
                <a:t>	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081530" y="1792130"/>
            <a:ext cx="2158167" cy="4147221"/>
            <a:chOff x="4081985" y="1673597"/>
            <a:chExt cx="2158167" cy="4147221"/>
          </a:xfrm>
        </p:grpSpPr>
        <p:sp>
          <p:nvSpPr>
            <p:cNvPr id="33" name="직사각형 32"/>
            <p:cNvSpPr/>
            <p:nvPr/>
          </p:nvSpPr>
          <p:spPr>
            <a:xfrm>
              <a:off x="4081985" y="1673598"/>
              <a:ext cx="2157712" cy="4147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082440" y="1673597"/>
              <a:ext cx="2157712" cy="23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펀펀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altLang="ko-KR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– </a:t>
              </a:r>
              <a:r>
                <a:rPr lang="ko-KR" altLang="en-US" sz="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스토어 문의 관리</a:t>
              </a:r>
              <a:endParaRPr lang="ko-KR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35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6" r="85174" b="89273"/>
            <a:stretch/>
          </p:blipFill>
          <p:spPr bwMode="auto">
            <a:xfrm>
              <a:off x="4081985" y="1673599"/>
              <a:ext cx="306649" cy="26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C:\Users\507-06\Desktop\MS05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1" t="4766" b="89875"/>
            <a:stretch/>
          </p:blipFill>
          <p:spPr bwMode="auto">
            <a:xfrm>
              <a:off x="5948691" y="1673599"/>
              <a:ext cx="291006" cy="239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4082440" y="1913466"/>
              <a:ext cx="2157712" cy="33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갈비 통닭</a:t>
              </a:r>
              <a:endParaRPr lang="ko-KR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173542" y="2472387"/>
            <a:ext cx="1975507" cy="127482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5" r="24929" b="11517"/>
          <a:stretch/>
        </p:blipFill>
        <p:spPr bwMode="auto">
          <a:xfrm>
            <a:off x="4290773" y="2873873"/>
            <a:ext cx="1739226" cy="49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5474375" y="2608549"/>
            <a:ext cx="625390" cy="136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smtClean="0">
                <a:solidFill>
                  <a:schemeClr val="tx1"/>
                </a:solidFill>
              </a:rPr>
              <a:t>2020-05-06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26882" y="2507948"/>
            <a:ext cx="677353" cy="237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 smtClean="0">
                <a:solidFill>
                  <a:srgbClr val="0070C0"/>
                </a:solidFill>
              </a:rPr>
              <a:t>idhong1111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56" y="3509444"/>
            <a:ext cx="426109" cy="22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5722144" y="3545683"/>
            <a:ext cx="342900" cy="154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smtClean="0"/>
              <a:t>답변등록</a:t>
            </a:r>
            <a:endParaRPr lang="ko-KR" altLang="en-US" sz="500"/>
          </a:p>
        </p:txBody>
      </p:sp>
    </p:spTree>
    <p:extLst>
      <p:ext uri="{BB962C8B-B14F-4D97-AF65-F5344CB8AC3E}">
        <p14:creationId xmlns:p14="http://schemas.microsoft.com/office/powerpoint/2010/main" val="3249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0" y="626201"/>
            <a:ext cx="10041069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1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승인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5971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ht_admin_project_submit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40649"/>
              </p:ext>
            </p:extLst>
          </p:nvPr>
        </p:nvGraphicFramePr>
        <p:xfrm>
          <a:off x="9168341" y="2479154"/>
          <a:ext cx="2688299" cy="343975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프로젝트 제목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신청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받은 프로젝트의 상세 내용을 표시하는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상세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체크 박스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승인 버튼 활성화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승인 버튼 클릭하여 승인</a:t>
                      </a:r>
                      <a:r>
                        <a:rPr lang="ko-KR" altLang="en-US" sz="1200" b="0" i="0" u="none" strike="noStrike" kern="1200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완료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1154438" y="1516331"/>
            <a:ext cx="7748613" cy="4710289"/>
            <a:chOff x="1154438" y="1516331"/>
            <a:chExt cx="7748613" cy="4710289"/>
          </a:xfrm>
        </p:grpSpPr>
        <p:sp>
          <p:nvSpPr>
            <p:cNvPr id="45" name="직사각형 44"/>
            <p:cNvSpPr/>
            <p:nvPr/>
          </p:nvSpPr>
          <p:spPr>
            <a:xfrm>
              <a:off x="1154438" y="1516331"/>
              <a:ext cx="7748613" cy="4710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1430753" y="2339716"/>
              <a:ext cx="4466777" cy="319901"/>
              <a:chOff x="3061433" y="2265294"/>
              <a:chExt cx="4466777" cy="319901"/>
            </a:xfrm>
          </p:grpSpPr>
          <p:pic>
            <p:nvPicPr>
              <p:cNvPr id="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433" y="2265294"/>
                <a:ext cx="4466777" cy="3199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0" name="직사각형 99"/>
              <p:cNvSpPr/>
              <p:nvPr/>
            </p:nvSpPr>
            <p:spPr>
              <a:xfrm>
                <a:off x="3809413" y="2369225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신청 날짜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3090868" y="2369223"/>
                <a:ext cx="718545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신청자 아이디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669631" y="2369224"/>
                <a:ext cx="86021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프로젝트 제목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6993726" y="2369224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승인여부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430753" y="2665465"/>
              <a:ext cx="4466777" cy="562790"/>
              <a:chOff x="1430753" y="2010145"/>
              <a:chExt cx="4466777" cy="562790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1430753" y="2010145"/>
                <a:ext cx="4466777" cy="562790"/>
                <a:chOff x="3061433" y="2591043"/>
                <a:chExt cx="4466777" cy="562790"/>
              </a:xfrm>
            </p:grpSpPr>
            <p:pic>
              <p:nvPicPr>
                <p:cNvPr id="97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1433" y="2591043"/>
                  <a:ext cx="4466777" cy="5627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98" name="직사각형 97"/>
                <p:cNvSpPr/>
                <p:nvPr/>
              </p:nvSpPr>
              <p:spPr>
                <a:xfrm>
                  <a:off x="3809413" y="2679581"/>
                  <a:ext cx="860218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600" b="1" dirty="0" smtClean="0">
                      <a:solidFill>
                        <a:schemeClr val="tx1"/>
                      </a:solidFill>
                    </a:rPr>
                    <a:t>2020-05-06</a:t>
                  </a:r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직사각형 89"/>
              <p:cNvSpPr/>
              <p:nvPr/>
            </p:nvSpPr>
            <p:spPr>
              <a:xfrm>
                <a:off x="1501380" y="2081917"/>
                <a:ext cx="677353" cy="2371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900" b="1" dirty="0" smtClean="0">
                    <a:solidFill>
                      <a:srgbClr val="0070C0"/>
                    </a:solidFill>
                  </a:rPr>
                  <a:t>idhong1111</a:t>
                </a:r>
                <a:endParaRPr lang="ko-KR" altLang="en-US" sz="9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5347352" y="2094117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승인 전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430753" y="3277568"/>
              <a:ext cx="4466777" cy="562790"/>
              <a:chOff x="1430753" y="2010145"/>
              <a:chExt cx="4466777" cy="562790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1430753" y="2010145"/>
                <a:ext cx="4466777" cy="562790"/>
                <a:chOff x="3061433" y="2591043"/>
                <a:chExt cx="4466777" cy="562790"/>
              </a:xfrm>
            </p:grpSpPr>
            <p:pic>
              <p:nvPicPr>
                <p:cNvPr id="87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1433" y="2591043"/>
                  <a:ext cx="4466777" cy="5627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8" name="직사각형 87"/>
                <p:cNvSpPr/>
                <p:nvPr/>
              </p:nvSpPr>
              <p:spPr>
                <a:xfrm>
                  <a:off x="3809413" y="2679581"/>
                  <a:ext cx="860218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600" b="1" dirty="0" smtClean="0">
                      <a:solidFill>
                        <a:schemeClr val="tx1"/>
                      </a:solidFill>
                    </a:rPr>
                    <a:t>2020-05-06</a:t>
                  </a:r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5" name="직사각형 84"/>
              <p:cNvSpPr/>
              <p:nvPr/>
            </p:nvSpPr>
            <p:spPr>
              <a:xfrm>
                <a:off x="1501380" y="2081917"/>
                <a:ext cx="677353" cy="2371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900" b="1" dirty="0" smtClean="0">
                    <a:solidFill>
                      <a:srgbClr val="0070C0"/>
                    </a:solidFill>
                  </a:rPr>
                  <a:t>idhong1111</a:t>
                </a:r>
                <a:endParaRPr lang="ko-KR" altLang="en-US" sz="9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5316872" y="2094117"/>
                <a:ext cx="519698" cy="1365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ko-KR" altLang="en-US" sz="600" b="1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600" b="1" dirty="0" smtClean="0">
                    <a:solidFill>
                      <a:srgbClr val="0070C0"/>
                    </a:solidFill>
                  </a:rPr>
                  <a:t>승인 완료</a:t>
                </a:r>
                <a:endParaRPr lang="ko-KR" altLang="en-US" sz="60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9696" y="2580170"/>
              <a:ext cx="2464668" cy="3504672"/>
            </a:xfrm>
            <a:prstGeom prst="rect">
              <a:avLst/>
            </a:prstGeom>
            <a:solidFill>
              <a:srgbClr val="00C4C5"/>
            </a:solidFill>
            <a:ln>
              <a:noFill/>
            </a:ln>
            <a:effectLst/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3819" y="5776424"/>
              <a:ext cx="1790700" cy="284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3221223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3464829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3782610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4254098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4496985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773" y="5078010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159" y="5319703"/>
              <a:ext cx="128588" cy="1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직사각형 79"/>
            <p:cNvSpPr/>
            <p:nvPr/>
          </p:nvSpPr>
          <p:spPr>
            <a:xfrm>
              <a:off x="7998618" y="5645944"/>
              <a:ext cx="216694" cy="102394"/>
            </a:xfrm>
            <a:prstGeom prst="rect">
              <a:avLst/>
            </a:prstGeom>
            <a:solidFill>
              <a:srgbClr val="00C4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500" b="1" dirty="0" smtClean="0"/>
                <a:t>승인</a:t>
              </a:r>
              <a:endParaRPr lang="ko-KR" altLang="en-US" sz="500" b="1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430753" y="1770224"/>
              <a:ext cx="4673849" cy="41549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프로젝트 승인 관리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692286" y="2741221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31269" y="243542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19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등록완료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2506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ht_user_w_MS_makerReg_done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84977"/>
              </p:ext>
            </p:extLst>
          </p:nvPr>
        </p:nvGraphicFramePr>
        <p:xfrm>
          <a:off x="9168341" y="2479154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메이커 스튜디오 메뉴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현 페이지 비활성화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111651" y="1785674"/>
            <a:ext cx="7813426" cy="4324008"/>
            <a:chOff x="4116107" y="1040492"/>
            <a:chExt cx="7813426" cy="4324008"/>
          </a:xfrm>
        </p:grpSpPr>
        <p:grpSp>
          <p:nvGrpSpPr>
            <p:cNvPr id="10" name="그룹 9"/>
            <p:cNvGrpSpPr/>
            <p:nvPr/>
          </p:nvGrpSpPr>
          <p:grpSpPr>
            <a:xfrm>
              <a:off x="4116107" y="1040492"/>
              <a:ext cx="7813426" cy="4324008"/>
              <a:chOff x="4116107" y="1040492"/>
              <a:chExt cx="7813426" cy="4324008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4116107" y="1040492"/>
                <a:ext cx="7813426" cy="4324007"/>
                <a:chOff x="2445181" y="2295985"/>
                <a:chExt cx="6316397" cy="4324007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2445181" y="2295985"/>
                  <a:ext cx="6316397" cy="43240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453634" y="2295986"/>
                  <a:ext cx="1262995" cy="73136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b="1" dirty="0" err="1" smtClean="0"/>
                    <a:t>이젠의</a:t>
                  </a:r>
                  <a:endParaRPr lang="en-US" altLang="ko-KR" sz="1400" b="1" dirty="0"/>
                </a:p>
                <a:p>
                  <a:r>
                    <a:rPr lang="ko-KR" altLang="en-US" sz="1400" b="1" dirty="0" smtClean="0"/>
                    <a:t>프로젝트</a:t>
                  </a:r>
                  <a:endParaRPr lang="ko-KR" altLang="en-US" sz="1400" b="1" dirty="0"/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>
              <a:xfrm>
                <a:off x="4122875" y="1772418"/>
                <a:ext cx="1562333" cy="3592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ko-KR" altLang="en-US" sz="1000" b="1" dirty="0" err="1" smtClean="0"/>
                  <a:t>펀딩</a:t>
                </a:r>
                <a:r>
                  <a:rPr lang="ko-KR" altLang="en-US" sz="1000" b="1" dirty="0" smtClean="0"/>
                  <a:t> 준비</a:t>
                </a:r>
                <a:endParaRPr lang="en-US" altLang="ko-KR" sz="1000" b="1" dirty="0" smtClean="0"/>
              </a:p>
              <a:p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요건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기본 정보</a:t>
                </a:r>
                <a:endParaRPr lang="en-US" altLang="ko-KR" sz="1000" b="1" dirty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스토리 작성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err="1" smtClean="0"/>
                  <a:t>리워드</a:t>
                </a:r>
                <a:r>
                  <a:rPr lang="ko-KR" altLang="en-US" sz="1000" b="1" dirty="0" smtClean="0"/>
                  <a:t> 설계</a:t>
                </a:r>
                <a:endParaRPr lang="en-US" altLang="ko-KR" sz="1000" b="1" dirty="0" smtClean="0"/>
              </a:p>
              <a:p>
                <a:r>
                  <a:rPr lang="en-US" altLang="ko-KR" sz="1000" b="1" dirty="0" smtClean="0"/>
                  <a:t>  </a:t>
                </a:r>
                <a:r>
                  <a:rPr lang="ko-KR" altLang="en-US" sz="1000" b="1" dirty="0" smtClean="0"/>
                  <a:t>위험요인 및 정책</a:t>
                </a:r>
                <a:endParaRPr lang="en-US" altLang="ko-KR" sz="1000" b="1" dirty="0" smtClean="0"/>
              </a:p>
              <a:p>
                <a:r>
                  <a:rPr lang="en-US" altLang="ko-KR" sz="1000" b="1" dirty="0"/>
                  <a:t> </a:t>
                </a:r>
                <a:r>
                  <a:rPr lang="en-US" altLang="ko-KR" sz="1000" b="1" dirty="0" smtClean="0"/>
                  <a:t> </a:t>
                </a:r>
                <a:r>
                  <a:rPr lang="ko-KR" altLang="en-US" sz="1000" b="1" dirty="0" smtClean="0"/>
                  <a:t>메이커 정보</a:t>
                </a:r>
                <a:endParaRPr lang="en-US" altLang="ko-KR" sz="1000" b="1" dirty="0" smtClean="0"/>
              </a:p>
              <a:p>
                <a:endParaRPr lang="ko-KR" altLang="en-US" sz="1000" b="1" dirty="0" smtClean="0"/>
              </a:p>
              <a:p>
                <a:r>
                  <a:rPr lang="ko-KR" altLang="en-US" sz="1000" b="1" dirty="0" smtClean="0"/>
                  <a:t>프로젝트 문의 관리</a:t>
                </a:r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685208" y="1048278"/>
              <a:ext cx="6244325" cy="4307429"/>
              <a:chOff x="1934308" y="1537914"/>
              <a:chExt cx="6244325" cy="4407424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934308" y="1537914"/>
                <a:ext cx="6244325" cy="44074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2255223" y="2067825"/>
                <a:ext cx="4020252" cy="1693133"/>
                <a:chOff x="2255223" y="2067825"/>
                <a:chExt cx="4020252" cy="1693133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2255223" y="2067825"/>
                  <a:ext cx="4020252" cy="2874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 err="1" smtClean="0">
                      <a:solidFill>
                        <a:schemeClr val="tx1"/>
                      </a:solidFill>
                    </a:rPr>
                    <a:t>이젠님</a:t>
                  </a:r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b="1" dirty="0" smtClean="0">
                      <a:solidFill>
                        <a:schemeClr val="tx1"/>
                      </a:solidFill>
                    </a:rPr>
                    <a:t>반갑습니다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2255223" y="2700498"/>
                  <a:ext cx="2133419" cy="2197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b="1" dirty="0" smtClean="0">
                      <a:solidFill>
                        <a:schemeClr val="tx1"/>
                      </a:solidFill>
                    </a:rPr>
                    <a:t>시작해 볼까요</a:t>
                  </a:r>
                  <a:r>
                    <a:rPr lang="en-US" altLang="ko-KR" sz="1000" b="1" dirty="0" smtClean="0">
                      <a:solidFill>
                        <a:schemeClr val="tx1"/>
                      </a:solidFill>
                    </a:rPr>
                    <a:t>??</a:t>
                  </a:r>
                  <a:endParaRPr lang="ko-KR" alt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2255223" y="3463209"/>
                  <a:ext cx="1874573" cy="297749"/>
                </a:xfrm>
                <a:prstGeom prst="rect">
                  <a:avLst/>
                </a:prstGeom>
                <a:solidFill>
                  <a:srgbClr val="FF9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bg1"/>
                      </a:solidFill>
                    </a:rPr>
                    <a:t>시작하기</a:t>
                  </a:r>
                  <a:endParaRPr lang="en-US" altLang="ko-KR" sz="800" dirty="0" smtClean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69" name="직사각형 68"/>
          <p:cNvSpPr/>
          <p:nvPr/>
        </p:nvSpPr>
        <p:spPr>
          <a:xfrm>
            <a:off x="938318" y="234800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8812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677390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등록완료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557" y="1435251"/>
            <a:ext cx="9106885" cy="49740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8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만든 프로젝트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4302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ht_user_w_MS_myProject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937859"/>
              </p:ext>
            </p:extLst>
          </p:nvPr>
        </p:nvGraphicFramePr>
        <p:xfrm>
          <a:off x="9168341" y="2479154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새 프로젝트 등록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새로운 프로젝트 등록 페이지로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정보 수정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정보 수정 페이지 이동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수정하기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관리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승인 전 프로젝트의 경우 수정하기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진행 중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또는 진행 완료 프로젝트의 경우 프로젝트 관리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111651" y="1785674"/>
            <a:ext cx="7813426" cy="4324008"/>
            <a:chOff x="1111651" y="1785674"/>
            <a:chExt cx="7813426" cy="4324008"/>
          </a:xfrm>
        </p:grpSpPr>
        <p:grpSp>
          <p:nvGrpSpPr>
            <p:cNvPr id="10" name="그룹 9"/>
            <p:cNvGrpSpPr/>
            <p:nvPr/>
          </p:nvGrpSpPr>
          <p:grpSpPr>
            <a:xfrm>
              <a:off x="1111651" y="1785674"/>
              <a:ext cx="7813426" cy="4324008"/>
              <a:chOff x="4116107" y="1040492"/>
              <a:chExt cx="7813426" cy="4324008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4116107" y="1040492"/>
                <a:ext cx="7813426" cy="43240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122875" y="2561898"/>
                <a:ext cx="7806658" cy="2802602"/>
              </a:xfrm>
              <a:prstGeom prst="rect">
                <a:avLst/>
              </a:prstGeom>
              <a:solidFill>
                <a:srgbClr val="E3E9F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Ins="0" rtlCol="0" anchor="t" anchorCtr="0"/>
              <a:lstStyle/>
              <a:p>
                <a:r>
                  <a:rPr lang="en-US" altLang="ko-KR" sz="1000" b="1" dirty="0" smtClean="0"/>
                  <a:t>	</a:t>
                </a:r>
                <a:endParaRPr lang="ko-KR" altLang="en-US" sz="1000" b="1" dirty="0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151040" y="2309256"/>
              <a:ext cx="2202793" cy="280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 smtClean="0">
                  <a:solidFill>
                    <a:schemeClr val="tx1"/>
                  </a:solidFill>
                </a:rPr>
                <a:t>만든 프로젝트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95073" y="2822292"/>
              <a:ext cx="1216467" cy="3329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메이커 정보 수정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938713" y="2822292"/>
              <a:ext cx="1216467" cy="33297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 smtClean="0">
                  <a:solidFill>
                    <a:schemeClr val="tx1"/>
                  </a:solidFill>
                </a:rPr>
                <a:t>새 프로젝트 등록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065913" y="3528321"/>
              <a:ext cx="1620863" cy="2432254"/>
              <a:chOff x="2065913" y="3528321"/>
              <a:chExt cx="1620863" cy="2432254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수정하기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853511" y="3535062"/>
              <a:ext cx="1620863" cy="2432254"/>
              <a:chOff x="2065913" y="3528321"/>
              <a:chExt cx="1620863" cy="243225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프로젝트 관리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5626772" y="3541044"/>
              <a:ext cx="1620863" cy="2432254"/>
              <a:chOff x="2065913" y="3528321"/>
              <a:chExt cx="1620863" cy="243225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065915" y="3528321"/>
                <a:ext cx="1620861" cy="1180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065914" y="4705071"/>
                <a:ext cx="1620861" cy="909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타이틀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소개</a:t>
                </a:r>
                <a:endParaRPr lang="en-US" altLang="ko-KR" sz="1200" b="1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카테고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리</a:t>
                </a: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065913" y="5614763"/>
                <a:ext cx="1620861" cy="345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프로젝트 관리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1844742" y="5470022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5708082" y="2445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8" name="직사각형 57"/>
          <p:cNvSpPr/>
          <p:nvPr/>
        </p:nvSpPr>
        <p:spPr>
          <a:xfrm>
            <a:off x="7074302" y="2445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37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9863269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만든 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600" y="1446760"/>
            <a:ext cx="9294800" cy="497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6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472557" y="338598"/>
            <a:ext cx="11617931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/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10084791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정보 수정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0677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ht_user_w_MS_proReg_makerInfo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2662"/>
              </p:ext>
            </p:extLst>
          </p:nvPr>
        </p:nvGraphicFramePr>
        <p:xfrm>
          <a:off x="9168341" y="2479154"/>
          <a:ext cx="2688299" cy="311243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121067" y="1907261"/>
            <a:ext cx="7755865" cy="3790757"/>
            <a:chOff x="1184058" y="1632941"/>
            <a:chExt cx="7755865" cy="3790757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4058" y="1632941"/>
              <a:ext cx="7755865" cy="3790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6628316" y="2112158"/>
              <a:ext cx="2020384" cy="1043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15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4976</TotalTime>
  <Words>1531</Words>
  <Application>Microsoft Office PowerPoint</Application>
  <PresentationFormat>사용자 지정</PresentationFormat>
  <Paragraphs>578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309</cp:revision>
  <dcterms:created xsi:type="dcterms:W3CDTF">2020-01-16T07:12:04Z</dcterms:created>
  <dcterms:modified xsi:type="dcterms:W3CDTF">2020-05-21T06:55:45Z</dcterms:modified>
</cp:coreProperties>
</file>