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6"/>
  </p:notesMasterIdLst>
  <p:sldIdLst>
    <p:sldId id="256" r:id="rId3"/>
    <p:sldId id="271" r:id="rId4"/>
    <p:sldId id="272" r:id="rId5"/>
    <p:sldId id="273" r:id="rId6"/>
    <p:sldId id="274" r:id="rId7"/>
    <p:sldId id="275" r:id="rId8"/>
    <p:sldId id="276" r:id="rId9"/>
    <p:sldId id="270" r:id="rId10"/>
    <p:sldId id="277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7F2A0-C7D9-4DBD-AE3B-C1A712DCE501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CD2E-416C-42CA-95A4-05EC3697B7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0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1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2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fld id="{C7351A05-FE79-4763-A84F-D4FE701A9E82}" type="datetimeFigureOut">
              <a:rPr lang="ko-KR" altLang="en-US" sz="1867" kern="0" smtClean="0">
                <a:solidFill>
                  <a:srgbClr val="000000"/>
                </a:solidFill>
                <a:cs typeface="Arial"/>
                <a:sym typeface="Arial"/>
              </a:rPr>
              <a:pPr latinLnBrk="0">
                <a:buClr>
                  <a:srgbClr val="000000"/>
                </a:buClr>
                <a:buFont typeface="Arial"/>
                <a:buNone/>
              </a:pPr>
              <a:t>2020-05-08</a:t>
            </a:fld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lIns="68580" tIns="34290" rIns="68580" bIns="34290"/>
          <a:lstStyle/>
          <a:p>
            <a:pPr latinLnBrk="0">
              <a:buClr>
                <a:srgbClr val="000000"/>
              </a:buClr>
              <a:buFont typeface="Arial"/>
              <a:buNone/>
            </a:pPr>
            <a:endParaRPr lang="ko-KR" altLang="en-US"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84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53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4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40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C3D53-FEDF-49EC-8F65-FFFC138B637E}" type="datetimeFigureOut">
              <a:rPr lang="ko-KR" altLang="en-US" smtClean="0"/>
              <a:pPr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78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E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2200" y="122088"/>
            <a:ext cx="3547600" cy="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"/>
              <a:buNone/>
              <a:defRPr sz="12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22200" y="1267800"/>
            <a:ext cx="9747600" cy="4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⊡"/>
              <a:defRPr sz="30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□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400"/>
              <a:buFont typeface="Droid Serif"/>
              <a:buChar char="■"/>
              <a:defRPr sz="24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●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○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■"/>
              <a:defRPr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167" y="6492300"/>
            <a:ext cx="121920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067" b="1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atinLnBrk="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 latinLnBrk="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0709889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r>
              <a:rPr lang="en-US" altLang="ko-KR" dirty="0" smtClean="0"/>
              <a:t>!!!!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프로젝트</a:t>
            </a:r>
            <a:r>
              <a:rPr lang="en-US" altLang="ko-KR" smtClean="0"/>
              <a:t>5</a:t>
            </a:r>
            <a:endParaRPr lang="en-US" altLang="ko-KR" dirty="0" smtClean="0"/>
          </a:p>
          <a:p>
            <a:r>
              <a:rPr lang="ko-KR" altLang="en-US" dirty="0" err="1" smtClean="0"/>
              <a:t>이조오오오오오오온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ko-KR" altLang="en-US" dirty="0" err="1" smtClean="0"/>
              <a:t>조오오오오오으아아으아으아으아ㅡ아으ㅏ으아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17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58062" y="711465"/>
            <a:ext cx="8789911" cy="49449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[ </a:t>
            </a:r>
            <a:r>
              <a:rPr lang="ko-KR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화면설계 </a:t>
            </a: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] </a:t>
            </a:r>
            <a:r>
              <a:rPr lang="ko-KR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2 – </a:t>
            </a:r>
            <a:r>
              <a:rPr lang="ko-KR" altLang="en-US" sz="20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0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04904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404341" y="1475599"/>
            <a:ext cx="3248809" cy="4791755"/>
            <a:chOff x="3404340" y="1475599"/>
            <a:chExt cx="3248809" cy="4791755"/>
          </a:xfrm>
        </p:grpSpPr>
        <p:sp>
          <p:nvSpPr>
            <p:cNvPr id="20" name="직사각형 19"/>
            <p:cNvSpPr/>
            <p:nvPr/>
          </p:nvSpPr>
          <p:spPr>
            <a:xfrm>
              <a:off x="3404340" y="1475599"/>
              <a:ext cx="3248809" cy="47917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989575" y="5663924"/>
              <a:ext cx="1523070" cy="46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펀딩하기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542317" y="5663924"/>
              <a:ext cx="648000" cy="46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관심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265946" y="5663924"/>
              <a:ext cx="648000" cy="46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신고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539462" y="1597050"/>
              <a:ext cx="2978566" cy="22223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프로젝트 상세설명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539461" y="4008105"/>
              <a:ext cx="2978566" cy="15113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프로젝트 문의</a:t>
              </a:r>
              <a:endParaRPr lang="ko-KR" altLang="en-US" dirty="0"/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52856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mk_user_m_projectDetail</a:t>
                      </a:r>
                      <a:endParaRPr lang="ko-KR" altLang="en-US" sz="15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373989" y="2563181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73989" y="4616896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222225"/>
              </p:ext>
            </p:extLst>
          </p:nvPr>
        </p:nvGraphicFramePr>
        <p:xfrm>
          <a:off x="9168341" y="2479153"/>
          <a:ext cx="2688299" cy="3817796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상세설명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프로젝트에 대한 상세 설명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75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문의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프로젝트에 관한 문의를 남기면 메이커가 답변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5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8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58062" y="711465"/>
            <a:ext cx="8789911" cy="49449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[ </a:t>
            </a:r>
            <a:r>
              <a:rPr lang="ko-KR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화면설계 </a:t>
            </a: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] </a:t>
            </a:r>
            <a:r>
              <a:rPr lang="ko-KR" altLang="en-US" sz="20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(</a:t>
            </a:r>
            <a:r>
              <a:rPr lang="ko-KR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옵션선택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) – </a:t>
            </a:r>
            <a:r>
              <a:rPr lang="ko-KR" altLang="en-US" sz="20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0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04904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404341" y="1475599"/>
            <a:ext cx="3248809" cy="4791755"/>
            <a:chOff x="3427951" y="1475599"/>
            <a:chExt cx="3248809" cy="4791755"/>
          </a:xfrm>
        </p:grpSpPr>
        <p:sp>
          <p:nvSpPr>
            <p:cNvPr id="17" name="직사각형 16"/>
            <p:cNvSpPr/>
            <p:nvPr/>
          </p:nvSpPr>
          <p:spPr>
            <a:xfrm>
              <a:off x="3427951" y="1475599"/>
              <a:ext cx="3248809" cy="47917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584540" y="3941296"/>
              <a:ext cx="2935630" cy="15051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옵션선택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584540" y="1668400"/>
              <a:ext cx="2935630" cy="21281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펀딩</a:t>
              </a:r>
              <a:r>
                <a:rPr lang="ko-KR" altLang="en-US" dirty="0" smtClean="0"/>
                <a:t> 약관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309253" y="5625071"/>
              <a:ext cx="1486204" cy="4555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다음단계</a:t>
              </a:r>
              <a:endParaRPr lang="ko-KR" altLang="en-US" dirty="0"/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87603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mk_user_m_fundingOpt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387218" y="2587420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87218" y="456001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14151" y="5709705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422074"/>
              </p:ext>
            </p:extLst>
          </p:nvPr>
        </p:nvGraphicFramePr>
        <p:xfrm>
          <a:off x="9168341" y="2479150"/>
          <a:ext cx="2688299" cy="383017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75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292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펀딩약관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정책 약관 확인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동의 후 </a:t>
                      </a:r>
                      <a:r>
                        <a:rPr lang="ko-KR" altLang="en-US" sz="12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가능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292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옵션선택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각 옵션에 따른 금액 또는 상품 선택</a:t>
                      </a:r>
                    </a:p>
                  </a:txBody>
                  <a:tcPr marL="121920" marR="121920" marT="60960" marB="60960"/>
                </a:tc>
              </a:tr>
              <a:tr h="7292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다음단계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페이지로 이동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8336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8336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4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58062" y="711465"/>
            <a:ext cx="8789911" cy="55399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</a:pP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[ </a:t>
            </a:r>
            <a:r>
              <a:rPr lang="ko-KR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화면설계 </a:t>
            </a: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] </a:t>
            </a:r>
            <a:r>
              <a:rPr lang="ko-KR" altLang="en-US" sz="20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0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– 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사용자</a:t>
            </a:r>
            <a:endParaRPr lang="ko-KR" altLang="en-US" sz="2000" b="1" kern="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04904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404341" y="1475599"/>
            <a:ext cx="3248809" cy="4791755"/>
            <a:chOff x="3404339" y="1475599"/>
            <a:chExt cx="3248809" cy="4791755"/>
          </a:xfrm>
        </p:grpSpPr>
        <p:sp>
          <p:nvSpPr>
            <p:cNvPr id="23" name="직사각형 22"/>
            <p:cNvSpPr/>
            <p:nvPr/>
          </p:nvSpPr>
          <p:spPr>
            <a:xfrm>
              <a:off x="3404339" y="1475599"/>
              <a:ext cx="3248809" cy="47917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554578" y="1627525"/>
              <a:ext cx="2948331" cy="16104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펀딩</a:t>
              </a:r>
              <a:r>
                <a:rPr lang="ko-KR" altLang="en-US" dirty="0" smtClean="0"/>
                <a:t> 정보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554578" y="3373435"/>
              <a:ext cx="2948331" cy="69799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서포터 정보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554578" y="4216170"/>
              <a:ext cx="2948331" cy="11929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결제 정보 입력</a:t>
              </a:r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285641" y="5625071"/>
              <a:ext cx="1486204" cy="4555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펀딩하기</a:t>
              </a:r>
              <a:endParaRPr lang="ko-KR" altLang="en-US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380868" y="228771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80868" y="3577375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80868" y="467365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116672" y="5707765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737725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mk_user_m_funding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53247"/>
              </p:ext>
            </p:extLst>
          </p:nvPr>
        </p:nvGraphicFramePr>
        <p:xfrm>
          <a:off x="9168341" y="2479151"/>
          <a:ext cx="2688299" cy="3830170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82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80278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펀딩정</a:t>
                      </a: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선택한 옵션과 옵션에 따른 금액확인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3632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서포터 정보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3632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결제 정보 입력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배송지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입력</a:t>
                      </a:r>
                    </a:p>
                  </a:txBody>
                  <a:tcPr marL="121920" marR="121920" marT="60960" marB="60960"/>
                </a:tc>
              </a:tr>
              <a:tr h="63632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3632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23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mk_user_m_report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58062" y="711465"/>
            <a:ext cx="8789911" cy="55399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</a:pP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[ </a:t>
            </a:r>
            <a:r>
              <a:rPr lang="ko-KR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화면설계 </a:t>
            </a: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] 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신고하기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0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– 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사용자</a:t>
            </a:r>
            <a:endParaRPr lang="ko-KR" altLang="en-US" sz="2000" b="1" kern="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04904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404341" y="1488356"/>
            <a:ext cx="3248809" cy="4791755"/>
            <a:chOff x="3404339" y="1488356"/>
            <a:chExt cx="3248809" cy="4791755"/>
          </a:xfrm>
        </p:grpSpPr>
        <p:sp>
          <p:nvSpPr>
            <p:cNvPr id="17" name="직사각형 16"/>
            <p:cNvSpPr/>
            <p:nvPr/>
          </p:nvSpPr>
          <p:spPr>
            <a:xfrm>
              <a:off x="3404339" y="1488356"/>
              <a:ext cx="3248809" cy="47917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555471" y="1624887"/>
              <a:ext cx="2946544" cy="4760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프로젝트 정보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555471" y="2237502"/>
              <a:ext cx="2946544" cy="24660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신고 내용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555471" y="4858030"/>
              <a:ext cx="2946545" cy="5510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파일첨부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285641" y="5625071"/>
              <a:ext cx="1486204" cy="4555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신고하기</a:t>
              </a:r>
              <a:endParaRPr lang="ko-KR" altLang="en-US" dirty="0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863393"/>
              </p:ext>
            </p:extLst>
          </p:nvPr>
        </p:nvGraphicFramePr>
        <p:xfrm>
          <a:off x="9168341" y="2479151"/>
          <a:ext cx="2688299" cy="3830170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820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802782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정보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신고할 프로젝트 이름 및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메이커명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3632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신고내용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신고할 내용 작성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3632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파일첨부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증거자료 파일 첨부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3632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신고하기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작성완료</a:t>
                      </a:r>
                    </a:p>
                  </a:txBody>
                  <a:tcPr marL="121920" marR="121920" marT="60960" marB="60960"/>
                </a:tc>
              </a:tr>
              <a:tr h="636326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3387864" y="171787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87864" y="498854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87864" y="3325448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11932" y="5709048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42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목록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mk_user_w_projectList</a:t>
                      </a:r>
                      <a:endParaRPr lang="ko-KR" altLang="en-US" sz="15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41282"/>
              </p:ext>
            </p:extLst>
          </p:nvPr>
        </p:nvGraphicFramePr>
        <p:xfrm>
          <a:off x="9168341" y="2479153"/>
          <a:ext cx="2688299" cy="3830170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92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카테고리 </a:t>
                      </a: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분류에 따른 이동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1015714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검색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키워드 검색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8923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정렬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최신순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인기순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펀딩금액순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등으로 정렬</a:t>
                      </a: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219200" y="1587412"/>
            <a:ext cx="7607808" cy="5669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카테고리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2192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38100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400800" y="288491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2192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8100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400800" y="4608545"/>
            <a:ext cx="2426208" cy="156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400800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정렬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3804846" y="2316350"/>
            <a:ext cx="2426208" cy="401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49455" y="1725833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49455" y="3522291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631135" y="237036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239697" y="237036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050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1 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089300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mk_user_w_projectDetail</a:t>
                      </a:r>
                      <a:endParaRPr lang="ko-KR" altLang="en-US" sz="15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715151"/>
              </p:ext>
            </p:extLst>
          </p:nvPr>
        </p:nvGraphicFramePr>
        <p:xfrm>
          <a:off x="9168341" y="2479153"/>
          <a:ext cx="2688299" cy="3836397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52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현재 보고 있는 프로젝트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792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관심프로젝트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지금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고민되는 프로젝트를 저장하여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마이페이지에서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92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신고하기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해당 프로젝트에 허위내용 및 지적재산권을 침해하는 내용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제보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558120" y="1750592"/>
            <a:ext cx="3891703" cy="2070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이미지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558119" y="3913632"/>
            <a:ext cx="3891703" cy="829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펀딩기간</a:t>
            </a:r>
            <a:r>
              <a:rPr lang="ko-KR" altLang="en-US" dirty="0" smtClean="0"/>
              <a:t> 및 목표금액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06631" y="1750592"/>
            <a:ext cx="2839962" cy="16972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남은기간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err="1" smtClean="0"/>
              <a:t>달성률</a:t>
            </a:r>
            <a:endParaRPr lang="en-US" altLang="ko-KR" dirty="0" smtClean="0"/>
          </a:p>
          <a:p>
            <a:pPr algn="ctr">
              <a:lnSpc>
                <a:spcPct val="150000"/>
              </a:lnSpc>
            </a:pPr>
            <a:r>
              <a:rPr lang="ko-KR" altLang="en-US" dirty="0" smtClean="0"/>
              <a:t>달성금액</a:t>
            </a:r>
            <a:endParaRPr lang="en-US" altLang="ko-KR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1558119" y="4834795"/>
            <a:ext cx="6988474" cy="1212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메이커 정보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706630" y="3523740"/>
            <a:ext cx="2839962" cy="598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5706630" y="4191548"/>
            <a:ext cx="1352538" cy="55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관심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181088" y="4191548"/>
            <a:ext cx="1347372" cy="5511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536885" y="367646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36885" y="431642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50783" y="431642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694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2 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mk_user_w_projectDetail</a:t>
                      </a:r>
                      <a:endParaRPr lang="ko-KR" altLang="en-US" sz="15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52465"/>
              </p:ext>
            </p:extLst>
          </p:nvPr>
        </p:nvGraphicFramePr>
        <p:xfrm>
          <a:off x="9168341" y="2479153"/>
          <a:ext cx="2688299" cy="3817796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상세설명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프로젝트에 대한 상세 설명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75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문의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프로젝트에 관한 문의를 남기면 메이커가 답변</a:t>
                      </a:r>
                      <a:endParaRPr lang="ko-KR" altLang="en-US" sz="12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5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</a:t>
                      </a: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션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서포터가 선택할 수 있는 옵션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399643" y="1701269"/>
            <a:ext cx="5065704" cy="2468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상세설명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399642" y="4434259"/>
            <a:ext cx="5065703" cy="1588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문의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658984" y="1701269"/>
            <a:ext cx="2140771" cy="4321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옵션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32819" y="155621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32819" y="428920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489239" y="155621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758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 err="1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(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옵션선택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) 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053758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mk_user_w_fundingOpt</a:t>
                      </a:r>
                      <a:endParaRPr lang="ko-KR" altLang="en-US" sz="15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191176"/>
              </p:ext>
            </p:extLst>
          </p:nvPr>
        </p:nvGraphicFramePr>
        <p:xfrm>
          <a:off x="9168341" y="2479150"/>
          <a:ext cx="2688299" cy="3830171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75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292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펀딩약관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정책 약관 확인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동의 후 </a:t>
                      </a:r>
                      <a:r>
                        <a:rPr lang="ko-KR" altLang="en-US" sz="1200" b="0" i="0" u="none" strike="noStrike" cap="none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가능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292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옵션선택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각 옵션에 따른 금액 또는 상품 선택</a:t>
                      </a:r>
                    </a:p>
                  </a:txBody>
                  <a:tcPr marL="121920" marR="121920" marT="60960" marB="60960"/>
                </a:tc>
              </a:tr>
              <a:tr h="72921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다음단계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페이지로 이동</a:t>
                      </a:r>
                    </a:p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8336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8336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424790" y="4124128"/>
            <a:ext cx="7207909" cy="1322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옵션선택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424791" y="1792254"/>
            <a:ext cx="7207909" cy="2128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약관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다음단계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54253" y="1655435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54253" y="3988915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07660" y="5493821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092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펀딩하기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mk_user_w_funding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504115"/>
              </p:ext>
            </p:extLst>
          </p:nvPr>
        </p:nvGraphicFramePr>
        <p:xfrm>
          <a:off x="9168341" y="2479153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펀딩정</a:t>
                      </a:r>
                      <a:r>
                        <a:rPr lang="ko-KR" altLang="en-US" sz="1200" b="1" dirty="0" err="1" smtClean="0">
                          <a:latin typeface="+mj-ea"/>
                          <a:ea typeface="+mj-ea"/>
                        </a:rPr>
                        <a:t>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선택한 옵션과 옵션에 따른 금액확인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서포터 정보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r>
                        <a:rPr lang="ko-KR" altLang="en-US" sz="1200" b="0" i="0" u="none" strike="noStrike" cap="none" baseline="0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결제 정보 입력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배송지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입력</a:t>
                      </a: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424790" y="1766590"/>
            <a:ext cx="7207909" cy="1610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</a:t>
            </a:r>
            <a:r>
              <a:rPr lang="ko-KR" altLang="en-US" dirty="0" smtClean="0"/>
              <a:t> 정보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424790" y="3608571"/>
            <a:ext cx="7207909" cy="697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서포터 정보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424791" y="4492796"/>
            <a:ext cx="7207909" cy="916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결제 정보 입력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펀딩하기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53874" y="162182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53874" y="347101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3874" y="4345524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15898" y="570494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918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6743" y="260650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1844742" y="557711"/>
            <a:ext cx="8789911" cy="64633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[ </a:t>
            </a:r>
            <a:r>
              <a:rPr lang="ko-KR" altLang="en-US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화면설계 </a:t>
            </a:r>
            <a:r>
              <a:rPr lang="en-US" altLang="ko-KR" sz="24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]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신고하기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4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사용자</a:t>
            </a:r>
            <a:endParaRPr lang="ko-KR" altLang="en-US" sz="2400" b="1" kern="0" dirty="0">
              <a:solidFill>
                <a:srgbClr val="000000">
                  <a:lumMod val="75000"/>
                  <a:lumOff val="25000"/>
                </a:srgbClr>
              </a:solidFill>
              <a:latin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mk_user_w_report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295453"/>
              </p:ext>
            </p:extLst>
          </p:nvPr>
        </p:nvGraphicFramePr>
        <p:xfrm>
          <a:off x="9168341" y="2479153"/>
          <a:ext cx="2688299" cy="3732544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697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78232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정보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신고할 프로젝트 이름 및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메이커명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신고내용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신고할 내용 작성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파일첨부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증거자료 파일 첨부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신고하기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작성완료</a:t>
                      </a:r>
                    </a:p>
                  </a:txBody>
                  <a:tcPr marL="121920" marR="121920" marT="60960" marB="60960"/>
                </a:tc>
              </a:tr>
              <a:tr h="62010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72" y="557712"/>
            <a:ext cx="667193" cy="667193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424790" y="1766591"/>
            <a:ext cx="7207909" cy="476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프로젝트 정보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424790" y="2471310"/>
            <a:ext cx="7207909" cy="2232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 내용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424791" y="4858030"/>
            <a:ext cx="7207909" cy="551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파일첨부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85643" y="5625071"/>
            <a:ext cx="1486204" cy="45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신고하기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254253" y="1622801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54253" y="2328368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54253" y="471752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12856" y="5709065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053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/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mk_user_m_projectList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58062" y="711465"/>
            <a:ext cx="8789911" cy="55399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  <a:buFont typeface="Arial"/>
              <a:buNone/>
            </a:pP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[ </a:t>
            </a:r>
            <a:r>
              <a:rPr lang="ko-KR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화면설계 </a:t>
            </a: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] </a:t>
            </a:r>
            <a:r>
              <a:rPr lang="ko-KR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프로젝트 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목록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– </a:t>
            </a:r>
            <a:r>
              <a:rPr lang="ko-KR" altLang="en-US" sz="20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펀딩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– 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사용자</a:t>
            </a:r>
            <a:endParaRPr lang="ko-KR" altLang="en-US" sz="2000" b="1" kern="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04904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3404341" y="1475599"/>
            <a:ext cx="3248809" cy="4791755"/>
            <a:chOff x="3398699" y="1475599"/>
            <a:chExt cx="3248809" cy="4791755"/>
          </a:xfrm>
        </p:grpSpPr>
        <p:sp>
          <p:nvSpPr>
            <p:cNvPr id="17" name="직사각형 16"/>
            <p:cNvSpPr/>
            <p:nvPr/>
          </p:nvSpPr>
          <p:spPr>
            <a:xfrm>
              <a:off x="3398699" y="1475599"/>
              <a:ext cx="3248809" cy="47917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499103" y="1622131"/>
              <a:ext cx="3048000" cy="5115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카테고리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499103" y="2876158"/>
              <a:ext cx="3048000" cy="941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프로젝트</a:t>
              </a:r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499103" y="4001579"/>
              <a:ext cx="3048000" cy="941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프로젝트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499182" y="5127342"/>
              <a:ext cx="3048000" cy="941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프로젝트</a:t>
              </a:r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71103" y="2280213"/>
              <a:ext cx="1476000" cy="4278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정렬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499102" y="2280213"/>
              <a:ext cx="1476000" cy="42786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검색</a:t>
              </a:r>
              <a:endParaRPr lang="ko-KR" altLang="en-US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333629" y="173284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33629" y="235841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33629" y="3198258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378325" y="2358419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4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33131"/>
              </p:ext>
            </p:extLst>
          </p:nvPr>
        </p:nvGraphicFramePr>
        <p:xfrm>
          <a:off x="9168341" y="2479153"/>
          <a:ext cx="2688299" cy="3830170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92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카테고리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카테고리 </a:t>
                      </a:r>
                      <a:r>
                        <a:rPr lang="ko-KR" altLang="en-US" sz="1200" b="0" dirty="0" smtClean="0">
                          <a:latin typeface="+mj-ea"/>
                          <a:ea typeface="+mj-ea"/>
                        </a:rPr>
                        <a:t>분류에 따른 이동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1015714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프로젝트 목록</a:t>
                      </a:r>
                      <a:endParaRPr lang="en-US" altLang="ko-KR" sz="1200" b="1" i="0" u="none" strike="noStrike" cap="none" dirty="0" smtClean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오픈예정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완료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달성 실패 프로젝트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성공 및 달성 가능성 높은 프로젝트 목록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검색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1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프로젝트 키워드 검색</a:t>
                      </a:r>
                      <a:endParaRPr lang="ko-KR" altLang="en-US" sz="1200" b="0" i="0" u="none" strike="noStrike" cap="none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68923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정렬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최신순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인기순</a:t>
                      </a:r>
                      <a:r>
                        <a:rPr lang="en-US" altLang="ko-KR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펀딩금액순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 등으로 정렬</a:t>
                      </a:r>
                    </a:p>
                  </a:txBody>
                  <a:tcPr marL="121920" marR="121920" marT="60960" marB="60960"/>
                </a:tc>
              </a:tr>
              <a:tr h="54413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9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 rot="21409477">
            <a:off x="832975" y="128932"/>
            <a:ext cx="9282799" cy="62181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7880" y="331857"/>
            <a:ext cx="11425909" cy="6392929"/>
          </a:xfrm>
          <a:prstGeom prst="rect">
            <a:avLst/>
          </a:prstGeom>
          <a:gradFill flip="none" rotWithShape="1">
            <a:gsLst>
              <a:gs pos="100000">
                <a:schemeClr val="bg1">
                  <a:shade val="67500"/>
                  <a:satMod val="115000"/>
                </a:schemeClr>
              </a:gs>
              <a:gs pos="64000">
                <a:schemeClr val="bg1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28600" dist="762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solidFill>
                <a:srgbClr val="FFFFFF"/>
              </a:solidFill>
              <a:sym typeface="Arial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3105" y="68627"/>
            <a:ext cx="768321" cy="6704028"/>
            <a:chOff x="586490" y="739768"/>
            <a:chExt cx="1017302" cy="5420168"/>
          </a:xfrm>
        </p:grpSpPr>
        <p:sp>
          <p:nvSpPr>
            <p:cNvPr id="39" name="자유형 38"/>
            <p:cNvSpPr/>
            <p:nvPr/>
          </p:nvSpPr>
          <p:spPr>
            <a:xfrm rot="10800000">
              <a:off x="586490" y="104137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 rot="10800000">
              <a:off x="754421" y="2816677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1" name="자유형 40"/>
            <p:cNvSpPr/>
            <p:nvPr/>
          </p:nvSpPr>
          <p:spPr>
            <a:xfrm>
              <a:off x="754421" y="2614644"/>
              <a:ext cx="681439" cy="3343259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586490" y="739768"/>
              <a:ext cx="1017302" cy="4991063"/>
            </a:xfrm>
            <a:custGeom>
              <a:avLst/>
              <a:gdLst>
                <a:gd name="connsiteX0" fmla="*/ 194310 w 388620"/>
                <a:gd name="connsiteY0" fmla="*/ 0 h 2927235"/>
                <a:gd name="connsiteX1" fmla="*/ 388620 w 388620"/>
                <a:gd name="connsiteY1" fmla="*/ 194310 h 2927235"/>
                <a:gd name="connsiteX2" fmla="*/ 388620 w 388620"/>
                <a:gd name="connsiteY2" fmla="*/ 2927235 h 2927235"/>
                <a:gd name="connsiteX3" fmla="*/ 379599 w 388620"/>
                <a:gd name="connsiteY3" fmla="*/ 2898175 h 2927235"/>
                <a:gd name="connsiteX4" fmla="*/ 194310 w 388620"/>
                <a:gd name="connsiteY4" fmla="*/ 2775357 h 2927235"/>
                <a:gd name="connsiteX5" fmla="*/ 9021 w 388620"/>
                <a:gd name="connsiteY5" fmla="*/ 2898175 h 2927235"/>
                <a:gd name="connsiteX6" fmla="*/ 0 w 388620"/>
                <a:gd name="connsiteY6" fmla="*/ 2927235 h 2927235"/>
                <a:gd name="connsiteX7" fmla="*/ 0 w 388620"/>
                <a:gd name="connsiteY7" fmla="*/ 194310 h 2927235"/>
                <a:gd name="connsiteX8" fmla="*/ 194310 w 388620"/>
                <a:gd name="connsiteY8" fmla="*/ 0 h 292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620" h="2927235">
                  <a:moveTo>
                    <a:pt x="194310" y="0"/>
                  </a:moveTo>
                  <a:cubicBezTo>
                    <a:pt x="301624" y="0"/>
                    <a:pt x="388620" y="86996"/>
                    <a:pt x="388620" y="194310"/>
                  </a:cubicBezTo>
                  <a:lnTo>
                    <a:pt x="388620" y="2927235"/>
                  </a:lnTo>
                  <a:lnTo>
                    <a:pt x="379599" y="2898175"/>
                  </a:lnTo>
                  <a:cubicBezTo>
                    <a:pt x="349072" y="2826000"/>
                    <a:pt x="277605" y="2775357"/>
                    <a:pt x="194310" y="2775357"/>
                  </a:cubicBezTo>
                  <a:cubicBezTo>
                    <a:pt x="111015" y="2775357"/>
                    <a:pt x="39548" y="2826000"/>
                    <a:pt x="9021" y="2898175"/>
                  </a:cubicBezTo>
                  <a:lnTo>
                    <a:pt x="0" y="2927235"/>
                  </a:lnTo>
                  <a:lnTo>
                    <a:pt x="0" y="194310"/>
                  </a:lnTo>
                  <a:cubicBezTo>
                    <a:pt x="0" y="86996"/>
                    <a:pt x="86996" y="0"/>
                    <a:pt x="19431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139700" dir="5400000" sx="98000" sy="98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buClr>
                  <a:srgbClr val="000000"/>
                </a:buClr>
                <a:buFont typeface="Arial"/>
                <a:buNone/>
              </a:pPr>
              <a:endParaRPr lang="ko-KR" altLang="en-US" sz="2400" kern="0">
                <a:solidFill>
                  <a:srgbClr val="FFFFFF"/>
                </a:solidFill>
                <a:sym typeface="Arial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1081171" y="1433635"/>
            <a:ext cx="7895148" cy="487568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endParaRPr lang="ko-KR" altLang="en-US" sz="2400" kern="0">
              <a:noFill/>
              <a:sym typeface="Arial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58062" y="711465"/>
            <a:ext cx="8789911" cy="553998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/>
          <a:p>
            <a:pPr latinLnBrk="0">
              <a:lnSpc>
                <a:spcPct val="150000"/>
              </a:lnSpc>
              <a:buClr>
                <a:srgbClr val="000000"/>
              </a:buClr>
            </a:pP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[ </a:t>
            </a:r>
            <a:r>
              <a:rPr lang="ko-KR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화면설계 </a:t>
            </a:r>
            <a:r>
              <a:rPr lang="en-US" altLang="ko-KR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] </a:t>
            </a:r>
            <a:r>
              <a:rPr lang="ko-KR" altLang="en-US" sz="2000" b="1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프로젝트 상세보기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1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– </a:t>
            </a:r>
            <a:r>
              <a:rPr lang="ko-KR" altLang="en-US" sz="2000" b="1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펀딩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lang="en-US" altLang="ko-KR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– </a:t>
            </a:r>
            <a:r>
              <a:rPr lang="ko-KR" altLang="en-US" sz="2000" b="1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  <a:cs typeface="Arial"/>
                <a:sym typeface="Arial"/>
              </a:rPr>
              <a:t>사용자</a:t>
            </a:r>
            <a:endParaRPr lang="ko-KR" altLang="en-US" sz="2000" b="1" kern="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71" y="604904"/>
            <a:ext cx="1151805" cy="767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3404341" y="1475599"/>
            <a:ext cx="3248809" cy="4791755"/>
            <a:chOff x="3427951" y="1475599"/>
            <a:chExt cx="3248809" cy="4791755"/>
          </a:xfrm>
        </p:grpSpPr>
        <p:sp>
          <p:nvSpPr>
            <p:cNvPr id="17" name="직사각형 16"/>
            <p:cNvSpPr/>
            <p:nvPr/>
          </p:nvSpPr>
          <p:spPr>
            <a:xfrm>
              <a:off x="3427951" y="1475599"/>
              <a:ext cx="3248809" cy="47917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576692" y="1575821"/>
              <a:ext cx="2951326" cy="15324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프로젝트 이미지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576691" y="4232969"/>
              <a:ext cx="2951327" cy="5027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펀딩기간</a:t>
              </a:r>
              <a:r>
                <a:rPr lang="ko-KR" altLang="en-US" dirty="0" smtClean="0"/>
                <a:t> 및 목표금액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576692" y="3208449"/>
              <a:ext cx="2951326" cy="9021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남은기간</a:t>
              </a:r>
              <a:endParaRPr lang="en-US" altLang="ko-KR" dirty="0" smtClean="0"/>
            </a:p>
            <a:p>
              <a:pPr algn="ctr"/>
              <a:r>
                <a:rPr lang="ko-KR" altLang="en-US" dirty="0" err="1" smtClean="0"/>
                <a:t>달성률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달성금액</a:t>
              </a:r>
              <a:endParaRPr lang="en-US" altLang="ko-KR" dirty="0" smtClean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576690" y="4858010"/>
              <a:ext cx="2951327" cy="6704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메이커 정보</a:t>
              </a:r>
              <a:endParaRPr lang="ko-KR" altLang="en-US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004948" y="5663924"/>
              <a:ext cx="1523070" cy="46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펀딩하기</a:t>
              </a:r>
              <a:endParaRPr lang="ko-KR" altLang="en-US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549452" y="5663924"/>
              <a:ext cx="648000" cy="46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관심</a:t>
              </a:r>
              <a:endParaRPr lang="ko-KR" altLang="en-US" dirty="0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272811" y="5663924"/>
              <a:ext cx="648000" cy="46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신고</a:t>
              </a:r>
              <a:endParaRPr lang="ko-KR" altLang="en-US" dirty="0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6326731" y="5752867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>
                <a:solidFill>
                  <a:srgbClr val="FFFFFF"/>
                </a:solidFill>
                <a:sym typeface="Arial"/>
              </a:rPr>
              <a:t>1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676038" y="600195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2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95892" y="6001952"/>
            <a:ext cx="347421" cy="290113"/>
          </a:xfrm>
          <a:prstGeom prst="rect">
            <a:avLst/>
          </a:prstGeom>
          <a:solidFill>
            <a:srgbClr val="FF9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buClr>
                <a:srgbClr val="000000"/>
              </a:buClr>
              <a:buFont typeface="Arial"/>
              <a:buNone/>
            </a:pPr>
            <a:r>
              <a:rPr lang="en-US" altLang="ko-KR" sz="1467" b="1" kern="0" dirty="0" smtClean="0">
                <a:solidFill>
                  <a:srgbClr val="FFFFFF"/>
                </a:solidFill>
                <a:sym typeface="Arial"/>
              </a:rPr>
              <a:t>3</a:t>
            </a:r>
            <a:endParaRPr lang="ko-KR" altLang="en-US" sz="1467" b="1" kern="0" dirty="0">
              <a:solidFill>
                <a:srgbClr val="FFFFFF"/>
              </a:solidFill>
              <a:sym typeface="Arial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749029"/>
              </p:ext>
            </p:extLst>
          </p:nvPr>
        </p:nvGraphicFramePr>
        <p:xfrm>
          <a:off x="9168341" y="1433634"/>
          <a:ext cx="2688299" cy="915066"/>
        </p:xfrm>
        <a:graphic>
          <a:graphicData uri="http://schemas.openxmlformats.org/drawingml/2006/table">
            <a:tbl>
              <a:tblPr firstRow="1" bandRow="1"/>
              <a:tblGrid>
                <a:gridCol w="26882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화면코드</a:t>
                      </a: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+mj-ea"/>
                          <a:ea typeface="+mj-ea"/>
                        </a:rPr>
                        <a:t>mk_user_m_projectDetail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549102"/>
              </p:ext>
            </p:extLst>
          </p:nvPr>
        </p:nvGraphicFramePr>
        <p:xfrm>
          <a:off x="9168341" y="2479153"/>
          <a:ext cx="2688299" cy="3836397"/>
        </p:xfrm>
        <a:graphic>
          <a:graphicData uri="http://schemas.openxmlformats.org/drawingml/2006/table">
            <a:tbl>
              <a:tblPr firstRow="1" bandRow="1"/>
              <a:tblGrid>
                <a:gridCol w="280507"/>
                <a:gridCol w="2407792"/>
              </a:tblGrid>
              <a:tr h="452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latin typeface="+mj-ea"/>
                          <a:ea typeface="+mj-ea"/>
                        </a:rPr>
                        <a:t>#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+mj-ea"/>
                          <a:ea typeface="+mj-ea"/>
                        </a:rPr>
                        <a:t>기능</a:t>
                      </a:r>
                      <a:endParaRPr lang="ko-KR" altLang="en-US" sz="1200" b="1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>
                    <a:solidFill>
                      <a:srgbClr val="FF9E00"/>
                    </a:solidFill>
                  </a:tcPr>
                </a:tc>
              </a:tr>
              <a:tr h="648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1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en-US" altLang="ko-KR" sz="1200" b="1" dirty="0" smtClean="0">
                        <a:latin typeface="+mj-ea"/>
                        <a:ea typeface="+mj-ea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현재 보고 있는 프로젝트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펀딩하기</a:t>
                      </a:r>
                      <a:endParaRPr lang="ko-KR" altLang="en-US" sz="1200" b="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792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관심프로젝트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지금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펀딩하기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고민되는 프로젝트를 저장하여 </a:t>
                      </a:r>
                      <a:r>
                        <a:rPr lang="ko-KR" altLang="en-US" sz="1200" b="0" i="0" u="none" strike="noStrike" cap="none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마이페이지에서</a:t>
                      </a:r>
                      <a:r>
                        <a:rPr lang="ko-KR" altLang="en-US" sz="1200" b="0" i="0" u="none" strike="noStrike" cap="none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확인</a:t>
                      </a:r>
                      <a:endParaRPr lang="ko-KR" altLang="en-US" sz="1200" b="0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21920" marR="121920" marT="60960" marB="60960"/>
                </a:tc>
              </a:tr>
              <a:tr h="792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smtClean="0">
                          <a:latin typeface="+mj-ea"/>
                          <a:ea typeface="+mj-ea"/>
                        </a:rPr>
                        <a:t>3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신고하기</a:t>
                      </a:r>
                      <a:endParaRPr lang="en-US" altLang="ko-KR" sz="1200" b="1" i="0" u="none" strike="noStrike" cap="none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indent="-171450" algn="l" latinLnBrk="0">
                        <a:lnSpc>
                          <a:spcPts val="1300"/>
                        </a:lnSpc>
                        <a:buFontTx/>
                        <a:buChar char="-"/>
                      </a:pPr>
                      <a:r>
                        <a:rPr lang="ko-KR" altLang="en-US" sz="1200" b="0" dirty="0" smtClean="0">
                          <a:latin typeface="+mn-ea"/>
                          <a:ea typeface="+mn-ea"/>
                        </a:rPr>
                        <a:t>해당 프로젝트에 허위내용 및 지적재산권을 침해하는 내용</a:t>
                      </a:r>
                      <a:r>
                        <a:rPr lang="ko-KR" altLang="en-US" sz="1200" b="0" baseline="0" dirty="0" smtClean="0">
                          <a:latin typeface="+mn-ea"/>
                          <a:ea typeface="+mn-ea"/>
                        </a:rPr>
                        <a:t> 제보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4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  <a:tr h="576000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300" dirty="0" smtClean="0">
                          <a:latin typeface="+mj-ea"/>
                          <a:ea typeface="+mj-ea"/>
                        </a:rPr>
                        <a:t>5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300"/>
                        </a:lnSpc>
                      </a:pP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95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4164</TotalTime>
  <Words>622</Words>
  <Application>Microsoft Office PowerPoint</Application>
  <PresentationFormat>와이드스크린</PresentationFormat>
  <Paragraphs>310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Droid Serif</vt:lpstr>
      <vt:lpstr>Montserrat</vt:lpstr>
      <vt:lpstr>맑은 고딕</vt:lpstr>
      <vt:lpstr>Arial</vt:lpstr>
      <vt:lpstr>Office 테마</vt:lpstr>
      <vt:lpstr>1_Perdita template</vt:lpstr>
      <vt:lpstr>화면 설계서!!!!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설계서!!!!</dc:title>
  <dc:creator>507-06</dc:creator>
  <cp:lastModifiedBy>507-09</cp:lastModifiedBy>
  <cp:revision>229</cp:revision>
  <dcterms:created xsi:type="dcterms:W3CDTF">2020-01-16T07:12:04Z</dcterms:created>
  <dcterms:modified xsi:type="dcterms:W3CDTF">2020-05-08T09:14:05Z</dcterms:modified>
</cp:coreProperties>
</file>