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301" r:id="rId2"/>
    <p:sldId id="323" r:id="rId3"/>
    <p:sldId id="262" r:id="rId4"/>
    <p:sldId id="378" r:id="rId5"/>
    <p:sldId id="373" r:id="rId6"/>
    <p:sldId id="376" r:id="rId7"/>
    <p:sldId id="658" r:id="rId8"/>
    <p:sldId id="661" r:id="rId9"/>
    <p:sldId id="659" r:id="rId10"/>
    <p:sldId id="660" r:id="rId11"/>
    <p:sldId id="286" r:id="rId12"/>
    <p:sldId id="371" r:id="rId13"/>
    <p:sldId id="578" r:id="rId14"/>
    <p:sldId id="579" r:id="rId15"/>
    <p:sldId id="314" r:id="rId16"/>
    <p:sldId id="366" r:id="rId17"/>
    <p:sldId id="482" r:id="rId18"/>
    <p:sldId id="488" r:id="rId19"/>
    <p:sldId id="489" r:id="rId20"/>
    <p:sldId id="287" r:id="rId21"/>
    <p:sldId id="580" r:id="rId22"/>
    <p:sldId id="581" r:id="rId23"/>
    <p:sldId id="582" r:id="rId24"/>
    <p:sldId id="583" r:id="rId25"/>
    <p:sldId id="584" r:id="rId26"/>
    <p:sldId id="585" r:id="rId27"/>
    <p:sldId id="367" r:id="rId28"/>
    <p:sldId id="377" r:id="rId29"/>
    <p:sldId id="319" r:id="rId30"/>
    <p:sldId id="321" r:id="rId31"/>
    <p:sldId id="316" r:id="rId32"/>
    <p:sldId id="379" r:id="rId33"/>
  </p:sldIdLst>
  <p:sldSz cx="9144000" cy="5143500" type="screen16x9"/>
  <p:notesSz cx="6858000" cy="9144000"/>
  <p:embeddedFontLst>
    <p:embeddedFont>
      <p:font typeface="KoPub돋움체 Bold" charset="-127"/>
      <p:bold r:id="rId35"/>
    </p:embeddedFont>
    <p:embeddedFont>
      <p:font typeface="Montserrat" charset="0"/>
      <p:regular r:id="rId36"/>
      <p:bold r:id="rId37"/>
      <p:italic r:id="rId38"/>
      <p:boldItalic r:id="rId39"/>
    </p:embeddedFont>
    <p:embeddedFont>
      <p:font typeface="나눔바른고딕" pitchFamily="50" charset="-127"/>
      <p:regular r:id="rId40"/>
      <p:bold r:id="rId41"/>
    </p:embeddedFont>
    <p:embeddedFont>
      <p:font typeface="Microsoft New Tai Lue" pitchFamily="34" charset="0"/>
      <p:regular r:id="rId42"/>
      <p:bold r:id="rId43"/>
    </p:embeddedFont>
    <p:embeddedFont>
      <p:font typeface="맑은 고딕" pitchFamily="50" charset="-127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61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유서희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>
                  <a:solidFill>
                    <a:schemeClr val="bg1"/>
                  </a:solidFill>
                </a:rPr>
                <a:t>fun-funding Crowdfunding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" name="Google Shape;102;p18"/>
          <p:cNvSpPr txBox="1">
            <a:spLocks/>
          </p:cNvSpPr>
          <p:nvPr/>
        </p:nvSpPr>
        <p:spPr>
          <a:xfrm>
            <a:off x="899592" y="800724"/>
            <a:ext cx="7416824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Vue.js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Vue.js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Model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 효율적인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렌더링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페이지에서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최하단으로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스크롤 시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데이터 요청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응답받은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모델에 넘겨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무한스크롤링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</a:t>
            </a: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49" y="2230575"/>
            <a:ext cx="4464496" cy="219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97753"/>
              </p:ext>
            </p:extLst>
          </p:nvPr>
        </p:nvGraphicFramePr>
        <p:xfrm>
          <a:off x="1115616" y="681490"/>
          <a:ext cx="6552728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93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2690"/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&amp;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케이스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307352" y="3203471"/>
            <a:ext cx="3146807" cy="1296144"/>
            <a:chOff x="5307352" y="3203471"/>
            <a:chExt cx="3146807" cy="1296144"/>
          </a:xfrm>
        </p:grpSpPr>
        <p:sp>
          <p:nvSpPr>
            <p:cNvPr id="9" name="Google Shape;102;p13">
              <a:extLst>
                <a:ext uri="{FF2B5EF4-FFF2-40B4-BE49-F238E27FC236}">
                  <a16:creationId xmlns:a16="http://schemas.microsoft.com/office/drawing/2014/main" xmlns="" id="{D4EAD755-BB98-41D1-9C16-8CC51AD0D492}"/>
                </a:ext>
              </a:extLst>
            </p:cNvPr>
            <p:cNvSpPr/>
            <p:nvPr/>
          </p:nvSpPr>
          <p:spPr>
            <a:xfrm>
              <a:off x="7380312" y="3651870"/>
              <a:ext cx="864095" cy="322559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회원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0" name="Google Shape;102;p13">
              <a:extLst>
                <a:ext uri="{FF2B5EF4-FFF2-40B4-BE49-F238E27FC236}">
                  <a16:creationId xmlns:a16="http://schemas.microsoft.com/office/drawing/2014/main" xmlns="" id="{C704DD7E-8B1F-4B5A-832E-6B178666BEB8}"/>
                </a:ext>
              </a:extLst>
            </p:cNvPr>
            <p:cNvSpPr/>
            <p:nvPr/>
          </p:nvSpPr>
          <p:spPr>
            <a:xfrm>
              <a:off x="6448709" y="3654717"/>
              <a:ext cx="864095" cy="3225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메이커 회원</a:t>
              </a:r>
              <a:endParaRPr lang="ko-KR" altLang="en-US" sz="1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Google Shape;102;p13">
              <a:extLst>
                <a:ext uri="{FF2B5EF4-FFF2-40B4-BE49-F238E27FC236}">
                  <a16:creationId xmlns:a16="http://schemas.microsoft.com/office/drawing/2014/main" xmlns="" id="{C704DD7E-8B1F-4B5A-832E-6B178666BEB8}"/>
                </a:ext>
              </a:extLst>
            </p:cNvPr>
            <p:cNvSpPr/>
            <p:nvPr/>
          </p:nvSpPr>
          <p:spPr>
            <a:xfrm>
              <a:off x="5508104" y="3654717"/>
              <a:ext cx="864095" cy="3225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사용자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2" name="Google Shape;114;p13"/>
            <p:cNvSpPr/>
            <p:nvPr/>
          </p:nvSpPr>
          <p:spPr>
            <a:xfrm>
              <a:off x="6448709" y="4044331"/>
              <a:ext cx="864095" cy="3225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관리자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3" name="Google Shape;96;p13"/>
            <p:cNvSpPr/>
            <p:nvPr/>
          </p:nvSpPr>
          <p:spPr>
            <a:xfrm>
              <a:off x="7380312" y="4044330"/>
              <a:ext cx="873994" cy="32255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마스터 관리자</a:t>
              </a:r>
              <a:endParaRPr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307352" y="3203471"/>
              <a:ext cx="3146807" cy="12961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144000" rtlCol="0" anchor="t" anchorCtr="0"/>
            <a:lstStyle/>
            <a:p>
              <a:pPr algn="ctr"/>
              <a:r>
                <a:rPr lang="ko-KR" altLang="en-US" b="1" dirty="0" smtClean="0"/>
                <a:t>권한 설정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5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5828658" y="800368"/>
            <a:ext cx="1685403" cy="436008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rgbClr val="FFFFFF"/>
                </a:solidFill>
                <a:latin typeface="+mj-ea"/>
                <a:ea typeface="+mj-ea"/>
                <a:cs typeface="Montserrat"/>
                <a:sym typeface="Montserrat"/>
              </a:rPr>
              <a:t>주제 선정 이유</a:t>
            </a:r>
            <a:endParaRPr sz="1200" b="1" dirty="0">
              <a:solidFill>
                <a:srgbClr val="FFFFFF"/>
              </a:solidFill>
              <a:latin typeface="+mj-ea"/>
              <a:ea typeface="+mj-ea"/>
              <a:cs typeface="Montserrat"/>
              <a:sym typeface="Montserra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8" y="113236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00" y="1760683"/>
            <a:ext cx="554109" cy="11082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8;p13"/>
          <p:cNvSpPr txBox="1"/>
          <p:nvPr/>
        </p:nvSpPr>
        <p:spPr>
          <a:xfrm>
            <a:off x="35496" y="2787774"/>
            <a:ext cx="870873" cy="31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사용자</a:t>
            </a:r>
            <a:endParaRPr sz="1200" b="1" dirty="0">
              <a:latin typeface="+mj-ea"/>
              <a:ea typeface="+mj-ea"/>
            </a:endParaRPr>
          </a:p>
        </p:txBody>
      </p:sp>
      <p:pic>
        <p:nvPicPr>
          <p:cNvPr id="7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917" y="1578852"/>
            <a:ext cx="554109" cy="11082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1;p13"/>
          <p:cNvSpPr txBox="1"/>
          <p:nvPr/>
        </p:nvSpPr>
        <p:spPr>
          <a:xfrm>
            <a:off x="8072168" y="2676337"/>
            <a:ext cx="1045606" cy="25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200" b="1" dirty="0">
                <a:latin typeface="맑은 고딕" pitchFamily="50" charset="-127"/>
                <a:ea typeface="맑은 고딕" pitchFamily="50" charset="-127"/>
              </a:rPr>
              <a:t>관리자</a:t>
            </a:r>
            <a:endParaRPr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Google Shape;101;p13"/>
          <p:cNvCxnSpPr>
            <a:stCxn id="7" idx="1"/>
            <a:endCxn id="57" idx="3"/>
          </p:cNvCxnSpPr>
          <p:nvPr/>
        </p:nvCxnSpPr>
        <p:spPr>
          <a:xfrm flipH="1">
            <a:off x="7812360" y="2132961"/>
            <a:ext cx="505557" cy="15032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03;p13"/>
          <p:cNvCxnSpPr>
            <a:stCxn id="7" idx="1"/>
            <a:endCxn id="214" idx="3"/>
          </p:cNvCxnSpPr>
          <p:nvPr/>
        </p:nvCxnSpPr>
        <p:spPr>
          <a:xfrm flipH="1" flipV="1">
            <a:off x="7786051" y="1199946"/>
            <a:ext cx="531866" cy="93301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04;p13"/>
          <p:cNvCxnSpPr>
            <a:stCxn id="7" idx="1"/>
            <a:endCxn id="12" idx="3"/>
          </p:cNvCxnSpPr>
          <p:nvPr/>
        </p:nvCxnSpPr>
        <p:spPr>
          <a:xfrm flipH="1" flipV="1">
            <a:off x="7786051" y="1763994"/>
            <a:ext cx="531866" cy="36896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5;p13"/>
          <p:cNvSpPr/>
          <p:nvPr/>
        </p:nvSpPr>
        <p:spPr>
          <a:xfrm>
            <a:off x="6322828" y="1563638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3" name="Google Shape;114;p13"/>
          <p:cNvSpPr/>
          <p:nvPr/>
        </p:nvSpPr>
        <p:spPr>
          <a:xfrm>
            <a:off x="6349137" y="2859782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고객 센터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15" name="Google Shape;116;p13"/>
          <p:cNvCxnSpPr>
            <a:cxnSpLocks/>
            <a:stCxn id="7" idx="1"/>
            <a:endCxn id="58" idx="3"/>
          </p:cNvCxnSpPr>
          <p:nvPr/>
        </p:nvCxnSpPr>
        <p:spPr>
          <a:xfrm flipH="1" flipV="1">
            <a:off x="7786051" y="499187"/>
            <a:ext cx="531866" cy="163377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7;p13"/>
          <p:cNvCxnSpPr>
            <a:stCxn id="7" idx="1"/>
            <a:endCxn id="13" idx="3"/>
          </p:cNvCxnSpPr>
          <p:nvPr/>
        </p:nvCxnSpPr>
        <p:spPr>
          <a:xfrm flipH="1">
            <a:off x="7812360" y="2132961"/>
            <a:ext cx="505557" cy="92717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02;p13">
            <a:extLst>
              <a:ext uri="{FF2B5EF4-FFF2-40B4-BE49-F238E27FC236}">
                <a16:creationId xmlns:a16="http://schemas.microsoft.com/office/drawing/2014/main" xmlns="" id="{D4EAD755-BB98-41D1-9C16-8CC51AD0D492}"/>
              </a:ext>
            </a:extLst>
          </p:cNvPr>
          <p:cNvSpPr/>
          <p:nvPr/>
        </p:nvSpPr>
        <p:spPr>
          <a:xfrm>
            <a:off x="1235394" y="2193342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펀딩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1263801" y="3579862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마이페이지</a:t>
            </a:r>
            <a:endParaRPr sz="1200" b="1" dirty="0">
              <a:latin typeface="+mj-ea"/>
              <a:ea typeface="+mj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772C3FB8-3FDC-4065-966D-CC2A9530C386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16809" y="2314792"/>
            <a:ext cx="518585" cy="3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716809" y="2314792"/>
            <a:ext cx="546992" cy="1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3639147" y="2011801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조회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상세 보기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2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263801" y="1241686"/>
            <a:ext cx="1737167" cy="322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메이커 스튜디오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E2FE515-B154-4255-AE81-D1963396C1ED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716809" y="2314792"/>
            <a:ext cx="522691" cy="73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16809" y="1402966"/>
            <a:ext cx="546992" cy="91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120246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로그인</a:t>
            </a:r>
            <a:r>
              <a:rPr lang="en-US" altLang="ko-KR" sz="1200" b="1" dirty="0" smtClean="0"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latin typeface="+mj-ea"/>
                <a:ea typeface="+mj-ea"/>
              </a:rPr>
              <a:t>회원가입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2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250657" y="339502"/>
            <a:ext cx="1737167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메인화면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7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250657" y="4121399"/>
            <a:ext cx="1737167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고객센터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9" name="Google Shape;105;p13"/>
          <p:cNvSpPr/>
          <p:nvPr/>
        </p:nvSpPr>
        <p:spPr>
          <a:xfrm>
            <a:off x="6322828" y="2139702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스토어 관리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30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498557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아이디</a:t>
            </a:r>
            <a:r>
              <a:rPr lang="en-US" altLang="ko-KR" sz="1200" b="1" dirty="0" smtClean="0"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latin typeface="+mj-ea"/>
                <a:ea typeface="+mj-ea"/>
              </a:rPr>
              <a:t>비밀번호 찾기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31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4728758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실시간 채팅 상담</a:t>
            </a:r>
          </a:p>
        </p:txBody>
      </p:sp>
      <p:sp>
        <p:nvSpPr>
          <p:cNvPr id="33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4350443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공지사항 </a:t>
            </a:r>
            <a:r>
              <a:rPr lang="en-US" altLang="ko-KR" sz="1200" b="1" dirty="0">
                <a:latin typeface="+mj-ea"/>
                <a:ea typeface="+mj-ea"/>
              </a:rPr>
              <a:t>/ FAQ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4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239500" y="2889350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리워드</a:t>
            </a:r>
            <a:r>
              <a:rPr lang="ko-KR" altLang="en-US" sz="1200" b="1" dirty="0" smtClean="0">
                <a:latin typeface="+mj-ea"/>
                <a:ea typeface="+mj-ea"/>
              </a:rPr>
              <a:t> 스토어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5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3639147" y="3903356"/>
            <a:ext cx="2012973" cy="3643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예치금 </a:t>
            </a:r>
            <a:r>
              <a:rPr lang="ko-KR" altLang="en-US" sz="1200" b="1" dirty="0">
                <a:latin typeface="+mj-ea"/>
                <a:ea typeface="+mj-ea"/>
              </a:rPr>
              <a:t>관리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 err="1">
                <a:latin typeface="+mj-ea"/>
                <a:ea typeface="+mj-ea"/>
              </a:rPr>
              <a:t>펀딩</a:t>
            </a:r>
            <a:r>
              <a:rPr lang="ko-KR" altLang="en-US" sz="1200" b="1" dirty="0">
                <a:latin typeface="+mj-ea"/>
                <a:ea typeface="+mj-ea"/>
              </a:rPr>
              <a:t> 관리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주문 관리</a:t>
            </a:r>
          </a:p>
        </p:txBody>
      </p:sp>
      <p:sp>
        <p:nvSpPr>
          <p:cNvPr id="3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639147" y="876868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메이커 등록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2768423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상품 조회</a:t>
            </a:r>
            <a:r>
              <a:rPr lang="en-US" altLang="ko-KR" sz="1200" b="1" dirty="0">
                <a:latin typeface="+mj-ea"/>
                <a:ea typeface="+mj-ea"/>
              </a:rPr>
              <a:t>,</a:t>
            </a:r>
            <a:r>
              <a:rPr lang="ko-KR" altLang="en-US" sz="1200" b="1" dirty="0">
                <a:latin typeface="+mj-ea"/>
                <a:ea typeface="+mj-ea"/>
              </a:rPr>
              <a:t> 상세 </a:t>
            </a:r>
            <a:r>
              <a:rPr lang="ko-KR" altLang="en-US" sz="1200" b="1" dirty="0" smtClean="0">
                <a:latin typeface="+mj-ea"/>
                <a:ea typeface="+mj-ea"/>
              </a:rPr>
              <a:t>보기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8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1255179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3525045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회원 정보 변경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탈퇴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40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1633490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스토어 등록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16809" y="500782"/>
            <a:ext cx="533848" cy="181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716809" y="2314792"/>
            <a:ext cx="533848" cy="196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2987824" y="268033"/>
            <a:ext cx="651323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2987824" y="500782"/>
            <a:ext cx="651323" cy="1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3000968" y="1024655"/>
            <a:ext cx="638179" cy="37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>
            <a:off x="3000968" y="1402966"/>
            <a:ext cx="638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>
            <a:off x="3000968" y="1402966"/>
            <a:ext cx="638179" cy="37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2972561" y="2159588"/>
            <a:ext cx="666586" cy="19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976667" y="2916210"/>
            <a:ext cx="662480" cy="1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3000968" y="3672832"/>
            <a:ext cx="638179" cy="6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000968" y="3741142"/>
            <a:ext cx="638179" cy="34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2987824" y="4282679"/>
            <a:ext cx="651323" cy="21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987824" y="4282679"/>
            <a:ext cx="651323" cy="59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Google Shape;96;p13"/>
          <p:cNvSpPr/>
          <p:nvPr/>
        </p:nvSpPr>
        <p:spPr>
          <a:xfrm>
            <a:off x="6349137" y="3435846"/>
            <a:ext cx="1463223" cy="400711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관리자 계정 관리</a:t>
            </a:r>
            <a:endParaRPr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Google Shape;96;p13"/>
          <p:cNvSpPr/>
          <p:nvPr/>
        </p:nvSpPr>
        <p:spPr>
          <a:xfrm>
            <a:off x="6322828" y="298831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>
                <a:latin typeface="+mj-ea"/>
                <a:ea typeface="+mj-ea"/>
              </a:rPr>
              <a:t>메인화면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59" name="Google Shape;103;p13"/>
          <p:cNvCxnSpPr>
            <a:stCxn id="214" idx="1"/>
            <a:endCxn id="25" idx="3"/>
          </p:cNvCxnSpPr>
          <p:nvPr/>
        </p:nvCxnSpPr>
        <p:spPr>
          <a:xfrm flipH="1" flipV="1">
            <a:off x="5652120" y="268033"/>
            <a:ext cx="670708" cy="93191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03;p13"/>
          <p:cNvCxnSpPr>
            <a:stCxn id="214" idx="1"/>
            <a:endCxn id="30" idx="3"/>
          </p:cNvCxnSpPr>
          <p:nvPr/>
        </p:nvCxnSpPr>
        <p:spPr>
          <a:xfrm flipH="1" flipV="1">
            <a:off x="5652120" y="646344"/>
            <a:ext cx="670708" cy="55360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03;p13"/>
          <p:cNvCxnSpPr>
            <a:endCxn id="36" idx="3"/>
          </p:cNvCxnSpPr>
          <p:nvPr/>
        </p:nvCxnSpPr>
        <p:spPr>
          <a:xfrm flipH="1" flipV="1">
            <a:off x="5652120" y="1024655"/>
            <a:ext cx="670708" cy="14778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03;p13"/>
          <p:cNvCxnSpPr>
            <a:stCxn id="12" idx="1"/>
            <a:endCxn id="38" idx="3"/>
          </p:cNvCxnSpPr>
          <p:nvPr/>
        </p:nvCxnSpPr>
        <p:spPr>
          <a:xfrm flipH="1" flipV="1">
            <a:off x="5652120" y="1402966"/>
            <a:ext cx="670708" cy="36102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103;p13"/>
          <p:cNvCxnSpPr>
            <a:stCxn id="13" idx="1"/>
            <a:endCxn id="33" idx="3"/>
          </p:cNvCxnSpPr>
          <p:nvPr/>
        </p:nvCxnSpPr>
        <p:spPr>
          <a:xfrm flipH="1">
            <a:off x="5652120" y="3060138"/>
            <a:ext cx="697017" cy="14380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03;p13"/>
          <p:cNvCxnSpPr>
            <a:stCxn id="13" idx="1"/>
            <a:endCxn id="31" idx="3"/>
          </p:cNvCxnSpPr>
          <p:nvPr/>
        </p:nvCxnSpPr>
        <p:spPr>
          <a:xfrm flipH="1">
            <a:off x="5652120" y="3060138"/>
            <a:ext cx="697017" cy="181640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04;p13"/>
          <p:cNvCxnSpPr>
            <a:stCxn id="7" idx="1"/>
            <a:endCxn id="29" idx="3"/>
          </p:cNvCxnSpPr>
          <p:nvPr/>
        </p:nvCxnSpPr>
        <p:spPr>
          <a:xfrm flipH="1">
            <a:off x="7786051" y="2132961"/>
            <a:ext cx="531866" cy="2070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96;p13"/>
          <p:cNvSpPr/>
          <p:nvPr/>
        </p:nvSpPr>
        <p:spPr>
          <a:xfrm>
            <a:off x="6322828" y="999590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회원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53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3639147" y="3146734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상품 </a:t>
            </a:r>
            <a:r>
              <a:rPr lang="ko-KR" altLang="en-US" sz="1200" b="1" dirty="0" smtClean="0">
                <a:latin typeface="+mj-ea"/>
                <a:ea typeface="+mj-ea"/>
              </a:rPr>
              <a:t>구매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문의</a:t>
            </a:r>
          </a:p>
        </p:txBody>
      </p:sp>
      <p:sp>
        <p:nvSpPr>
          <p:cNvPr id="254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3639147" y="2390112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</a:t>
            </a:r>
            <a:r>
              <a:rPr lang="ko-KR" altLang="en-US" sz="1200" b="1" dirty="0" err="1" smtClean="0">
                <a:latin typeface="+mj-ea"/>
                <a:ea typeface="+mj-ea"/>
              </a:rPr>
              <a:t>펀딩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문의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7" idx="3"/>
            <a:endCxn id="254" idx="1"/>
          </p:cNvCxnSpPr>
          <p:nvPr/>
        </p:nvCxnSpPr>
        <p:spPr>
          <a:xfrm>
            <a:off x="2972561" y="2354622"/>
            <a:ext cx="666586" cy="18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34" idx="3"/>
            <a:endCxn id="253" idx="1"/>
          </p:cNvCxnSpPr>
          <p:nvPr/>
        </p:nvCxnSpPr>
        <p:spPr>
          <a:xfrm>
            <a:off x="2976667" y="3050630"/>
            <a:ext cx="662480" cy="24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Google Shape;103;p13"/>
          <p:cNvCxnSpPr>
            <a:stCxn id="29" idx="1"/>
            <a:endCxn id="40" idx="3"/>
          </p:cNvCxnSpPr>
          <p:nvPr/>
        </p:nvCxnSpPr>
        <p:spPr>
          <a:xfrm flipH="1" flipV="1">
            <a:off x="5652120" y="1781277"/>
            <a:ext cx="670708" cy="5587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102;p13">
            <a:extLst>
              <a:ext uri="{FF2B5EF4-FFF2-40B4-BE49-F238E27FC236}">
                <a16:creationId xmlns:a16="http://schemas.microsoft.com/office/drawing/2014/main" xmlns="" id="{D4EAD755-BB98-41D1-9C16-8CC51AD0D492}"/>
              </a:ext>
            </a:extLst>
          </p:cNvPr>
          <p:cNvSpPr/>
          <p:nvPr/>
        </p:nvSpPr>
        <p:spPr>
          <a:xfrm>
            <a:off x="1907704" y="4766624"/>
            <a:ext cx="864095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회원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2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976101" y="4769471"/>
            <a:ext cx="864095" cy="322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메이커 회원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3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35496" y="4769471"/>
            <a:ext cx="864095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사용자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4" name="Google Shape;114;p13"/>
          <p:cNvSpPr/>
          <p:nvPr/>
        </p:nvSpPr>
        <p:spPr>
          <a:xfrm>
            <a:off x="7380312" y="4761520"/>
            <a:ext cx="805120" cy="3225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관리자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5" name="Google Shape;96;p13"/>
          <p:cNvSpPr/>
          <p:nvPr/>
        </p:nvSpPr>
        <p:spPr>
          <a:xfrm>
            <a:off x="8241230" y="4760779"/>
            <a:ext cx="805120" cy="32255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마스터 관리자</a:t>
            </a:r>
            <a:endParaRPr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56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[DB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41872" y="210273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8723" y="210391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5576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예치금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576" y="210273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실시간 채팅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48723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신고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41872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메이커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69438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주문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28169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28169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위험 요인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28169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8184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48723" y="4049649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48723" y="350785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576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31790" y="457040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20072" y="45753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추천 프로젝트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35021" y="1762091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옵션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35021" y="233815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100" b="1" dirty="0">
                <a:solidFill>
                  <a:schemeClr val="tx1"/>
                </a:solidFill>
              </a:rPr>
              <a:t> 스토어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프로젝트 문의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35021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옵션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448723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관심 프로젝트</a:t>
            </a:r>
          </a:p>
        </p:txBody>
      </p:sp>
      <p:cxnSp>
        <p:nvCxnSpPr>
          <p:cNvPr id="6" name="직선 연결선 5"/>
          <p:cNvCxnSpPr>
            <a:stCxn id="12" idx="1"/>
            <a:endCxn id="13" idx="3"/>
          </p:cNvCxnSpPr>
          <p:nvPr/>
        </p:nvCxnSpPr>
        <p:spPr>
          <a:xfrm flipH="1" flipV="1">
            <a:off x="1907704" y="1490102"/>
            <a:ext cx="541019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1"/>
            <a:endCxn id="14" idx="3"/>
          </p:cNvCxnSpPr>
          <p:nvPr/>
        </p:nvCxnSpPr>
        <p:spPr>
          <a:xfrm flipH="1" flipV="1">
            <a:off x="1907704" y="2291542"/>
            <a:ext cx="541019" cy="117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3"/>
            <a:endCxn id="17" idx="1"/>
          </p:cNvCxnSpPr>
          <p:nvPr/>
        </p:nvCxnSpPr>
        <p:spPr>
          <a:xfrm flipV="1">
            <a:off x="3600851" y="1490102"/>
            <a:ext cx="541021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2" idx="3"/>
            <a:endCxn id="3" idx="1"/>
          </p:cNvCxnSpPr>
          <p:nvPr/>
        </p:nvCxnSpPr>
        <p:spPr>
          <a:xfrm flipV="1">
            <a:off x="3600851" y="2291543"/>
            <a:ext cx="541021" cy="117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3"/>
            <a:endCxn id="19" idx="1"/>
          </p:cNvCxnSpPr>
          <p:nvPr/>
        </p:nvCxnSpPr>
        <p:spPr>
          <a:xfrm>
            <a:off x="3600851" y="2292719"/>
            <a:ext cx="568587" cy="82431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2"/>
            <a:endCxn id="15" idx="0"/>
          </p:cNvCxnSpPr>
          <p:nvPr/>
        </p:nvCxnSpPr>
        <p:spPr>
          <a:xfrm>
            <a:off x="3024787" y="2481524"/>
            <a:ext cx="0" cy="4467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4" idx="2"/>
            <a:endCxn id="31" idx="0"/>
          </p:cNvCxnSpPr>
          <p:nvPr/>
        </p:nvCxnSpPr>
        <p:spPr>
          <a:xfrm>
            <a:off x="1331640" y="2480347"/>
            <a:ext cx="0" cy="122596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7" idx="1"/>
            <a:endCxn id="17" idx="3"/>
          </p:cNvCxnSpPr>
          <p:nvPr/>
        </p:nvCxnSpPr>
        <p:spPr>
          <a:xfrm flipH="1">
            <a:off x="5294000" y="1490102"/>
            <a:ext cx="2234169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7" idx="0"/>
            <a:endCxn id="26" idx="2"/>
          </p:cNvCxnSpPr>
          <p:nvPr/>
        </p:nvCxnSpPr>
        <p:spPr>
          <a:xfrm flipV="1">
            <a:off x="8104233" y="1005145"/>
            <a:ext cx="0" cy="2961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4" idx="0"/>
            <a:endCxn id="27" idx="2"/>
          </p:cNvCxnSpPr>
          <p:nvPr/>
        </p:nvCxnSpPr>
        <p:spPr>
          <a:xfrm flipV="1">
            <a:off x="8104233" y="1678907"/>
            <a:ext cx="0" cy="124932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8" idx="2"/>
            <a:endCxn id="27" idx="1"/>
          </p:cNvCxnSpPr>
          <p:nvPr/>
        </p:nvCxnSpPr>
        <p:spPr>
          <a:xfrm>
            <a:off x="6804248" y="1005145"/>
            <a:ext cx="723921" cy="48495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27" idx="1"/>
          </p:cNvCxnSpPr>
          <p:nvPr/>
        </p:nvCxnSpPr>
        <p:spPr>
          <a:xfrm flipV="1">
            <a:off x="6987149" y="1490102"/>
            <a:ext cx="541020" cy="4607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2" idx="3"/>
            <a:endCxn id="27" idx="1"/>
          </p:cNvCxnSpPr>
          <p:nvPr/>
        </p:nvCxnSpPr>
        <p:spPr>
          <a:xfrm flipV="1">
            <a:off x="6987149" y="1490102"/>
            <a:ext cx="541020" cy="103685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3"/>
            <a:endCxn id="27" idx="1"/>
          </p:cNvCxnSpPr>
          <p:nvPr/>
        </p:nvCxnSpPr>
        <p:spPr>
          <a:xfrm flipV="1">
            <a:off x="6987149" y="1490102"/>
            <a:ext cx="541020" cy="162693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9" idx="3"/>
            <a:endCxn id="23" idx="1"/>
          </p:cNvCxnSpPr>
          <p:nvPr/>
        </p:nvCxnSpPr>
        <p:spPr>
          <a:xfrm>
            <a:off x="5321566" y="3117033"/>
            <a:ext cx="513455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" idx="3"/>
            <a:endCxn id="21" idx="1"/>
          </p:cNvCxnSpPr>
          <p:nvPr/>
        </p:nvCxnSpPr>
        <p:spPr>
          <a:xfrm flipV="1">
            <a:off x="5294000" y="1950897"/>
            <a:ext cx="541021" cy="34064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30" idx="1"/>
            <a:endCxn id="31" idx="3"/>
          </p:cNvCxnSpPr>
          <p:nvPr/>
        </p:nvCxnSpPr>
        <p:spPr>
          <a:xfrm flipH="1">
            <a:off x="1907704" y="3696660"/>
            <a:ext cx="541019" cy="1984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31" idx="3"/>
          </p:cNvCxnSpPr>
          <p:nvPr/>
        </p:nvCxnSpPr>
        <p:spPr>
          <a:xfrm flipH="1" flipV="1">
            <a:off x="1907704" y="3895113"/>
            <a:ext cx="541019" cy="34334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2" idx="0"/>
            <a:endCxn id="34" idx="2"/>
          </p:cNvCxnSpPr>
          <p:nvPr/>
        </p:nvCxnSpPr>
        <p:spPr>
          <a:xfrm flipV="1">
            <a:off x="3024787" y="1678907"/>
            <a:ext cx="0" cy="42500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2" idx="2"/>
            <a:endCxn id="23" idx="0"/>
          </p:cNvCxnSpPr>
          <p:nvPr/>
        </p:nvCxnSpPr>
        <p:spPr>
          <a:xfrm>
            <a:off x="6411085" y="2715766"/>
            <a:ext cx="0" cy="21246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5566"/>
            <a:ext cx="8064896" cy="4146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74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0418"/>
            <a:ext cx="5039270" cy="3387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15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76779"/>
            <a:ext cx="8136861" cy="42027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4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유즈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 케이스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화면 설계 및 구현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5" name="텍스트 상자 16"/>
          <p:cNvSpPr txBox="1"/>
          <p:nvPr/>
        </p:nvSpPr>
        <p:spPr>
          <a:xfrm>
            <a:off x="5220071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08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6" name="텍스트 상자 20"/>
          <p:cNvSpPr txBox="1"/>
          <p:nvPr/>
        </p:nvSpPr>
        <p:spPr>
          <a:xfrm>
            <a:off x="5940151" y="2388354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54" y="3393733"/>
            <a:ext cx="375296" cy="37529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47" y="3974310"/>
            <a:ext cx="647891" cy="43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oogle Shape;102;p18"/>
          <p:cNvSpPr txBox="1">
            <a:spLocks/>
          </p:cNvSpPr>
          <p:nvPr/>
        </p:nvSpPr>
        <p:spPr>
          <a:xfrm>
            <a:off x="5724128" y="3364381"/>
            <a:ext cx="2448272" cy="107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설계 및 구현</a:t>
            </a:r>
            <a:endParaRPr lang="en-US" altLang="ko-KR" sz="2000" dirty="0" smtClean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000" dirty="0" smtClean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ko-KR" altLang="en-US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 및 구현</a:t>
            </a:r>
            <a:endParaRPr lang="ko-KR" altLang="en-US" sz="2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40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906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36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22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72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05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현황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39357"/>
              </p:ext>
            </p:extLst>
          </p:nvPr>
        </p:nvGraphicFramePr>
        <p:xfrm>
          <a:off x="840800" y="704253"/>
          <a:ext cx="7907663" cy="4138577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075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400808920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1952235814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95%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95%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95%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95%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95%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95%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N/A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7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 주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 주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7059162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앱구현은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미흡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 사용자 서비스 및 사용자 서비스와 연동되는 관리자 페이지 구현 완료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Corssing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Test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오류 수정 및 프로젝트 미흡한 부분 보완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완성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REPOSITORY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8734"/>
              </p:ext>
            </p:extLst>
          </p:nvPr>
        </p:nvGraphicFramePr>
        <p:xfrm>
          <a:off x="323528" y="1092989"/>
          <a:ext cx="8568952" cy="363900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시작 번호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바른고딕" pitchFamily="50" charset="-127"/>
                          <a:ea typeface="나눔바른고딕" pitchFamily="50" charset="-127"/>
                        </a:rPr>
                        <a:t>예치금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위험요소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스토어 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funding_seq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25000000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주문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store_order_seq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신시간채팅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683568" y="691870"/>
            <a:ext cx="77048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집중 내용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메이커 회원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투자 유치를 위한 기능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프로젝트와 연계된 상품 판매 등록 및 판매 및 결제를 위한 프로세스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FAQ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게시판 및 실시간 채팅 상담 기능 구현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서비스를 관리하는 관리자 페이지 구현</a:t>
            </a:r>
          </a:p>
        </p:txBody>
      </p:sp>
    </p:spTree>
    <p:extLst>
      <p:ext uri="{BB962C8B-B14F-4D97-AF65-F5344CB8AC3E}">
        <p14:creationId xmlns:p14="http://schemas.microsoft.com/office/powerpoint/2010/main" val="36183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및 적용 기술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1916006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459108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Bootstrap 3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Google Shape;102;p18"/>
          <p:cNvSpPr txBox="1">
            <a:spLocks/>
          </p:cNvSpPr>
          <p:nvPr/>
        </p:nvSpPr>
        <p:spPr>
          <a:xfrm>
            <a:off x="937482" y="982042"/>
            <a:ext cx="1402270" cy="49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22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ko-KR" altLang="en-US" sz="22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및 알림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Socket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177624"/>
            <a:ext cx="2088232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업로드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MultiPartResolver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5436096" y="982042"/>
            <a:ext cx="2952328" cy="158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스프링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메일 발송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JavaMailSenderImpl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EXCEL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다운로드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-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MappingJacksonJsonView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Google Shape;102;p18"/>
          <p:cNvSpPr txBox="1">
            <a:spLocks/>
          </p:cNvSpPr>
          <p:nvPr/>
        </p:nvSpPr>
        <p:spPr>
          <a:xfrm>
            <a:off x="937482" y="982042"/>
            <a:ext cx="1402270" cy="49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22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기술</a:t>
            </a:r>
            <a:endParaRPr lang="ko-KR" altLang="en-US" sz="22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Google Shape;102;p18"/>
          <p:cNvSpPr txBox="1">
            <a:spLocks/>
          </p:cNvSpPr>
          <p:nvPr/>
        </p:nvSpPr>
        <p:spPr>
          <a:xfrm>
            <a:off x="989733" y="1639482"/>
            <a:ext cx="1622127" cy="53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MVC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Google Shape;102;p18"/>
          <p:cNvSpPr txBox="1">
            <a:spLocks/>
          </p:cNvSpPr>
          <p:nvPr/>
        </p:nvSpPr>
        <p:spPr>
          <a:xfrm>
            <a:off x="989732" y="2427734"/>
            <a:ext cx="1622127" cy="53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BATIS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Google Shape;102;p18"/>
          <p:cNvSpPr txBox="1">
            <a:spLocks/>
          </p:cNvSpPr>
          <p:nvPr/>
        </p:nvSpPr>
        <p:spPr>
          <a:xfrm>
            <a:off x="3419872" y="3260000"/>
            <a:ext cx="2088232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Vue.js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75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755576" y="798697"/>
            <a:ext cx="75608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-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15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자바스크립트를 </a:t>
            </a:r>
            <a:r>
              <a:rPr lang="ko-KR" altLang="en-US" sz="15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이용해서 비동기적</a:t>
            </a:r>
            <a:r>
              <a:rPr lang="en-US" altLang="ko-KR" sz="15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(Asynchronous)</a:t>
            </a:r>
            <a:r>
              <a:rPr lang="ko-KR" altLang="en-US" sz="15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으로 서버와 브라우저가 데이터를 교환할 수 있는 통신 방식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95686"/>
            <a:ext cx="260266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064" y="1995686"/>
            <a:ext cx="2725433" cy="24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99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755576" y="798697"/>
            <a:ext cx="75608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Socket –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및 알림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상단바의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 정보를 요청하는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트리거로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웹소켓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알림 정보가 변경된 경우 클라이언트들에게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웹소켓을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알림 정보가 변경되었음을 알림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l"/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소켓 통신에 참여하고 있는 클라이언트는 변경된 알림 정보가 본인과 관련되어 있는 경우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새로운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알림정보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수신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86" y="2931790"/>
            <a:ext cx="6878622" cy="146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56176" y="2925017"/>
            <a:ext cx="1008112" cy="504056"/>
          </a:xfrm>
          <a:prstGeom prst="rect">
            <a:avLst/>
          </a:prstGeom>
          <a:noFill/>
          <a:ln w="57150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56463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793</Words>
  <Application>Microsoft Office PowerPoint</Application>
  <PresentationFormat>화면 슬라이드 쇼(16:9)</PresentationFormat>
  <Paragraphs>349</Paragraphs>
  <Slides>32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굴림</vt:lpstr>
      <vt:lpstr>Arial</vt:lpstr>
      <vt:lpstr>KoPubDotum_Pro</vt:lpstr>
      <vt:lpstr>KoPub돋움체 Bold</vt:lpstr>
      <vt:lpstr>Montserrat</vt:lpstr>
      <vt:lpstr>나눔바른고딕</vt:lpstr>
      <vt:lpstr>Microsoft New Tai Lue</vt:lpstr>
      <vt:lpstr>Droid Serif</vt:lpstr>
      <vt:lpstr>맑은 고딕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2. 개발 환경 및 적용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요구사항 정의서</vt:lpstr>
      <vt:lpstr>PowerPoint 프레젠테이션</vt:lpstr>
      <vt:lpstr>4. 유즈 케이스</vt:lpstr>
      <vt:lpstr>PowerPoint 프레젠테이션</vt:lpstr>
      <vt:lpstr>5. [DB 설계] ERD 설계</vt:lpstr>
      <vt:lpstr>PowerPoint 프레젠테이션</vt:lpstr>
      <vt:lpstr>PowerPoint 프레젠테이션</vt:lpstr>
      <vt:lpstr>PowerPoint 프레젠테이션</vt:lpstr>
      <vt:lpstr>PowerPoint 프레젠테이션</vt:lpstr>
      <vt:lpstr>6. 화면 설계 및 구현</vt:lpstr>
      <vt:lpstr>화면설계 및 구현  권기범</vt:lpstr>
      <vt:lpstr>화면설계 및 구현  유서희</vt:lpstr>
      <vt:lpstr>화면설계 및 구현  최민기</vt:lpstr>
      <vt:lpstr>화면설계 및 구현  한송우</vt:lpstr>
      <vt:lpstr>화면설계 및 구현  이형준</vt:lpstr>
      <vt:lpstr>화면설계 및 구현  김현태</vt:lpstr>
      <vt:lpstr>7. 진행 현황</vt:lpstr>
      <vt:lpstr>PowerPoint 프레젠테이션</vt:lpstr>
      <vt:lpstr>8. 이번 주 FeedBack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153</cp:revision>
  <dcterms:modified xsi:type="dcterms:W3CDTF">2020-06-04T07:22:22Z</dcterms:modified>
</cp:coreProperties>
</file>