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3" r:id="rId3"/>
    <p:sldId id="281" r:id="rId4"/>
    <p:sldId id="337" r:id="rId5"/>
    <p:sldId id="338" r:id="rId6"/>
    <p:sldId id="339" r:id="rId7"/>
    <p:sldId id="287" r:id="rId8"/>
    <p:sldId id="347" r:id="rId9"/>
    <p:sldId id="293" r:id="rId10"/>
    <p:sldId id="348" r:id="rId11"/>
    <p:sldId id="298" r:id="rId12"/>
    <p:sldId id="299" r:id="rId13"/>
    <p:sldId id="300" r:id="rId14"/>
    <p:sldId id="303" r:id="rId15"/>
    <p:sldId id="301" r:id="rId16"/>
    <p:sldId id="302" r:id="rId17"/>
    <p:sldId id="349" r:id="rId18"/>
    <p:sldId id="341" r:id="rId19"/>
    <p:sldId id="342" r:id="rId20"/>
    <p:sldId id="343" r:id="rId21"/>
    <p:sldId id="288" r:id="rId22"/>
    <p:sldId id="289" r:id="rId23"/>
    <p:sldId id="290" r:id="rId24"/>
    <p:sldId id="291" r:id="rId25"/>
    <p:sldId id="309" r:id="rId26"/>
    <p:sldId id="310" r:id="rId27"/>
    <p:sldId id="311" r:id="rId28"/>
    <p:sldId id="312" r:id="rId29"/>
    <p:sldId id="350" r:id="rId30"/>
    <p:sldId id="327" r:id="rId31"/>
    <p:sldId id="345" r:id="rId32"/>
    <p:sldId id="329" r:id="rId33"/>
    <p:sldId id="346" r:id="rId34"/>
    <p:sldId id="331" r:id="rId35"/>
    <p:sldId id="332" r:id="rId36"/>
    <p:sldId id="333" r:id="rId37"/>
    <p:sldId id="344" r:id="rId38"/>
    <p:sldId id="334" r:id="rId39"/>
    <p:sldId id="335" r:id="rId40"/>
    <p:sldId id="351" r:id="rId41"/>
    <p:sldId id="315" r:id="rId42"/>
    <p:sldId id="316" r:id="rId43"/>
    <p:sldId id="317" r:id="rId44"/>
    <p:sldId id="318" r:id="rId45"/>
    <p:sldId id="319" r:id="rId46"/>
    <p:sldId id="321" r:id="rId47"/>
    <p:sldId id="322" r:id="rId48"/>
    <p:sldId id="323" r:id="rId49"/>
    <p:sldId id="324" r:id="rId50"/>
    <p:sldId id="340" r:id="rId51"/>
    <p:sldId id="363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  <p:sldId id="387" r:id="rId75"/>
    <p:sldId id="388" r:id="rId76"/>
    <p:sldId id="389" r:id="rId77"/>
    <p:sldId id="390" r:id="rId78"/>
    <p:sldId id="391" r:id="rId79"/>
    <p:sldId id="392" r:id="rId80"/>
    <p:sldId id="393" r:id="rId81"/>
    <p:sldId id="394" r:id="rId82"/>
    <p:sldId id="395" r:id="rId83"/>
    <p:sldId id="396" r:id="rId84"/>
    <p:sldId id="361" r:id="rId85"/>
    <p:sldId id="397" r:id="rId86"/>
    <p:sldId id="280" r:id="rId8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0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29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1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9.png"/><Relationship Id="rId11" Type="http://schemas.openxmlformats.org/officeDocument/2006/relationships/image" Target="../media/image35.png"/><Relationship Id="rId5" Type="http://schemas.openxmlformats.org/officeDocument/2006/relationships/image" Target="../media/image15.png"/><Relationship Id="rId10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7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3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0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39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41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6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45.png"/><Relationship Id="rId5" Type="http://schemas.openxmlformats.org/officeDocument/2006/relationships/image" Target="../media/image9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48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5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5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3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5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4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5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56.png"/><Relationship Id="rId4" Type="http://schemas.openxmlformats.org/officeDocument/2006/relationships/image" Target="../media/image8.png"/><Relationship Id="rId9" Type="http://schemas.openxmlformats.org/officeDocument/2006/relationships/image" Target="../media/image4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7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8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1.png"/><Relationship Id="rId12" Type="http://schemas.openxmlformats.org/officeDocument/2006/relationships/image" Target="../media/image15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60.png"/><Relationship Id="rId11" Type="http://schemas.openxmlformats.org/officeDocument/2006/relationships/image" Target="../media/image43.png"/><Relationship Id="rId5" Type="http://schemas.openxmlformats.org/officeDocument/2006/relationships/image" Target="../media/image9.png"/><Relationship Id="rId10" Type="http://schemas.openxmlformats.org/officeDocument/2006/relationships/image" Target="../media/image42.png"/><Relationship Id="rId4" Type="http://schemas.openxmlformats.org/officeDocument/2006/relationships/image" Target="../media/image8.png"/><Relationship Id="rId9" Type="http://schemas.openxmlformats.org/officeDocument/2006/relationships/image" Target="../media/image3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3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62.png"/><Relationship Id="rId5" Type="http://schemas.openxmlformats.org/officeDocument/2006/relationships/image" Target="../media/image9.png"/><Relationship Id="rId10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6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6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8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1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9.xml"/><Relationship Id="rId6" Type="http://schemas.openxmlformats.org/officeDocument/2006/relationships/image" Target="../media/image6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0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1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16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860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320315" y="3116414"/>
            <a:ext cx="4351571" cy="2388093"/>
            <a:chOff x="2320315" y="3116414"/>
            <a:chExt cx="4351571" cy="2388093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320315" y="3116414"/>
            <a:ext cx="4351571" cy="2388093"/>
            <a:chOff x="2320315" y="3116414"/>
            <a:chExt cx="4351571" cy="2388093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=""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=""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=""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=""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=""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=""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=""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=""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=""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=""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=""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=""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=""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=""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=""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=""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=""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=""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=""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=""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=""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=""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=""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=""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=""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=""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=""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=""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=""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=""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=""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=""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=""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=""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=""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=""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=""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=""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=""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=""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=""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=""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=""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=""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=""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=""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=""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=""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=""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=""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=""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=""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=""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=""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=""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=""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=""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=""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=""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=""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=""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=""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=""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=""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=""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419148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8412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r>
              <a:rPr lang="en-US" altLang="ko-KR"/>
              <a:t>-&gt;</a:t>
            </a:r>
            <a:r>
              <a:rPr lang="ko-KR" altLang="en-US"/>
              <a:t>검색결과</a:t>
            </a:r>
            <a:r>
              <a:rPr lang="en-US" altLang="ko-KR"/>
              <a:t>(</a:t>
            </a:r>
            <a:r>
              <a:rPr lang="ko-KR" altLang="en-US"/>
              <a:t>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33662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3" name="직사각형 142"/>
          <p:cNvSpPr/>
          <p:nvPr/>
        </p:nvSpPr>
        <p:spPr>
          <a:xfrm>
            <a:off x="8931201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925964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9711155" y="3317434"/>
            <a:ext cx="703339" cy="120726"/>
            <a:chOff x="2387285" y="2663238"/>
            <a:chExt cx="1857074" cy="318761"/>
          </a:xfrm>
        </p:grpSpPr>
        <p:sp>
          <p:nvSpPr>
            <p:cNvPr id="149" name="포인트가 5개인 별 14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포인트가 5개인 별 14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포인트가 5개인 별 15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8931201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8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9711155" y="4198729"/>
            <a:ext cx="703339" cy="120726"/>
            <a:chOff x="2387285" y="2663238"/>
            <a:chExt cx="1857074" cy="318761"/>
          </a:xfrm>
        </p:grpSpPr>
        <p:sp>
          <p:nvSpPr>
            <p:cNvPr id="159" name="포인트가 5개인 별 15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포인트가 5개인 별 15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8931201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68" name="그룹 167"/>
          <p:cNvGrpSpPr/>
          <p:nvPr/>
        </p:nvGrpSpPr>
        <p:grpSpPr>
          <a:xfrm>
            <a:off x="9711155" y="5150573"/>
            <a:ext cx="703339" cy="120726"/>
            <a:chOff x="2387285" y="2663238"/>
            <a:chExt cx="1857074" cy="318761"/>
          </a:xfrm>
        </p:grpSpPr>
        <p:sp>
          <p:nvSpPr>
            <p:cNvPr id="169" name="포인트가 5개인 별 16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포인트가 5개인 별 16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포인트가 5개인 별 17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포인트가 5개인 별 17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포인트가 5개인 별 17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8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074510"/>
            <a:ext cx="435087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</a:t>
            </a:r>
            <a:r>
              <a:rPr lang="ko-KR" altLang="en-US" sz="4000" dirty="0" smtClean="0">
                <a:latin typeface="+mn-ea"/>
              </a:rPr>
              <a:t>설계서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 smtClean="0">
                <a:latin typeface="+mn-ea"/>
              </a:rPr>
              <a:t> SQL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43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시터</a:t>
            </a:r>
            <a:r>
              <a:rPr lang="ko-KR" altLang="en-US"/>
              <a:t> 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2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66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55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254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474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7598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59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9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580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17299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=""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70042" y="1776258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20681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1896AB80-C16D-4ECB-B5EF-CCFE38A92504}"/>
              </a:ext>
            </a:extLst>
          </p:cNvPr>
          <p:cNvSpPr/>
          <p:nvPr/>
        </p:nvSpPr>
        <p:spPr>
          <a:xfrm>
            <a:off x="4566380" y="5209131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r>
              <a:rPr lang="ko-KR" altLang="en-US" sz="800" dirty="0">
                <a:solidFill>
                  <a:schemeClr val="tx1"/>
                </a:solidFill>
              </a:rPr>
              <a:t> 정보 삭제</a:t>
            </a: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61057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계좌등록</a:t>
            </a:r>
          </a:p>
        </p:txBody>
      </p:sp>
    </p:spTree>
    <p:extLst>
      <p:ext uri="{BB962C8B-B14F-4D97-AF65-F5344CB8AC3E}">
        <p14:creationId xmlns:p14="http://schemas.microsoft.com/office/powerpoint/2010/main" val="16584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21951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32698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–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4717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9137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37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3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5862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64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0302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0CA5277D-CDFE-4E61-9255-3F18834B3D0B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예약조회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이동서비스 예약신청 목록</a:t>
            </a:r>
          </a:p>
        </p:txBody>
      </p:sp>
    </p:spTree>
    <p:extLst>
      <p:ext uri="{BB962C8B-B14F-4D97-AF65-F5344CB8AC3E}">
        <p14:creationId xmlns:p14="http://schemas.microsoft.com/office/powerpoint/2010/main" val="33111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987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4400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ite </a:t>
            </a:r>
            <a:r>
              <a:rPr kumimoji="1" lang="en-US" altLang="ja-JP" sz="4400" b="1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oncept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xmlns="" id="{A55AA8D6-A5D0-459F-993D-03BFF404B8EB}"/>
              </a:ext>
            </a:extLst>
          </p:cNvPr>
          <p:cNvSpPr/>
          <p:nvPr/>
        </p:nvSpPr>
        <p:spPr>
          <a:xfrm>
            <a:off x="151321" y="1688505"/>
            <a:ext cx="855678" cy="838899"/>
          </a:xfrm>
          <a:prstGeom prst="ellips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556D525-AF7D-4AEC-9732-DA503F570626}"/>
              </a:ext>
            </a:extLst>
          </p:cNvPr>
          <p:cNvSpPr/>
          <p:nvPr/>
        </p:nvSpPr>
        <p:spPr>
          <a:xfrm>
            <a:off x="1482988" y="1683151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Hello pet </a:t>
            </a:r>
          </a:p>
          <a:p>
            <a:pPr algn="ctr"/>
            <a:r>
              <a:rPr lang="en-US" altLang="ko-KR" sz="1000" dirty="0"/>
              <a:t>Sitter</a:t>
            </a:r>
          </a:p>
          <a:p>
            <a:pPr algn="ctr"/>
            <a:r>
              <a:rPr lang="en-US" altLang="ko-KR" sz="1000" dirty="0"/>
              <a:t>site</a:t>
            </a:r>
            <a:endParaRPr lang="ko-KR" altLang="en-US" sz="1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A6EECA86-F5DB-4EF1-A20F-41FF4EB9278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006999" y="2107955"/>
            <a:ext cx="4847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E02E7E0-918B-4A8A-8C3A-EDFD9E66931A}"/>
              </a:ext>
            </a:extLst>
          </p:cNvPr>
          <p:cNvSpPr/>
          <p:nvPr/>
        </p:nvSpPr>
        <p:spPr>
          <a:xfrm>
            <a:off x="2994309" y="166076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</a:t>
            </a:r>
            <a:endParaRPr lang="en-US" altLang="ko-KR" sz="1000" dirty="0"/>
          </a:p>
          <a:p>
            <a:pPr algn="ctr"/>
            <a:r>
              <a:rPr lang="ko-KR" altLang="en-US" sz="1000" dirty="0"/>
              <a:t>가입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E437EE5-53DD-4B68-9C3F-598363FA6676}"/>
              </a:ext>
            </a:extLst>
          </p:cNvPr>
          <p:cNvCxnSpPr>
            <a:cxnSpLocks/>
          </p:cNvCxnSpPr>
          <p:nvPr/>
        </p:nvCxnSpPr>
        <p:spPr>
          <a:xfrm flipV="1">
            <a:off x="2342483" y="2094264"/>
            <a:ext cx="66108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E2D48F8-9CCD-42F1-BA82-DAC1054360B1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5582143" y="1419103"/>
            <a:ext cx="619654" cy="636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79390A08-5681-4130-BEEC-D5F8A5DF2B1A}"/>
              </a:ext>
            </a:extLst>
          </p:cNvPr>
          <p:cNvSpPr/>
          <p:nvPr/>
        </p:nvSpPr>
        <p:spPr>
          <a:xfrm>
            <a:off x="607648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보호자정보 등록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52A492E1-DC48-4907-B898-0298FADEA38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582143" y="2073823"/>
            <a:ext cx="586167" cy="633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5267AAF4-4FAB-4AE5-96E7-3A13220F1061}"/>
              </a:ext>
            </a:extLst>
          </p:cNvPr>
          <p:cNvSpPr/>
          <p:nvPr/>
        </p:nvSpPr>
        <p:spPr>
          <a:xfrm>
            <a:off x="6042999" y="2584634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정보</a:t>
            </a:r>
            <a:endParaRPr lang="en-US" altLang="ko-KR" sz="1000" dirty="0"/>
          </a:p>
          <a:p>
            <a:pPr algn="ctr"/>
            <a:r>
              <a:rPr lang="ko-KR" altLang="en-US" sz="1000" dirty="0"/>
              <a:t>등록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5CDA235F-AB48-4F0E-8327-F0575221D79A}"/>
              </a:ext>
            </a:extLst>
          </p:cNvPr>
          <p:cNvCxnSpPr>
            <a:cxnSpLocks/>
          </p:cNvCxnSpPr>
          <p:nvPr/>
        </p:nvCxnSpPr>
        <p:spPr>
          <a:xfrm>
            <a:off x="6898677" y="3019008"/>
            <a:ext cx="11961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53423D3-3F5D-44D8-B23D-092E9DE9EFB8}"/>
              </a:ext>
            </a:extLst>
          </p:cNvPr>
          <p:cNvSpPr/>
          <p:nvPr/>
        </p:nvSpPr>
        <p:spPr>
          <a:xfrm>
            <a:off x="8094846" y="2584633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xmlns="" id="{7AB4790E-32E3-4F78-B3F8-45EEA7F85388}"/>
              </a:ext>
            </a:extLst>
          </p:cNvPr>
          <p:cNvSpPr/>
          <p:nvPr/>
        </p:nvSpPr>
        <p:spPr>
          <a:xfrm>
            <a:off x="6095652" y="145194"/>
            <a:ext cx="1206821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펫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프로필사진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소개글</a:t>
            </a:r>
            <a:r>
              <a:rPr lang="ko-KR" altLang="en-US" sz="1000" dirty="0">
                <a:solidFill>
                  <a:schemeClr val="tx1"/>
                </a:solidFill>
              </a:rPr>
              <a:t> 정보 입력</a:t>
            </a:r>
            <a:r>
              <a:rPr lang="en-US" altLang="ko-KR" sz="1000" dirty="0">
                <a:solidFill>
                  <a:schemeClr val="tx1"/>
                </a:solidFill>
              </a:rPr>
              <a:t>(optional)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xmlns="" id="{28FC7D3C-E987-4C1A-9746-D7BF7D311A20}"/>
              </a:ext>
            </a:extLst>
          </p:cNvPr>
          <p:cNvSpPr/>
          <p:nvPr/>
        </p:nvSpPr>
        <p:spPr>
          <a:xfrm>
            <a:off x="6095777" y="2036252"/>
            <a:ext cx="117518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서비스목록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프로필사진 자기소개</a:t>
            </a:r>
            <a:r>
              <a:rPr lang="en-US" altLang="ko-KR" sz="1000" dirty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(optional)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4E20A846-195F-46EB-9C63-FDC9F9312366}"/>
              </a:ext>
            </a:extLst>
          </p:cNvPr>
          <p:cNvSpPr/>
          <p:nvPr/>
        </p:nvSpPr>
        <p:spPr>
          <a:xfrm>
            <a:off x="9711262" y="1632004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검색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A1BD79B1-D634-4B7D-BF28-E2ADE6611808}"/>
              </a:ext>
            </a:extLst>
          </p:cNvPr>
          <p:cNvSpPr/>
          <p:nvPr/>
        </p:nvSpPr>
        <p:spPr>
          <a:xfrm>
            <a:off x="809484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반려동물</a:t>
            </a:r>
            <a:endParaRPr lang="en-US" altLang="ko-KR" sz="1000" dirty="0"/>
          </a:p>
          <a:p>
            <a:pPr algn="ctr"/>
            <a:r>
              <a:rPr lang="ko-KR" altLang="en-US" sz="1000" dirty="0"/>
              <a:t>정보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7A5E267B-F4CF-455D-822A-762E45EB19CD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932164" y="1122507"/>
            <a:ext cx="11626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93F8A2E4-2302-43D2-AF37-D3395FFE40C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974102" y="1110666"/>
            <a:ext cx="862471" cy="6441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4D1FD7E2-9D03-419A-AF2E-78A5FD29B685}"/>
              </a:ext>
            </a:extLst>
          </p:cNvPr>
          <p:cNvCxnSpPr>
            <a:cxnSpLocks/>
          </p:cNvCxnSpPr>
          <p:nvPr/>
        </p:nvCxnSpPr>
        <p:spPr>
          <a:xfrm flipH="1">
            <a:off x="8974102" y="2352540"/>
            <a:ext cx="848478" cy="5823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D71E2BAC-1B63-4653-A065-C2901456F5B0}"/>
              </a:ext>
            </a:extLst>
          </p:cNvPr>
          <p:cNvCxnSpPr>
            <a:cxnSpLocks/>
          </p:cNvCxnSpPr>
          <p:nvPr/>
        </p:nvCxnSpPr>
        <p:spPr>
          <a:xfrm>
            <a:off x="8520451" y="3423532"/>
            <a:ext cx="0" cy="6479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622015A4-2090-458F-B10A-4473F2CC1F3B}"/>
              </a:ext>
            </a:extLst>
          </p:cNvPr>
          <p:cNvSpPr/>
          <p:nvPr/>
        </p:nvSpPr>
        <p:spPr>
          <a:xfrm>
            <a:off x="8092612" y="4080529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예약</a:t>
            </a:r>
            <a:endParaRPr lang="en-US" altLang="ko-KR" sz="1000" dirty="0"/>
          </a:p>
          <a:p>
            <a:pPr algn="ctr"/>
            <a:r>
              <a:rPr lang="ko-KR" altLang="en-US" sz="1000" dirty="0"/>
              <a:t>캘린더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6A34A599-3570-4658-B8A7-27D20C38057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24600" y="4919428"/>
            <a:ext cx="595852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154CA6AD-0756-45B9-90D4-46DDB7F775E7}"/>
              </a:ext>
            </a:extLst>
          </p:cNvPr>
          <p:cNvSpPr/>
          <p:nvPr/>
        </p:nvSpPr>
        <p:spPr>
          <a:xfrm>
            <a:off x="7496761" y="5816768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시터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현황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471C90EE-50ED-4D56-BF26-76B2FCADB844}"/>
              </a:ext>
            </a:extLst>
          </p:cNvPr>
          <p:cNvSpPr/>
          <p:nvPr/>
        </p:nvSpPr>
        <p:spPr>
          <a:xfrm>
            <a:off x="8776636" y="581676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보호자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현황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99A208CE-5F9B-4A24-B6F1-8E430CD5D352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8520451" y="4919428"/>
            <a:ext cx="684024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말풍선: 사각형 59">
            <a:extLst>
              <a:ext uri="{FF2B5EF4-FFF2-40B4-BE49-F238E27FC236}">
                <a16:creationId xmlns:a16="http://schemas.microsoft.com/office/drawing/2014/main" xmlns="" id="{FE35535E-55A0-4B77-979C-755FEFC34D01}"/>
              </a:ext>
            </a:extLst>
          </p:cNvPr>
          <p:cNvSpPr/>
          <p:nvPr/>
        </p:nvSpPr>
        <p:spPr>
          <a:xfrm>
            <a:off x="8993924" y="5225996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현재 예약 신청 진행상태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완료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err="1">
                <a:solidFill>
                  <a:schemeClr val="tx1"/>
                </a:solidFill>
              </a:rPr>
              <a:t>확인중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취소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xmlns="" id="{CD768D81-8565-44DB-A642-DAC3308562AE}"/>
              </a:ext>
            </a:extLst>
          </p:cNvPr>
          <p:cNvSpPr/>
          <p:nvPr/>
        </p:nvSpPr>
        <p:spPr>
          <a:xfrm>
            <a:off x="7252795" y="5225995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현재 예약 요청이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들어온 상태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수락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거절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112D20CA-88FE-48C2-A432-DDEF26977411}"/>
              </a:ext>
            </a:extLst>
          </p:cNvPr>
          <p:cNvSpPr/>
          <p:nvPr/>
        </p:nvSpPr>
        <p:spPr>
          <a:xfrm>
            <a:off x="2987525" y="4543308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반려</a:t>
            </a:r>
            <a:endParaRPr lang="en-US" altLang="ko-KR" sz="1000" dirty="0"/>
          </a:p>
          <a:p>
            <a:pPr algn="ctr"/>
            <a:r>
              <a:rPr lang="ko-KR" altLang="en-US" sz="1000" dirty="0"/>
              <a:t>동물</a:t>
            </a:r>
            <a:endParaRPr lang="en-US" altLang="ko-KR" sz="1000" dirty="0"/>
          </a:p>
          <a:p>
            <a:pPr algn="ctr"/>
            <a:r>
              <a:rPr lang="ko-KR" altLang="en-US" sz="1000" dirty="0"/>
              <a:t>프로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그램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2FFAEF9C-B756-4951-8140-5B22D80F5F7F}"/>
              </a:ext>
            </a:extLst>
          </p:cNvPr>
          <p:cNvSpPr/>
          <p:nvPr/>
        </p:nvSpPr>
        <p:spPr>
          <a:xfrm>
            <a:off x="1280932" y="4543307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고객</a:t>
            </a:r>
            <a:endParaRPr lang="en-US" altLang="ko-KR" sz="1000" dirty="0"/>
          </a:p>
          <a:p>
            <a:pPr algn="ctr"/>
            <a:r>
              <a:rPr lang="ko-KR" altLang="en-US" sz="1000" dirty="0"/>
              <a:t>센터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04991455-55F2-4553-B3A7-DD14FD3ABE9F}"/>
              </a:ext>
            </a:extLst>
          </p:cNvPr>
          <p:cNvSpPr/>
          <p:nvPr/>
        </p:nvSpPr>
        <p:spPr>
          <a:xfrm>
            <a:off x="4689153" y="4548295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장거리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이동</a:t>
            </a:r>
            <a:endParaRPr lang="en-US" altLang="ko-KR" sz="1000" dirty="0"/>
          </a:p>
          <a:p>
            <a:pPr algn="ctr"/>
            <a:r>
              <a:rPr lang="ko-KR" altLang="en-US" sz="1000" dirty="0"/>
              <a:t>서비스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06364020-983A-4E51-82B6-2B638DA64A02}"/>
              </a:ext>
            </a:extLst>
          </p:cNvPr>
          <p:cNvSpPr/>
          <p:nvPr/>
        </p:nvSpPr>
        <p:spPr>
          <a:xfrm>
            <a:off x="4714676" y="165437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마이</a:t>
            </a:r>
            <a:endParaRPr lang="en-US" altLang="ko-KR" sz="1000" dirty="0"/>
          </a:p>
          <a:p>
            <a:pPr algn="ctr"/>
            <a:r>
              <a:rPr lang="ko-KR" altLang="en-US" sz="1000" dirty="0"/>
              <a:t>페이지</a:t>
            </a:r>
            <a:endParaRPr lang="en-US" altLang="ko-KR" sz="10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CBEAF7BE-18DA-4F1A-B620-4EFF487195AF}"/>
              </a:ext>
            </a:extLst>
          </p:cNvPr>
          <p:cNvCxnSpPr>
            <a:cxnSpLocks/>
            <a:stCxn id="11" idx="6"/>
            <a:endCxn id="69" idx="2"/>
          </p:cNvCxnSpPr>
          <p:nvPr/>
        </p:nvCxnSpPr>
        <p:spPr>
          <a:xfrm flipV="1">
            <a:off x="3849987" y="2073823"/>
            <a:ext cx="864689" cy="6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A04519BF-A230-46EC-9104-BC32CECCC977}"/>
              </a:ext>
            </a:extLst>
          </p:cNvPr>
          <p:cNvSpPr/>
          <p:nvPr/>
        </p:nvSpPr>
        <p:spPr>
          <a:xfrm>
            <a:off x="2990138" y="3028556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</a:t>
            </a:r>
            <a:endParaRPr lang="en-US" altLang="ko-KR" sz="1000" dirty="0"/>
          </a:p>
          <a:p>
            <a:pPr algn="ctr"/>
            <a:r>
              <a:rPr lang="ko-KR" altLang="en-US" sz="1000" dirty="0"/>
              <a:t>서비스</a:t>
            </a:r>
            <a:endParaRPr lang="en-US" altLang="ko-KR" sz="10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4967E1DE-8207-4403-9A35-4730CCAD9DE4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17977" y="2509457"/>
            <a:ext cx="0" cy="5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AFE45C09-E78D-4B53-A5F1-72A0B39775D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415364" y="3867455"/>
            <a:ext cx="0" cy="675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0F717B9E-1F7B-46B7-ABAB-0F190BAC9AC2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708771" y="3879548"/>
            <a:ext cx="1709206" cy="663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66914A6E-7B74-46CB-AEC2-80F145B64D32}"/>
              </a:ext>
            </a:extLst>
          </p:cNvPr>
          <p:cNvCxnSpPr>
            <a:cxnSpLocks/>
            <a:stCxn id="76" idx="4"/>
            <a:endCxn id="68" idx="0"/>
          </p:cNvCxnSpPr>
          <p:nvPr/>
        </p:nvCxnSpPr>
        <p:spPr>
          <a:xfrm>
            <a:off x="3417977" y="3867455"/>
            <a:ext cx="1699015" cy="680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25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xmlns="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A368D63C-B94A-4D14-88AE-E8641DD7E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35" y="143546"/>
            <a:ext cx="3353268" cy="1962424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38DD687A-2DDD-4936-8430-C17E122042FE}"/>
              </a:ext>
            </a:extLst>
          </p:cNvPr>
          <p:cNvSpPr/>
          <p:nvPr/>
        </p:nvSpPr>
        <p:spPr>
          <a:xfrm>
            <a:off x="5504362" y="26479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 양식에 맞게 값들을 입력해주고 가입하기 버튼을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회원테이블의 컬럼들에 양식에 입력한 정보들이 저장되어 로우가 추가되며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회원정보는 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사용하는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아이디로 식별하게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xmlns="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●●●●●●●●●●</a:t>
            </a:r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600CB249-D3F6-41F0-A200-2410DBEA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94" y="1097104"/>
            <a:ext cx="3353268" cy="196242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DE7FEF9D-E257-43AC-B25F-DA691733B3E8}"/>
              </a:ext>
            </a:extLst>
          </p:cNvPr>
          <p:cNvSpPr/>
          <p:nvPr/>
        </p:nvSpPr>
        <p:spPr>
          <a:xfrm>
            <a:off x="6378052" y="453466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비밀번호를 입력 후 </a:t>
            </a:r>
            <a:r>
              <a:rPr lang="ko-KR" altLang="en-US" sz="1000" dirty="0" err="1">
                <a:solidFill>
                  <a:schemeClr val="tx1"/>
                </a:solidFill>
              </a:rPr>
              <a:t>로그인버튼을</a:t>
            </a:r>
            <a:r>
              <a:rPr lang="ko-KR" altLang="en-US" sz="1000" dirty="0">
                <a:solidFill>
                  <a:schemeClr val="tx1"/>
                </a:solidFill>
              </a:rPr>
              <a:t> 누르면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문을 사용해 회원테이블에 저장된 데이터를 찾아 일치하는지 여부를 확인하여 로그인 성공 여부를 판단합니다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49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xmlns="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FDCF1A05-5FBE-4AD8-8DFD-3541C05A76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86" y="994192"/>
            <a:ext cx="3353268" cy="1962424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D5A32B6C-0B7B-4A7D-923B-4F83E851D218}"/>
              </a:ext>
            </a:extLst>
          </p:cNvPr>
          <p:cNvSpPr/>
          <p:nvPr/>
        </p:nvSpPr>
        <p:spPr>
          <a:xfrm>
            <a:off x="6581237" y="5215778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회원테이블에서 이름과 휴대폰번호가 일치하는 로우에서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아이디값을</a:t>
            </a:r>
            <a:r>
              <a:rPr lang="ko-KR" altLang="en-US" sz="1000" dirty="0">
                <a:solidFill>
                  <a:schemeClr val="tx1"/>
                </a:solidFill>
              </a:rPr>
              <a:t> 사용자에게 알려주게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52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F8225700-DC2B-46A5-9413-B65158993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742" y="251032"/>
            <a:ext cx="3353268" cy="196242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296048B4-4AF4-4550-B697-4C1B16EC0C52}"/>
              </a:ext>
            </a:extLst>
          </p:cNvPr>
          <p:cNvSpPr/>
          <p:nvPr/>
        </p:nvSpPr>
        <p:spPr>
          <a:xfrm>
            <a:off x="5883482" y="405258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새로 비밀 번호를 입력 하는 창으로 넘어가게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새 비밀번호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C01F754B-3DDB-40E0-9073-6EA904B62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84" y="603406"/>
            <a:ext cx="3353268" cy="19624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548B42DD-F32A-426C-B22A-8B9F21C34F3D}"/>
              </a:ext>
            </a:extLst>
          </p:cNvPr>
          <p:cNvSpPr/>
          <p:nvPr/>
        </p:nvSpPr>
        <p:spPr>
          <a:xfrm>
            <a:off x="6023814" y="515837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재설정에서 새로운 비밀번호를 입력하고 확인 버튼을 누르면 회원테이블에서는 내가 이전에 입력한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아이디값과</a:t>
            </a:r>
            <a:r>
              <a:rPr lang="ko-KR" altLang="en-US" sz="1000" dirty="0">
                <a:solidFill>
                  <a:schemeClr val="tx1"/>
                </a:solidFill>
              </a:rPr>
              <a:t> 휴대폰번호 값이 일치하는 로우에 </a:t>
            </a:r>
            <a:r>
              <a:rPr lang="ko-KR" altLang="en-US" sz="1000" dirty="0" err="1">
                <a:solidFill>
                  <a:schemeClr val="tx1"/>
                </a:solidFill>
              </a:rPr>
              <a:t>비밀번호값을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UPDATE SET</a:t>
            </a:r>
            <a:r>
              <a:rPr lang="ko-KR" altLang="en-US" sz="1000" dirty="0">
                <a:solidFill>
                  <a:schemeClr val="tx1"/>
                </a:solidFill>
              </a:rPr>
              <a:t>을 사용해 새로 입력한 비밀번호로 변경하게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62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6" y="3377797"/>
            <a:ext cx="7807420" cy="14194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64663" y="3361398"/>
            <a:ext cx="7802183" cy="1435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2364750" y="4087509"/>
            <a:ext cx="994676" cy="177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648A5E10-AE48-4AF6-9D6D-8479B5754416}"/>
              </a:ext>
            </a:extLst>
          </p:cNvPr>
          <p:cNvSpPr/>
          <p:nvPr/>
        </p:nvSpPr>
        <p:spPr>
          <a:xfrm>
            <a:off x="3328616" y="481453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 err="1">
                <a:solidFill>
                  <a:schemeClr val="tx1"/>
                </a:solidFill>
              </a:rPr>
              <a:t>시터검색시</a:t>
            </a:r>
            <a:r>
              <a:rPr lang="ko-KR" altLang="en-US" sz="1000" dirty="0">
                <a:solidFill>
                  <a:schemeClr val="tx1"/>
                </a:solidFill>
              </a:rPr>
              <a:t> 서비스종류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펫종류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무게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비용등의</a:t>
            </a:r>
            <a:r>
              <a:rPr lang="ko-KR" altLang="en-US" sz="1000" dirty="0">
                <a:solidFill>
                  <a:schemeClr val="tx1"/>
                </a:solidFill>
              </a:rPr>
              <a:t> 조건들을 선택하고 검색을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시터테이블을</a:t>
            </a:r>
            <a:r>
              <a:rPr lang="ko-KR" altLang="en-US" sz="1000" dirty="0">
                <a:solidFill>
                  <a:schemeClr val="tx1"/>
                </a:solidFill>
              </a:rPr>
              <a:t> 참조하는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케어분류테이블에서</a:t>
            </a:r>
            <a:r>
              <a:rPr lang="ko-KR" altLang="en-US" sz="1000" dirty="0">
                <a:solidFill>
                  <a:schemeClr val="tx1"/>
                </a:solidFill>
              </a:rPr>
              <a:t> 조건과 일치하는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로우데이터를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문으로 찾아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검색결과창에 나타나게 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FFC6D68-D56D-4187-8C79-D8E490ECC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78" y="2527493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976587"/>
            <a:ext cx="3086531" cy="743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4" y="3100241"/>
            <a:ext cx="3591426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" y="1492453"/>
            <a:ext cx="3391374" cy="771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3479625"/>
            <a:ext cx="3258005" cy="7049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8817" y="1492453"/>
            <a:ext cx="3391374" cy="77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7144" y="3100241"/>
            <a:ext cx="3591426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47" y="3479625"/>
            <a:ext cx="3258005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42768" y="4976587"/>
            <a:ext cx="3095684" cy="74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971251" y="5242247"/>
            <a:ext cx="581565" cy="54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954109" y="3805189"/>
            <a:ext cx="2288748" cy="1505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89" idx="0"/>
            <a:endCxn id="17" idx="2"/>
          </p:cNvCxnSpPr>
          <p:nvPr/>
        </p:nvCxnSpPr>
        <p:spPr>
          <a:xfrm flipH="1" flipV="1">
            <a:off x="1691350" y="4184573"/>
            <a:ext cx="1462351" cy="144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78695" y="2719746"/>
            <a:ext cx="3475413" cy="229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90191" y="1878270"/>
            <a:ext cx="926211" cy="81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xmlns="" id="{654F9721-DB34-4B00-ADE3-E2AE642A182E}"/>
              </a:ext>
            </a:extLst>
          </p:cNvPr>
          <p:cNvSpPr/>
          <p:nvPr/>
        </p:nvSpPr>
        <p:spPr>
          <a:xfrm>
            <a:off x="5086196" y="161865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검색결과에서 원하는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클릭하게 되면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정보는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테이블에서 아이디와 </a:t>
            </a:r>
            <a:r>
              <a:rPr lang="ko-KR" altLang="en-US" sz="1000" dirty="0" err="1">
                <a:solidFill>
                  <a:schemeClr val="tx1"/>
                </a:solidFill>
              </a:rPr>
              <a:t>시터번호</a:t>
            </a:r>
            <a:r>
              <a:rPr lang="ko-KR" altLang="en-US" sz="1000" dirty="0">
                <a:solidFill>
                  <a:schemeClr val="tx1"/>
                </a:solidFill>
              </a:rPr>
              <a:t> 컬럼을 조회해 해당하는 테이블의 컬럼의 값들을 실제 화면에서 보여주게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37AF08A-0AE8-481E-BC04-E7EFF1320B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95" y="239753"/>
            <a:ext cx="3931519" cy="13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44734" y="2713383"/>
            <a:ext cx="7007179" cy="320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V="1">
            <a:off x="6762989" y="2095956"/>
            <a:ext cx="0" cy="617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4" y="1586567"/>
            <a:ext cx="5458587" cy="5239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8904" y="1586567"/>
            <a:ext cx="5458587" cy="474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DF2B9FDF-34CF-4698-9039-A551F4F1C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51" y="2378294"/>
            <a:ext cx="2991267" cy="121937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1D42474-E33C-44E8-910C-516F1A4C7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07" y="2780456"/>
            <a:ext cx="2219635" cy="2172003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04B66DD9-775B-4A05-80CD-BD098F20A7D5}"/>
              </a:ext>
            </a:extLst>
          </p:cNvPr>
          <p:cNvSpPr/>
          <p:nvPr/>
        </p:nvSpPr>
        <p:spPr>
          <a:xfrm>
            <a:off x="7613898" y="614897"/>
            <a:ext cx="3716894" cy="9540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63" y="3379410"/>
            <a:ext cx="3238952" cy="457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4" y="4905961"/>
            <a:ext cx="6287378" cy="504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5882" y="4358208"/>
            <a:ext cx="940436" cy="472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496100" y="3836674"/>
            <a:ext cx="1714739" cy="521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7674" y="4905961"/>
            <a:ext cx="6287378" cy="504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  <a:stCxn id="55" idx="0"/>
            <a:endCxn id="13" idx="2"/>
          </p:cNvCxnSpPr>
          <p:nvPr/>
        </p:nvCxnSpPr>
        <p:spPr>
          <a:xfrm flipV="1">
            <a:off x="4492089" y="5410857"/>
            <a:ext cx="99274" cy="22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91363" y="3379410"/>
            <a:ext cx="3275061" cy="45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CCA1186-446B-4D0A-BA5C-B26AC751B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03" y="572844"/>
            <a:ext cx="2219635" cy="217200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C93DA3B6-D821-4C30-A384-C422F1942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13" y="155447"/>
            <a:ext cx="2991267" cy="1219370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3D202DDE-8435-4A19-AA27-BD888B113700}"/>
              </a:ext>
            </a:extLst>
          </p:cNvPr>
          <p:cNvSpPr/>
          <p:nvPr/>
        </p:nvSpPr>
        <p:spPr>
          <a:xfrm>
            <a:off x="8215311" y="2873264"/>
            <a:ext cx="3716894" cy="9540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349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5109" y="5719477"/>
            <a:ext cx="8821382" cy="543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695109" y="5700657"/>
            <a:ext cx="8821382" cy="5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3561057" y="5430334"/>
            <a:ext cx="419574" cy="345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F2414F09-5DFC-4755-88D2-EA3038FBCF1A}"/>
              </a:ext>
            </a:extLst>
          </p:cNvPr>
          <p:cNvSpPr/>
          <p:nvPr/>
        </p:nvSpPr>
        <p:spPr>
          <a:xfrm>
            <a:off x="6211121" y="447208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펫선택</a:t>
            </a:r>
            <a:r>
              <a:rPr lang="ko-KR" altLang="en-US" sz="1000" dirty="0">
                <a:solidFill>
                  <a:schemeClr val="tx1"/>
                </a:solidFill>
              </a:rPr>
              <a:t> 부분은 아이디와 해당 회원정보를 참조하는 펫 테이블의 데이터를 불러와 저장된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나머지 날짜선택 출발지 도착지 전달방식은 장거리 이동서비스 테이블의 각 컬럼에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하여 신청하게 되면 저장된 데이터는 관리자 페이지 신청현황으로 넘어가게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46DB07E-85F7-439E-809F-507C0D5B5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67" y="1045691"/>
            <a:ext cx="2398788" cy="18959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9A0391B-3C6B-4E5F-BF1B-5862F1290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14" y="1876279"/>
            <a:ext cx="1857634" cy="2095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014BFA1-193D-4788-A866-7D4DC71BF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20" y="1169175"/>
            <a:ext cx="3115110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>
            <a:stCxn id="8" idx="2"/>
          </p:cNvCxnSpPr>
          <p:nvPr/>
        </p:nvCxnSpPr>
        <p:spPr>
          <a:xfrm flipH="1">
            <a:off x="4962146" y="3040886"/>
            <a:ext cx="1703655" cy="1116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030" y="4656938"/>
            <a:ext cx="44862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직선 화살표 연결선 30"/>
          <p:cNvCxnSpPr>
            <a:stCxn id="10" idx="1"/>
          </p:cNvCxnSpPr>
          <p:nvPr/>
        </p:nvCxnSpPr>
        <p:spPr>
          <a:xfrm flipH="1" flipV="1">
            <a:off x="4166854" y="5039476"/>
            <a:ext cx="927176" cy="889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951" y="2231261"/>
            <a:ext cx="5981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DCD8E00-D2D1-4487-B5B5-AEE25D41869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162634C-ED6F-4AEC-8F79-CBD1A5424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99" y="224338"/>
            <a:ext cx="2715004" cy="1190791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8089404" y="304166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목록과 해당 공지사항의 내용들은 공지사항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FF35991-FCA1-4448-BD33-58193386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50" y="782356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F3675DA0-7AEC-4E53-9A60-918008FDA1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66" y="931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720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04" y="2286924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화살표 연결선 41"/>
          <p:cNvCxnSpPr>
            <a:stCxn id="13" idx="2"/>
            <a:endCxn id="16" idx="0"/>
          </p:cNvCxnSpPr>
          <p:nvPr/>
        </p:nvCxnSpPr>
        <p:spPr>
          <a:xfrm>
            <a:off x="4370642" y="3420399"/>
            <a:ext cx="1573212" cy="2382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1DC640C-5C3C-4C62-AC5B-482AA4B0864E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A30521C-2AA5-4882-9AA3-4A9D2FE342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1" y="170074"/>
            <a:ext cx="2867425" cy="1390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D335B9D-8A8E-4FDB-A497-4E81453E9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77012" y="757812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97C85BD9-A14F-4C54-A29D-BDE51826F6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4" y="-186828"/>
            <a:ext cx="3353268" cy="1962424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0A2580DA-83DB-4ABD-87DD-F4E62F25642B}"/>
              </a:ext>
            </a:extLst>
          </p:cNvPr>
          <p:cNvSpPr/>
          <p:nvPr/>
        </p:nvSpPr>
        <p:spPr>
          <a:xfrm>
            <a:off x="7915275" y="157329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목록과 해당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의 내용들은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내용검색은 </a:t>
            </a:r>
            <a:r>
              <a:rPr lang="en-US" altLang="ko-KR" sz="1000" dirty="0">
                <a:solidFill>
                  <a:schemeClr val="tx1"/>
                </a:solidFill>
              </a:rPr>
              <a:t>WHERE LIKE </a:t>
            </a:r>
            <a:r>
              <a:rPr lang="ko-KR" altLang="en-US" sz="1000" dirty="0">
                <a:solidFill>
                  <a:schemeClr val="tx1"/>
                </a:solidFill>
              </a:rPr>
              <a:t>문자열을 사용해 내가 </a:t>
            </a:r>
            <a:r>
              <a:rPr lang="ko-KR" altLang="en-US" sz="1000" dirty="0" err="1">
                <a:solidFill>
                  <a:schemeClr val="tx1"/>
                </a:solidFill>
              </a:rPr>
              <a:t>찾고자하는</a:t>
            </a:r>
            <a:r>
              <a:rPr lang="ko-KR" altLang="en-US" sz="1000" dirty="0">
                <a:solidFill>
                  <a:schemeClr val="tx1"/>
                </a:solidFill>
              </a:rPr>
              <a:t> 내용을 입력하고 해당 내용이 있는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테이블의 로우에서 찾아 사용자에게 데이터를 보여주게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>
            <a:stCxn id="12" idx="2"/>
          </p:cNvCxnSpPr>
          <p:nvPr/>
        </p:nvCxnSpPr>
        <p:spPr>
          <a:xfrm>
            <a:off x="5771494" y="4452691"/>
            <a:ext cx="1654664" cy="1353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31" y="3557341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526B250-68E7-4968-9A75-5A8E9FB9AE6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DBC0E27-A150-4D73-B012-4255FE64B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41" y="319621"/>
            <a:ext cx="2867425" cy="1390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A510E9B-874E-4581-A9CE-5314AF87E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6" y="897278"/>
            <a:ext cx="1857634" cy="209579"/>
          </a:xfrm>
          <a:prstGeom prst="rect">
            <a:avLst/>
          </a:prstGeom>
        </p:spPr>
      </p:pic>
      <p:pic>
        <p:nvPicPr>
          <p:cNvPr id="13" name="그림 12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6078E82-A312-4DAF-9FD0-48C7B7A3A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0" y="153125"/>
            <a:ext cx="3353268" cy="1962424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329360FD-5BEF-4CF7-89BA-0875245EB6C2}"/>
              </a:ext>
            </a:extLst>
          </p:cNvPr>
          <p:cNvSpPr/>
          <p:nvPr/>
        </p:nvSpPr>
        <p:spPr>
          <a:xfrm>
            <a:off x="7808458" y="215438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내용 등록은 해당 내용들을 </a:t>
            </a:r>
            <a:r>
              <a:rPr lang="ko-KR" altLang="en-US" sz="1000" dirty="0" err="1">
                <a:solidFill>
                  <a:schemeClr val="tx1"/>
                </a:solidFill>
              </a:rPr>
              <a:t>작성후</a:t>
            </a:r>
            <a:r>
              <a:rPr lang="ko-KR" altLang="en-US" sz="1000" dirty="0">
                <a:solidFill>
                  <a:schemeClr val="tx1"/>
                </a:solidFill>
              </a:rPr>
              <a:t> 등록 버튼을 누르면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테이블에 각 컬럼에 해당하는 데이터들이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로 저장되고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질문등록자 아이디는 회원테이블의 아이디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참조하여 </a:t>
            </a:r>
            <a:r>
              <a:rPr lang="en-US" altLang="ko-KR" sz="1000" dirty="0">
                <a:solidFill>
                  <a:schemeClr val="tx1"/>
                </a:solidFill>
              </a:rPr>
              <a:t>FK</a:t>
            </a:r>
            <a:r>
              <a:rPr lang="ko-KR" altLang="en-US" sz="1000" dirty="0">
                <a:solidFill>
                  <a:schemeClr val="tx1"/>
                </a:solidFill>
              </a:rPr>
              <a:t>로 아이디 정보를 받아와 같이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45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 err="1"/>
              <a:t>펫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90" y="2697939"/>
            <a:ext cx="6915488" cy="1666353"/>
          </a:xfrm>
          <a:prstGeom prst="rect">
            <a:avLst/>
          </a:prstGeom>
        </p:spPr>
      </p:pic>
      <p:cxnSp>
        <p:nvCxnSpPr>
          <p:cNvPr id="77" name="직선 화살표 연결선 76"/>
          <p:cNvCxnSpPr/>
          <p:nvPr/>
        </p:nvCxnSpPr>
        <p:spPr>
          <a:xfrm flipH="1">
            <a:off x="2642531" y="2992416"/>
            <a:ext cx="838260" cy="125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BE10263-1E0F-4E0D-B61C-36F77F74CB6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42DB44B-DF03-4668-997E-093332AE1A9E}"/>
              </a:ext>
            </a:extLst>
          </p:cNvPr>
          <p:cNvSpPr/>
          <p:nvPr/>
        </p:nvSpPr>
        <p:spPr>
          <a:xfrm>
            <a:off x="3480792" y="2704480"/>
            <a:ext cx="6915488" cy="1659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D4FF0F0-4B41-453E-9A38-E0FD54879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3" y="40439"/>
            <a:ext cx="3362794" cy="2657846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FE0C8F02-EFBC-4C10-BA53-D724E0CE918C}"/>
              </a:ext>
            </a:extLst>
          </p:cNvPr>
          <p:cNvSpPr/>
          <p:nvPr/>
        </p:nvSpPr>
        <p:spPr>
          <a:xfrm>
            <a:off x="6766515" y="434480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마이페이지의 보호자 프로필 페이지에서 </a:t>
            </a:r>
            <a:r>
              <a:rPr lang="ko-KR" altLang="en-US" sz="1000" dirty="0" err="1">
                <a:solidFill>
                  <a:schemeClr val="tx1"/>
                </a:solidFill>
              </a:rPr>
              <a:t>펫정보를</a:t>
            </a:r>
            <a:r>
              <a:rPr lang="ko-KR" altLang="en-US" sz="1000" dirty="0">
                <a:solidFill>
                  <a:schemeClr val="tx1"/>
                </a:solidFill>
              </a:rPr>
              <a:t> 입력하고 저장하면 입력한 해당 정보들이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각 컬럼에 데이터 값들이 입력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40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/>
              <a:t>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xmlns="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xmlns="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15" y="4402903"/>
            <a:ext cx="7004109" cy="450113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4516266" y="4762731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ADF017F-A98B-4326-9610-C64C428AF206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AAF5F615-78BB-419A-A684-FB64E51A29D6}"/>
              </a:ext>
            </a:extLst>
          </p:cNvPr>
          <p:cNvSpPr/>
          <p:nvPr/>
        </p:nvSpPr>
        <p:spPr>
          <a:xfrm>
            <a:off x="4918435" y="4434986"/>
            <a:ext cx="6902089" cy="36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026BFB0D-7178-436A-A104-5493536D702F}"/>
              </a:ext>
            </a:extLst>
          </p:cNvPr>
          <p:cNvSpPr/>
          <p:nvPr/>
        </p:nvSpPr>
        <p:spPr>
          <a:xfrm>
            <a:off x="6832445" y="485053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회원사진첩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 descr="빨간색이(가) 표시된 사진&#10;&#10;자동 생성된 설명">
            <a:extLst>
              <a:ext uri="{FF2B5EF4-FFF2-40B4-BE49-F238E27FC236}">
                <a16:creationId xmlns:a16="http://schemas.microsoft.com/office/drawing/2014/main" xmlns="" id="{0D526DE4-F6B0-41F5-97D5-32D5CA650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30" y="3472586"/>
            <a:ext cx="334646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921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케어목록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39" y="2756943"/>
            <a:ext cx="7908665" cy="92575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3462415" y="3543520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F8547120-BBC3-421F-9DF0-8BC945B055C9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8E97768F-03CA-4DD2-9483-FC98761DF1F5}"/>
              </a:ext>
            </a:extLst>
          </p:cNvPr>
          <p:cNvSpPr/>
          <p:nvPr/>
        </p:nvSpPr>
        <p:spPr>
          <a:xfrm>
            <a:off x="3878124" y="2751936"/>
            <a:ext cx="7908665" cy="913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FC04B56F-02FE-42AA-84FB-8B341DDA4955}"/>
              </a:ext>
            </a:extLst>
          </p:cNvPr>
          <p:cNvSpPr/>
          <p:nvPr/>
        </p:nvSpPr>
        <p:spPr>
          <a:xfrm>
            <a:off x="7059503" y="373411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케목록에</a:t>
            </a:r>
            <a:r>
              <a:rPr lang="ko-KR" altLang="en-US" sz="1000" dirty="0">
                <a:solidFill>
                  <a:schemeClr val="tx1"/>
                </a:solidFill>
              </a:rPr>
              <a:t> 해당 값들을 입력하면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테이블에 해당 데이터들이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F9B7714-4AC3-4EBC-B1D0-085E838C0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09" y="1928192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캘린더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453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9" y="4016868"/>
            <a:ext cx="8274691" cy="49518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15735" y="5992060"/>
            <a:ext cx="1109411" cy="1678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설정</a:t>
            </a:r>
          </a:p>
        </p:txBody>
      </p:sp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1342177" y="4480591"/>
            <a:ext cx="694062" cy="1498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C8E418D7-6741-4F5E-AD3B-917D8B5CFA65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833E7BCF-1F35-4F65-9DDE-44AB511C11D2}"/>
              </a:ext>
            </a:extLst>
          </p:cNvPr>
          <p:cNvSpPr/>
          <p:nvPr/>
        </p:nvSpPr>
        <p:spPr>
          <a:xfrm>
            <a:off x="1729336" y="4008054"/>
            <a:ext cx="8274691" cy="454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3652BE27-3499-4ED0-BF0B-3118471E6DE8}"/>
              </a:ext>
            </a:extLst>
          </p:cNvPr>
          <p:cNvSpPr/>
          <p:nvPr/>
        </p:nvSpPr>
        <p:spPr>
          <a:xfrm>
            <a:off x="4341552" y="447984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시터는</a:t>
            </a:r>
            <a:r>
              <a:rPr lang="ko-KR" altLang="en-US" sz="1000" dirty="0">
                <a:solidFill>
                  <a:schemeClr val="tx1"/>
                </a:solidFill>
              </a:rPr>
              <a:t> 예약설정에서 자신이 원하는 날짜를 클릭하여 예약 불가능 날짜로 저장하고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사용자들은 그 외의 날짜에서 예약 선택을 </a:t>
            </a:r>
            <a:r>
              <a:rPr lang="ko-KR" altLang="en-US" sz="1000" dirty="0" err="1">
                <a:solidFill>
                  <a:schemeClr val="tx1"/>
                </a:solidFill>
              </a:rPr>
              <a:t>하게된다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5DAD370-6337-4113-ADF6-794864552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96" y="2693863"/>
            <a:ext cx="3752710" cy="13025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416A15AC-D25A-4788-93DF-5F56F875A3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91258" y="3305805"/>
            <a:ext cx="1857634" cy="2095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4E4367FC-8783-424A-9A9E-AA8E49D44F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03" y="2959411"/>
            <a:ext cx="277216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408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자기소개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1" y="2885133"/>
            <a:ext cx="5606210" cy="659015"/>
          </a:xfrm>
          <a:prstGeom prst="rect">
            <a:avLst/>
          </a:prstGeom>
        </p:spPr>
      </p:pic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5483020" y="3524009"/>
            <a:ext cx="324650" cy="66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D4C41295-5DD6-4976-87D8-B5A6F11ABFA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6491501-4BC1-4F58-BE3A-346EABFF4A98}"/>
              </a:ext>
            </a:extLst>
          </p:cNvPr>
          <p:cNvSpPr/>
          <p:nvPr/>
        </p:nvSpPr>
        <p:spPr>
          <a:xfrm>
            <a:off x="5807672" y="2922361"/>
            <a:ext cx="5656984" cy="58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3D6D7060-9719-4CCC-874B-69FF5C5EA688}"/>
              </a:ext>
            </a:extLst>
          </p:cNvPr>
          <p:cNvSpPr/>
          <p:nvPr/>
        </p:nvSpPr>
        <p:spPr>
          <a:xfrm>
            <a:off x="6982333" y="353668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자기소개에 내용을 입력하면 입력한 값들이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테이블의 자기소개 컬럼에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8B038FC-35B0-47BA-9AF4-21FF0B68A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02" y="2115142"/>
            <a:ext cx="230537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441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xmlns="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xmlns="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8" y="4613366"/>
            <a:ext cx="5584629" cy="424171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6142991" y="4854884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xmlns="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894DB8E3-C6C3-42B2-A4BB-40E92A0C2F74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D3A8C91-84D2-4FD5-9B6A-79C46858F3A6}"/>
              </a:ext>
            </a:extLst>
          </p:cNvPr>
          <p:cNvSpPr/>
          <p:nvPr/>
        </p:nvSpPr>
        <p:spPr>
          <a:xfrm>
            <a:off x="6558701" y="4594507"/>
            <a:ext cx="5484848" cy="40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55CC51FE-A304-4C19-8A91-D83BE55D0741}"/>
              </a:ext>
            </a:extLst>
          </p:cNvPr>
          <p:cNvSpPr/>
          <p:nvPr/>
        </p:nvSpPr>
        <p:spPr>
          <a:xfrm>
            <a:off x="7478906" y="508222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</a:p>
        </p:txBody>
      </p:sp>
      <p:pic>
        <p:nvPicPr>
          <p:cNvPr id="8" name="그림 7" descr="빨간색이(가) 표시된 사진&#10;&#10;자동 생성된 설명">
            <a:extLst>
              <a:ext uri="{FF2B5EF4-FFF2-40B4-BE49-F238E27FC236}">
                <a16:creationId xmlns:a16="http://schemas.microsoft.com/office/drawing/2014/main" xmlns="" id="{F773B7BB-F0CD-439F-B7BC-FD727C86C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9" y="3805189"/>
            <a:ext cx="284837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476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cxnSpLocks/>
          </p:cNvCxnSpPr>
          <p:nvPr/>
        </p:nvCxnSpPr>
        <p:spPr>
          <a:xfrm flipH="1">
            <a:off x="4043725" y="4923795"/>
            <a:ext cx="720046" cy="8541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367" y="3600226"/>
            <a:ext cx="4699464" cy="1706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AE589EE-B777-463B-B679-9639637DCE9C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25A1AD6-2F58-4AAA-B67A-89D73BF14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78" y="2551489"/>
            <a:ext cx="2048161" cy="8764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7131238-AB0B-4BE0-807E-6FF8AB60B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14" y="1730124"/>
            <a:ext cx="2772162" cy="7811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D8A552C-D6C5-4C98-8987-1C21F94261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09" y="208012"/>
            <a:ext cx="7802064" cy="828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7336D50-763B-4523-9F7F-8FCCD859E2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8" y="4609675"/>
            <a:ext cx="1834394" cy="144984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0F1DDDAC-BD63-466F-8FE5-D6716A1043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13106" y="1666453"/>
            <a:ext cx="1633280" cy="18426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F329720A-BF82-4E91-8D95-83149846BC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3954" y="3951203"/>
            <a:ext cx="1159730" cy="13084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B58076FF-8ABC-4A55-A905-D5BCBE4C4D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81459" y="1277724"/>
            <a:ext cx="720296" cy="202439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10855128-3E97-4BCE-B839-99B088CEAF2D}"/>
              </a:ext>
            </a:extLst>
          </p:cNvPr>
          <p:cNvSpPr/>
          <p:nvPr/>
        </p:nvSpPr>
        <p:spPr>
          <a:xfrm>
            <a:off x="5177699" y="920924"/>
            <a:ext cx="3716894" cy="16117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이용현황 페이지에서는 보호자회원이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 데이터를 통해 등록한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선택하고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시터회원의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시터테이블을</a:t>
            </a:r>
            <a:r>
              <a:rPr lang="ko-KR" altLang="en-US" sz="1000" dirty="0">
                <a:solidFill>
                  <a:schemeClr val="tx1"/>
                </a:solidFill>
              </a:rPr>
              <a:t> 참조하는 캘린더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 데이터 정보를 확인하고 예약가능 날짜에 보호자 회원이 원하는 기간과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케이서비스를 선택 후 예약버튼을 누르게 되면 해당 데이터의 결과가 이용현황에 표시되고 이용현황 테이블의 승인상태 컬럼 데이터의 결정 여부에 따라서 예약 수락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거절 여부가 결정된다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62488CD-245B-4031-BBB0-F89D90A520C0}"/>
              </a:ext>
            </a:extLst>
          </p:cNvPr>
          <p:cNvSpPr/>
          <p:nvPr/>
        </p:nvSpPr>
        <p:spPr>
          <a:xfrm>
            <a:off x="371904" y="2918645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E2B81FD-179B-4AF7-82B3-A210122F2D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36" y="3145005"/>
            <a:ext cx="1323318" cy="1218649"/>
          </a:xfrm>
          <a:prstGeom prst="rect">
            <a:avLst/>
          </a:prstGeom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4637445C-95BC-4DF9-86E5-FB5EEA28E864}"/>
              </a:ext>
            </a:extLst>
          </p:cNvPr>
          <p:cNvSpPr/>
          <p:nvPr/>
        </p:nvSpPr>
        <p:spPr>
          <a:xfrm>
            <a:off x="620104" y="4431019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2CA87AB7-BF24-4728-94C6-2AEF09AE8560}"/>
              </a:ext>
            </a:extLst>
          </p:cNvPr>
          <p:cNvSpPr/>
          <p:nvPr/>
        </p:nvSpPr>
        <p:spPr>
          <a:xfrm>
            <a:off x="1169756" y="4431019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D9EF0EE-E375-439B-BA8C-E244DFECD9D0}"/>
              </a:ext>
            </a:extLst>
          </p:cNvPr>
          <p:cNvSpPr txBox="1"/>
          <p:nvPr/>
        </p:nvSpPr>
        <p:spPr>
          <a:xfrm>
            <a:off x="642013" y="4387280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AE207D33-1925-4511-B1BB-2B9ECE065EC4}"/>
              </a:ext>
            </a:extLst>
          </p:cNvPr>
          <p:cNvSpPr txBox="1"/>
          <p:nvPr/>
        </p:nvSpPr>
        <p:spPr>
          <a:xfrm>
            <a:off x="1195236" y="4391203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1C63F6C-D906-43BB-8416-154A56A1EA08}"/>
              </a:ext>
            </a:extLst>
          </p:cNvPr>
          <p:cNvSpPr txBox="1"/>
          <p:nvPr/>
        </p:nvSpPr>
        <p:spPr>
          <a:xfrm>
            <a:off x="488773" y="2968719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634FD082-5356-4CA4-8228-9486B348B176}"/>
              </a:ext>
            </a:extLst>
          </p:cNvPr>
          <p:cNvCxnSpPr>
            <a:cxnSpLocks/>
          </p:cNvCxnSpPr>
          <p:nvPr/>
        </p:nvCxnSpPr>
        <p:spPr>
          <a:xfrm>
            <a:off x="1646608" y="3068408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B849934D-C716-46CE-9BFA-576313AA5AF7}"/>
              </a:ext>
            </a:extLst>
          </p:cNvPr>
          <p:cNvCxnSpPr>
            <a:cxnSpLocks/>
          </p:cNvCxnSpPr>
          <p:nvPr/>
        </p:nvCxnSpPr>
        <p:spPr>
          <a:xfrm flipH="1">
            <a:off x="1386550" y="3072477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모서리가 둥근 직사각형 96">
            <a:extLst>
              <a:ext uri="{FF2B5EF4-FFF2-40B4-BE49-F238E27FC236}">
                <a16:creationId xmlns:a16="http://schemas.microsoft.com/office/drawing/2014/main" xmlns="" id="{58F9B298-B2C5-466A-B01A-1623FACC2C34}"/>
              </a:ext>
            </a:extLst>
          </p:cNvPr>
          <p:cNvSpPr/>
          <p:nvPr/>
        </p:nvSpPr>
        <p:spPr>
          <a:xfrm>
            <a:off x="505336" y="4854354"/>
            <a:ext cx="596974" cy="1908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83" name="모서리가 둥근 직사각형 98">
            <a:extLst>
              <a:ext uri="{FF2B5EF4-FFF2-40B4-BE49-F238E27FC236}">
                <a16:creationId xmlns:a16="http://schemas.microsoft.com/office/drawing/2014/main" xmlns="" id="{D8DC692E-13C1-46B3-83A6-16B5BAA10262}"/>
              </a:ext>
            </a:extLst>
          </p:cNvPr>
          <p:cNvSpPr/>
          <p:nvPr/>
        </p:nvSpPr>
        <p:spPr>
          <a:xfrm>
            <a:off x="495105" y="5081142"/>
            <a:ext cx="1264535" cy="168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85" name="모서리가 둥근 직사각형 101">
            <a:extLst>
              <a:ext uri="{FF2B5EF4-FFF2-40B4-BE49-F238E27FC236}">
                <a16:creationId xmlns:a16="http://schemas.microsoft.com/office/drawing/2014/main" xmlns="" id="{011B3074-29E4-44C5-B886-560934936656}"/>
              </a:ext>
            </a:extLst>
          </p:cNvPr>
          <p:cNvSpPr/>
          <p:nvPr/>
        </p:nvSpPr>
        <p:spPr>
          <a:xfrm>
            <a:off x="492726" y="4599495"/>
            <a:ext cx="609584" cy="184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86" name="모서리가 둥근 직사각형 103">
            <a:extLst>
              <a:ext uri="{FF2B5EF4-FFF2-40B4-BE49-F238E27FC236}">
                <a16:creationId xmlns:a16="http://schemas.microsoft.com/office/drawing/2014/main" xmlns="" id="{AC4D5436-57D6-40A4-A954-E593C5DD2A60}"/>
              </a:ext>
            </a:extLst>
          </p:cNvPr>
          <p:cNvSpPr/>
          <p:nvPr/>
        </p:nvSpPr>
        <p:spPr>
          <a:xfrm>
            <a:off x="1150055" y="4861180"/>
            <a:ext cx="609585" cy="1839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YYYY/MM/DD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101">
            <a:extLst>
              <a:ext uri="{FF2B5EF4-FFF2-40B4-BE49-F238E27FC236}">
                <a16:creationId xmlns:a16="http://schemas.microsoft.com/office/drawing/2014/main" xmlns="" id="{9C0833E1-6AB4-4592-BB88-3F394C637815}"/>
              </a:ext>
            </a:extLst>
          </p:cNvPr>
          <p:cNvSpPr/>
          <p:nvPr/>
        </p:nvSpPr>
        <p:spPr>
          <a:xfrm>
            <a:off x="1150432" y="4600251"/>
            <a:ext cx="609584" cy="184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펫 선택</a:t>
            </a:r>
          </a:p>
        </p:txBody>
      </p:sp>
    </p:spTree>
    <p:extLst>
      <p:ext uri="{BB962C8B-B14F-4D97-AF65-F5344CB8AC3E}">
        <p14:creationId xmlns:p14="http://schemas.microsoft.com/office/powerpoint/2010/main" val="18032236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cxnSpLocks/>
          </p:cNvCxnSpPr>
          <p:nvPr/>
        </p:nvCxnSpPr>
        <p:spPr>
          <a:xfrm>
            <a:off x="6868475" y="5107148"/>
            <a:ext cx="164214" cy="2448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091" y="4316546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CB1DEEC-0C08-43CE-9FB7-FCED39FB79E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D1DC28E-A97F-4F0E-AA0A-C1BEE9C97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2" y="106898"/>
            <a:ext cx="2172003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11E1DB5-8016-4516-BD56-308E55C20C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55252" y="576310"/>
            <a:ext cx="1108368" cy="125047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766484A-8763-4865-AEEC-35C99D8E1E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69" y="106362"/>
            <a:ext cx="2419106" cy="14157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E9996B3-BF94-48D0-94A3-9573110CCF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12" y="147021"/>
            <a:ext cx="2305372" cy="80021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58AB2B4D-74FD-4E34-AD5D-C547D5CDA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65" y="593501"/>
            <a:ext cx="1108368" cy="125047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xmlns="" id="{59E9FA8F-C318-4E7C-9749-F70BC404C1D0}"/>
              </a:ext>
            </a:extLst>
          </p:cNvPr>
          <p:cNvSpPr/>
          <p:nvPr/>
        </p:nvSpPr>
        <p:spPr>
          <a:xfrm>
            <a:off x="5331017" y="116500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시터이용이</a:t>
            </a:r>
            <a:r>
              <a:rPr lang="ko-KR" altLang="en-US" sz="1000" dirty="0">
                <a:solidFill>
                  <a:schemeClr val="tx1"/>
                </a:solidFill>
              </a:rPr>
              <a:t> 끝나면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시터이용현황</a:t>
            </a:r>
            <a:r>
              <a:rPr lang="ko-KR" altLang="en-US" sz="1000" dirty="0">
                <a:solidFill>
                  <a:schemeClr val="tx1"/>
                </a:solidFill>
              </a:rPr>
              <a:t> 페이지에서 리뷰작성이 가능하다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테이블과 회원 테이블의 데이터를 참조하여 내가 이용했던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페이지에 리뷰 테이블 컬럼에 맞는 정보를 입력하여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추가하여 등록한다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29677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</p:cNvCxnSpPr>
          <p:nvPr/>
        </p:nvCxnSpPr>
        <p:spPr>
          <a:xfrm flipH="1">
            <a:off x="4296392" y="4343650"/>
            <a:ext cx="2350330" cy="53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947" y="2143375"/>
            <a:ext cx="93535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57B5213-907F-459E-AB42-303F19CD0D17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8FBD2CBC-CFF6-4336-9FE7-AE5844C9C82B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예약 이용현황 페이지는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시터예약페이지와</a:t>
            </a:r>
            <a:r>
              <a:rPr lang="ko-KR" altLang="en-US" sz="1000" dirty="0">
                <a:solidFill>
                  <a:schemeClr val="tx1"/>
                </a:solidFill>
              </a:rPr>
              <a:t> 반대로 보호자회원이 예약한 내용을 확인할 수 있는 페이지다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이름의 컬럼 데이터만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테이블을 참조하는 차이가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시터예약페이지는</a:t>
            </a:r>
            <a:r>
              <a:rPr lang="ko-KR" altLang="en-US" sz="1000" dirty="0">
                <a:solidFill>
                  <a:schemeClr val="tx1"/>
                </a:solidFill>
              </a:rPr>
              <a:t> 회원 테이블의 이름을 참조하여 데이터를 </a:t>
            </a:r>
            <a:r>
              <a:rPr lang="ko-KR" altLang="en-US" sz="1000" dirty="0" err="1">
                <a:solidFill>
                  <a:schemeClr val="tx1"/>
                </a:solidFill>
              </a:rPr>
              <a:t>갖고온다</a:t>
            </a:r>
            <a:r>
              <a:rPr lang="en-US" altLang="ko-KR" sz="1000" dirty="0">
                <a:solidFill>
                  <a:schemeClr val="tx1"/>
                </a:solidFill>
              </a:rPr>
              <a:t>.)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xmlns="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xmlns="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4048" y="4345631"/>
            <a:ext cx="2348284" cy="690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19" y="230728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7BC3937-AB0D-435B-B433-5456EF50985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29DE75C8-A2D7-49CE-A6F4-8350D367C7F9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84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7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77299" y="190281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ookman Old Style" panose="02050604050505020204" pitchFamily="18" charset="0"/>
                <a:cs typeface="Arial" panose="020B0604020202020204" pitchFamily="34" charset="0"/>
              </a:rPr>
              <a:t>화면설계서</a:t>
            </a:r>
            <a:r>
              <a:rPr lang="ko-KR" altLang="en-US" sz="24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메인페이지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9747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873661" y="2356315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984215F5-6CD1-441C-A009-206FEBDB2A7E}"/>
              </a:ext>
            </a:extLst>
          </p:cNvPr>
          <p:cNvSpPr/>
          <p:nvPr/>
        </p:nvSpPr>
        <p:spPr>
          <a:xfrm>
            <a:off x="7267491" y="1391919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페이지의 회원 리스트는 회원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이용해서 회원데이터를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3" name="그림 22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FF4B966-A3EE-42A7-A575-59261AFA7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27" y="350575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xmlns="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수입정산방법입니다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금액을 </a:t>
            </a:r>
            <a:r>
              <a:rPr lang="ko-KR" altLang="en-US" sz="1200" dirty="0" err="1"/>
              <a:t>펫시터님께</a:t>
            </a:r>
            <a:r>
              <a:rPr lang="ko-KR" altLang="en-US" sz="1200" dirty="0"/>
              <a:t> 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1ADF6DB0-43BE-4CC7-AEA6-2FC887BBF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50" y="1438154"/>
            <a:ext cx="2715004" cy="1190791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D2940C7C-9A68-4255-A9D2-CF339187403F}"/>
              </a:ext>
            </a:extLst>
          </p:cNvPr>
          <p:cNvSpPr/>
          <p:nvPr/>
        </p:nvSpPr>
        <p:spPr>
          <a:xfrm>
            <a:off x="7961370" y="26455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공지사항 페이지에서는 공지사항 테이블 컬럼에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를 이용해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데이터값을</a:t>
            </a:r>
            <a:r>
              <a:rPr lang="ko-KR" altLang="en-US" sz="1000" dirty="0">
                <a:solidFill>
                  <a:schemeClr val="tx1"/>
                </a:solidFill>
              </a:rPr>
              <a:t> 추가하여 공지사항 페이지에 추가해준다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85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9" y="2511110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391B20E5-B4DD-4C1B-837C-088B9CB17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4" y="318225"/>
            <a:ext cx="2715004" cy="1190791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B7510D80-BF2E-492E-AEBA-29BB560274D1}"/>
              </a:ext>
            </a:extLst>
          </p:cNvPr>
          <p:cNvSpPr/>
          <p:nvPr/>
        </p:nvSpPr>
        <p:spPr>
          <a:xfrm>
            <a:off x="7864054" y="153302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등록된 공지사항 리스트는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문으로 공지사항 테이블에서 데이터들을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반려동물 </a:t>
            </a:r>
            <a:r>
              <a:rPr lang="ko-KR" altLang="en-US" sz="1100" dirty="0" err="1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3E940ED-2EAC-46C4-AA0C-449A9E67D085}"/>
              </a:ext>
            </a:extLst>
          </p:cNvPr>
          <p:cNvSpPr/>
          <p:nvPr/>
        </p:nvSpPr>
        <p:spPr>
          <a:xfrm>
            <a:off x="7882261" y="123855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반료동물 프로그램 페이지에서는 반려동물 프로그램테이블에 있는 컬럼들에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입력하여 목록을 추가하고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신청목록에서 프로그램을 신청한 회원의 정보를 불러와 확인하여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프로그램 이용현황에 대해서 안내할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C7B30D3-AFFC-4F77-A3E7-749D8B934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37" y="93113"/>
            <a:ext cx="2219635" cy="20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349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9346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5474</Words>
  <Application>Microsoft Office PowerPoint</Application>
  <PresentationFormat>사용자 지정</PresentationFormat>
  <Paragraphs>2780</Paragraphs>
  <Slides>86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8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62</cp:revision>
  <dcterms:created xsi:type="dcterms:W3CDTF">2020-02-03T12:27:32Z</dcterms:created>
  <dcterms:modified xsi:type="dcterms:W3CDTF">2020-02-19T07:43:45Z</dcterms:modified>
</cp:coreProperties>
</file>