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sldIdLst>
    <p:sldId id="385" r:id="rId5"/>
    <p:sldId id="382" r:id="rId6"/>
    <p:sldId id="259" r:id="rId7"/>
    <p:sldId id="260" r:id="rId8"/>
    <p:sldId id="261" r:id="rId9"/>
    <p:sldId id="262" r:id="rId10"/>
    <p:sldId id="263" r:id="rId11"/>
    <p:sldId id="386" r:id="rId12"/>
    <p:sldId id="264" r:id="rId13"/>
    <p:sldId id="372" r:id="rId14"/>
    <p:sldId id="354" r:id="rId15"/>
    <p:sldId id="355" r:id="rId16"/>
    <p:sldId id="356" r:id="rId17"/>
    <p:sldId id="357" r:id="rId18"/>
    <p:sldId id="358" r:id="rId19"/>
    <p:sldId id="371" r:id="rId20"/>
    <p:sldId id="391" r:id="rId21"/>
    <p:sldId id="392" r:id="rId22"/>
    <p:sldId id="393" r:id="rId23"/>
    <p:sldId id="394" r:id="rId24"/>
    <p:sldId id="395" r:id="rId25"/>
    <p:sldId id="279" r:id="rId26"/>
    <p:sldId id="280" r:id="rId27"/>
    <p:sldId id="281" r:id="rId28"/>
    <p:sldId id="370" r:id="rId29"/>
    <p:sldId id="269" r:id="rId30"/>
    <p:sldId id="270" r:id="rId31"/>
    <p:sldId id="271" r:id="rId32"/>
    <p:sldId id="272" r:id="rId33"/>
    <p:sldId id="273" r:id="rId34"/>
    <p:sldId id="274" r:id="rId35"/>
    <p:sldId id="387" r:id="rId36"/>
    <p:sldId id="388" r:id="rId37"/>
    <p:sldId id="389" r:id="rId38"/>
    <p:sldId id="390" r:id="rId39"/>
    <p:sldId id="369" r:id="rId40"/>
    <p:sldId id="373" r:id="rId41"/>
    <p:sldId id="374" r:id="rId42"/>
    <p:sldId id="375" r:id="rId43"/>
    <p:sldId id="376" r:id="rId44"/>
    <p:sldId id="384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찬준" initials="김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-90" y="-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73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49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571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032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74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790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413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550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91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0140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32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9204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1773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561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1843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0530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2139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6648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611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7314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8547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57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7994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819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6033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2112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0425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3422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4705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669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4566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3007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081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90789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764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8185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731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75563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052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93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1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03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51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717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5EFE0-875C-42C8-A769-0BC60867F1E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2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57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68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99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22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5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4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7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2.pn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23.png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3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32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6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35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Relationship Id="rId9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8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37.PNG"/><Relationship Id="rId5" Type="http://schemas.openxmlformats.org/officeDocument/2006/relationships/image" Target="../media/image12.png"/><Relationship Id="rId10" Type="http://schemas.openxmlformats.org/officeDocument/2006/relationships/image" Target="../media/image41.PNG"/><Relationship Id="rId4" Type="http://schemas.openxmlformats.org/officeDocument/2006/relationships/image" Target="../media/image23.png"/><Relationship Id="rId9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3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42.png"/><Relationship Id="rId5" Type="http://schemas.openxmlformats.org/officeDocument/2006/relationships/image" Target="../media/image12.png"/><Relationship Id="rId10" Type="http://schemas.openxmlformats.org/officeDocument/2006/relationships/image" Target="../media/image14.png"/><Relationship Id="rId4" Type="http://schemas.openxmlformats.org/officeDocument/2006/relationships/image" Target="../media/image23.png"/><Relationship Id="rId9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6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45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Relationship Id="rId9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6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47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Relationship Id="rId9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8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48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0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49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1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12.png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2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12.png"/><Relationship Id="rId5" Type="http://schemas.openxmlformats.org/officeDocument/2006/relationships/image" Target="../media/image26.png"/><Relationship Id="rId10" Type="http://schemas.openxmlformats.org/officeDocument/2006/relationships/image" Target="../media/image53.png"/><Relationship Id="rId4" Type="http://schemas.openxmlformats.org/officeDocument/2006/relationships/image" Target="../media/image23.png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4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12.png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5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12.png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8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57.png"/><Relationship Id="rId5" Type="http://schemas.openxmlformats.org/officeDocument/2006/relationships/image" Target="../media/image12.png"/><Relationship Id="rId10" Type="http://schemas.openxmlformats.org/officeDocument/2006/relationships/image" Target="../media/image39.png"/><Relationship Id="rId4" Type="http://schemas.openxmlformats.org/officeDocument/2006/relationships/image" Target="../media/image23.png"/><Relationship Id="rId9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0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59.png"/><Relationship Id="rId5" Type="http://schemas.openxmlformats.org/officeDocument/2006/relationships/image" Target="../media/image12.png"/><Relationship Id="rId10" Type="http://schemas.openxmlformats.org/officeDocument/2006/relationships/image" Target="../media/image31.png"/><Relationship Id="rId4" Type="http://schemas.openxmlformats.org/officeDocument/2006/relationships/image" Target="../media/image23.png"/><Relationship Id="rId9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61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62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4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5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="" xmlns:a16="http://schemas.microsoft.com/office/drawing/2014/main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3</a:t>
            </a:r>
            <a:r>
              <a: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조 김형준</a:t>
            </a:r>
            <a:r>
              <a:rPr lang="en-US" altLang="ko-KR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전현규</a:t>
            </a:r>
            <a:r>
              <a:rPr lang="en-US" altLang="ko-KR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최민기</a:t>
            </a:r>
            <a:r>
              <a:rPr lang="en-US" altLang="ko-KR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254619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  <a:r>
              <a:rPr lang="en-US" altLang="ko-KR" sz="2400" dirty="0"/>
              <a:t>- SQL</a:t>
            </a:r>
            <a:r>
              <a:rPr lang="ko-KR" altLang="en-US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회원등록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486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pSp>
        <p:nvGrpSpPr>
          <p:cNvPr id="48" name="그룹 47"/>
          <p:cNvGrpSpPr/>
          <p:nvPr/>
        </p:nvGrpSpPr>
        <p:grpSpPr>
          <a:xfrm>
            <a:off x="657037" y="1754798"/>
            <a:ext cx="7200000" cy="4464000"/>
            <a:chOff x="1014634" y="1797850"/>
            <a:chExt cx="7200000" cy="4464000"/>
          </a:xfrm>
        </p:grpSpPr>
        <p:sp>
          <p:nvSpPr>
            <p:cNvPr id="6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1014634" y="1797850"/>
              <a:ext cx="7200000" cy="446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868119" y="2710099"/>
              <a:ext cx="2075635" cy="252000"/>
              <a:chOff x="1672639" y="2650830"/>
              <a:chExt cx="2075635" cy="252000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="" xmlns:a16="http://schemas.microsoft.com/office/drawing/2014/main" id="{44CD91FC-E3FD-43AE-A028-584FD09DDAA2}"/>
                  </a:ext>
                </a:extLst>
              </p:cNvPr>
              <p:cNvSpPr/>
              <p:nvPr/>
            </p:nvSpPr>
            <p:spPr>
              <a:xfrm>
                <a:off x="2318969" y="2650830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B817A5C8-8FDD-43DD-A1C9-CC8F5DE4A3A1}"/>
                  </a:ext>
                </a:extLst>
              </p:cNvPr>
              <p:cNvSpPr txBox="1"/>
              <p:nvPr/>
            </p:nvSpPr>
            <p:spPr>
              <a:xfrm>
                <a:off x="1672639" y="2650830"/>
                <a:ext cx="646331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아이디</a:t>
                </a: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1714230" y="3104593"/>
              <a:ext cx="2229524" cy="252000"/>
              <a:chOff x="1518751" y="3093405"/>
              <a:chExt cx="2229524" cy="25200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2943A15B-62B9-4053-B656-83394F5EDBA1}"/>
                  </a:ext>
                </a:extLst>
              </p:cNvPr>
              <p:cNvSpPr/>
              <p:nvPr/>
            </p:nvSpPr>
            <p:spPr>
              <a:xfrm>
                <a:off x="2318970" y="3093405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B97A34A8-FE73-4AFB-89DD-C92996D2EE29}"/>
                  </a:ext>
                </a:extLst>
              </p:cNvPr>
              <p:cNvSpPr txBox="1"/>
              <p:nvPr/>
            </p:nvSpPr>
            <p:spPr>
              <a:xfrm>
                <a:off x="1518751" y="3093405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비밀번호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4894554" y="3104593"/>
              <a:ext cx="2537301" cy="256789"/>
              <a:chOff x="4618663" y="3099154"/>
              <a:chExt cx="2537301" cy="256789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="" xmlns:a16="http://schemas.microsoft.com/office/drawing/2014/main" id="{6DE80802-B074-4295-B601-3A4FF472B89F}"/>
                  </a:ext>
                </a:extLst>
              </p:cNvPr>
              <p:cNvSpPr/>
              <p:nvPr/>
            </p:nvSpPr>
            <p:spPr>
              <a:xfrm>
                <a:off x="5726659" y="3103943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074A134C-B34D-4C26-9734-B6B78AF259B6}"/>
                  </a:ext>
                </a:extLst>
              </p:cNvPr>
              <p:cNvSpPr txBox="1"/>
              <p:nvPr/>
            </p:nvSpPr>
            <p:spPr>
              <a:xfrm>
                <a:off x="4618663" y="3099154"/>
                <a:ext cx="1107996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비밀번호확인</a:t>
                </a: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2022008" y="3499087"/>
              <a:ext cx="1921746" cy="252000"/>
              <a:chOff x="1826527" y="3538006"/>
              <a:chExt cx="1921746" cy="252000"/>
            </a:xfrm>
          </p:grpSpPr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20DF9C70-B68B-4DA2-AB8A-EC57BB8AD627}"/>
                  </a:ext>
                </a:extLst>
              </p:cNvPr>
              <p:cNvSpPr txBox="1"/>
              <p:nvPr/>
            </p:nvSpPr>
            <p:spPr>
              <a:xfrm>
                <a:off x="1826527" y="3538006"/>
                <a:ext cx="492443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이름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="" xmlns:a16="http://schemas.microsoft.com/office/drawing/2014/main" id="{4EB80500-12F4-4311-B319-4C1EAA3BD103}"/>
                  </a:ext>
                </a:extLst>
              </p:cNvPr>
              <p:cNvSpPr/>
              <p:nvPr/>
            </p:nvSpPr>
            <p:spPr>
              <a:xfrm>
                <a:off x="2318968" y="3538006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1560345" y="3893581"/>
              <a:ext cx="2383409" cy="262269"/>
              <a:chOff x="1364863" y="3976192"/>
              <a:chExt cx="2383409" cy="262269"/>
            </a:xfrm>
          </p:grpSpPr>
          <p:sp>
            <p:nvSpPr>
              <p:cNvPr id="21" name="TextBox 20">
                <a:extLst>
                  <a:ext uri="{FF2B5EF4-FFF2-40B4-BE49-F238E27FC236}">
                    <a16:creationId xmlns="" xmlns:a16="http://schemas.microsoft.com/office/drawing/2014/main" id="{98ECFD99-D8C0-49D0-AA0C-94171191C0F3}"/>
                  </a:ext>
                </a:extLst>
              </p:cNvPr>
              <p:cNvSpPr txBox="1"/>
              <p:nvPr/>
            </p:nvSpPr>
            <p:spPr>
              <a:xfrm>
                <a:off x="1364863" y="3986461"/>
                <a:ext cx="954107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휴대폰번호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C7315F80-8718-457F-B744-4E353FA59E67}"/>
                  </a:ext>
                </a:extLst>
              </p:cNvPr>
              <p:cNvSpPr/>
              <p:nvPr/>
            </p:nvSpPr>
            <p:spPr>
              <a:xfrm>
                <a:off x="2318967" y="3976192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5202331" y="3892467"/>
              <a:ext cx="2229524" cy="252000"/>
              <a:chOff x="4926441" y="3976192"/>
              <a:chExt cx="2229524" cy="252000"/>
            </a:xfrm>
          </p:grpSpPr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8833314C-A24C-406D-96D2-BC5F95FAE097}"/>
                  </a:ext>
                </a:extLst>
              </p:cNvPr>
              <p:cNvSpPr txBox="1"/>
              <p:nvPr/>
            </p:nvSpPr>
            <p:spPr>
              <a:xfrm>
                <a:off x="4926441" y="3976192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인증번호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8363E480-A50E-4F72-B7FA-4FC9993C2283}"/>
                  </a:ext>
                </a:extLst>
              </p:cNvPr>
              <p:cNvSpPr/>
              <p:nvPr/>
            </p:nvSpPr>
            <p:spPr>
              <a:xfrm>
                <a:off x="5726660" y="3976192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1868122" y="4298344"/>
              <a:ext cx="2075632" cy="252000"/>
              <a:chOff x="1672639" y="4431062"/>
              <a:chExt cx="2075632" cy="252000"/>
            </a:xfrm>
          </p:grpSpPr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id="{687A31C1-035F-4CF7-96F9-E1BC2B0B650B}"/>
                  </a:ext>
                </a:extLst>
              </p:cNvPr>
              <p:cNvSpPr txBox="1"/>
              <p:nvPr/>
            </p:nvSpPr>
            <p:spPr>
              <a:xfrm>
                <a:off x="1672639" y="4431062"/>
                <a:ext cx="646331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err="1"/>
                  <a:t>이메일</a:t>
                </a:r>
                <a:endParaRPr lang="ko-KR" altLang="en-US" sz="1200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="" xmlns:a16="http://schemas.microsoft.com/office/drawing/2014/main" id="{5AA7C614-B70C-4D6E-BF23-1A84B29D34D6}"/>
                  </a:ext>
                </a:extLst>
              </p:cNvPr>
              <p:cNvSpPr/>
              <p:nvPr/>
            </p:nvSpPr>
            <p:spPr>
              <a:xfrm>
                <a:off x="2318966" y="4431062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703705" y="4692838"/>
              <a:ext cx="2240049" cy="252000"/>
              <a:chOff x="1518751" y="4879603"/>
              <a:chExt cx="2240049" cy="252000"/>
            </a:xfrm>
          </p:grpSpPr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52AA3484-F9DA-46BB-B48F-D8FDCACBAC90}"/>
                  </a:ext>
                </a:extLst>
              </p:cNvPr>
              <p:cNvSpPr txBox="1"/>
              <p:nvPr/>
            </p:nvSpPr>
            <p:spPr>
              <a:xfrm>
                <a:off x="1518751" y="4879603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우편번호</a:t>
                </a: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="" xmlns:a16="http://schemas.microsoft.com/office/drawing/2014/main" id="{883AD506-326D-4F71-AACF-3763C0617637}"/>
                  </a:ext>
                </a:extLst>
              </p:cNvPr>
              <p:cNvSpPr/>
              <p:nvPr/>
            </p:nvSpPr>
            <p:spPr>
              <a:xfrm>
                <a:off x="2329495" y="4879603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1703705" y="5087332"/>
              <a:ext cx="4298845" cy="255451"/>
              <a:chOff x="1518751" y="5322634"/>
              <a:chExt cx="4298845" cy="255451"/>
            </a:xfrm>
          </p:grpSpPr>
          <p:sp>
            <p:nvSpPr>
              <p:cNvPr id="33" name="TextBox 32">
                <a:extLst>
                  <a:ext uri="{FF2B5EF4-FFF2-40B4-BE49-F238E27FC236}">
                    <a16:creationId xmlns="" xmlns:a16="http://schemas.microsoft.com/office/drawing/2014/main" id="{4F40129B-326C-4EF1-AF63-AB2069804B88}"/>
                  </a:ext>
                </a:extLst>
              </p:cNvPr>
              <p:cNvSpPr txBox="1"/>
              <p:nvPr/>
            </p:nvSpPr>
            <p:spPr>
              <a:xfrm>
                <a:off x="1518751" y="5322634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기본주소</a:t>
                </a: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="" xmlns:a16="http://schemas.microsoft.com/office/drawing/2014/main" id="{DB72D3A7-1AA8-4FD9-B62C-E7A6223925ED}"/>
                  </a:ext>
                </a:extLst>
              </p:cNvPr>
              <p:cNvSpPr/>
              <p:nvPr/>
            </p:nvSpPr>
            <p:spPr>
              <a:xfrm>
                <a:off x="2329495" y="5326085"/>
                <a:ext cx="3488101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1714929" y="5485276"/>
              <a:ext cx="4287621" cy="252000"/>
              <a:chOff x="1538974" y="5737501"/>
              <a:chExt cx="4287621" cy="252000"/>
            </a:xfrm>
          </p:grpSpPr>
          <p:sp>
            <p:nvSpPr>
              <p:cNvPr id="36" name="TextBox 35">
                <a:extLst>
                  <a:ext uri="{FF2B5EF4-FFF2-40B4-BE49-F238E27FC236}">
                    <a16:creationId xmlns="" xmlns:a16="http://schemas.microsoft.com/office/drawing/2014/main" id="{51D7CD39-7ADB-45EB-B6DD-23BEB7FA5C18}"/>
                  </a:ext>
                </a:extLst>
              </p:cNvPr>
              <p:cNvSpPr txBox="1"/>
              <p:nvPr/>
            </p:nvSpPr>
            <p:spPr>
              <a:xfrm>
                <a:off x="1538974" y="5737501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상세주소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id="{2A6EDB8B-7CC5-4535-8EE9-38F4593390A8}"/>
                  </a:ext>
                </a:extLst>
              </p:cNvPr>
              <p:cNvSpPr/>
              <p:nvPr/>
            </p:nvSpPr>
            <p:spPr>
              <a:xfrm>
                <a:off x="2338494" y="5737501"/>
                <a:ext cx="3488101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3994554" y="3895383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3994554" y="4692838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/>
                <a:t>우편번호찾기</a:t>
              </a:r>
              <a:endParaRPr lang="ko-KR" altLang="en-US" sz="9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34628" y="225108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/>
                <a:t>회원가입</a:t>
              </a:r>
            </a:p>
          </p:txBody>
        </p:sp>
        <p:pic>
          <p:nvPicPr>
            <p:cNvPr id="41" name="Picture 2" descr="C:\a01_javaexp\img\1130899-pets\1130899-pets\png\012-ca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7938" y="2200052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직사각형 41"/>
            <p:cNvSpPr/>
            <p:nvPr/>
          </p:nvSpPr>
          <p:spPr>
            <a:xfrm>
              <a:off x="3984818" y="5841999"/>
              <a:ext cx="1022564" cy="3132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가입하기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9775C86D-B6E5-46C6-953E-A30F1DF76C16}"/>
                </a:ext>
              </a:extLst>
            </p:cNvPr>
            <p:cNvSpPr txBox="1"/>
            <p:nvPr/>
          </p:nvSpPr>
          <p:spPr>
            <a:xfrm>
              <a:off x="5508770" y="1845578"/>
              <a:ext cx="1630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/>
                <a:t>로그인   회원가입   마이페이지</a:t>
              </a:r>
              <a:endParaRPr lang="ko-KR" altLang="en-US" sz="800" dirty="0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="" xmlns:a16="http://schemas.microsoft.com/office/drawing/2014/main" id="{2FF8D96A-C2BA-415D-926A-CC753D73CA1C}"/>
                </a:ext>
              </a:extLst>
            </p:cNvPr>
            <p:cNvCxnSpPr>
              <a:cxnSpLocks/>
            </p:cNvCxnSpPr>
            <p:nvPr/>
          </p:nvCxnSpPr>
          <p:spPr>
            <a:xfrm>
              <a:off x="2642531" y="2037233"/>
              <a:ext cx="43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5" name="Picture 2" descr="C:\Users\507-09\Downloads\제목을 입력해주세요._1.png">
              <a:extLst>
                <a:ext uri="{FF2B5EF4-FFF2-40B4-BE49-F238E27FC236}">
                  <a16:creationId xmlns="" xmlns:a16="http://schemas.microsoft.com/office/drawing/2014/main" id="{4D11787F-F6E4-4814-A9F9-87143FBEB3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78" r="20844"/>
            <a:stretch/>
          </p:blipFill>
          <p:spPr bwMode="auto">
            <a:xfrm>
              <a:off x="1707655" y="1807269"/>
              <a:ext cx="940436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61BEEFA3-DA8F-4F73-9CF1-415077038114}"/>
                </a:ext>
              </a:extLst>
            </p:cNvPr>
            <p:cNvSpPr txBox="1"/>
            <p:nvPr/>
          </p:nvSpPr>
          <p:spPr>
            <a:xfrm>
              <a:off x="2594925" y="1833490"/>
              <a:ext cx="5956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/>
                <a:t>시터찾기</a:t>
              </a:r>
              <a:endParaRPr lang="ko-KR" altLang="en-US" sz="800" dirty="0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469" y="2115372"/>
            <a:ext cx="4876800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0" name="꺾인 연결선 49"/>
          <p:cNvCxnSpPr>
            <a:stCxn id="1028" idx="2"/>
            <a:endCxn id="42" idx="3"/>
          </p:cNvCxnSpPr>
          <p:nvPr/>
        </p:nvCxnSpPr>
        <p:spPr>
          <a:xfrm rot="5400000">
            <a:off x="5282660" y="2006372"/>
            <a:ext cx="3316334" cy="4582084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A368D63C-B94A-4D14-88AE-E8641DD7ED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435" y="143546"/>
            <a:ext cx="3353268" cy="1962424"/>
          </a:xfrm>
          <a:prstGeom prst="rect">
            <a:avLst/>
          </a:prstGeom>
        </p:spPr>
      </p:pic>
      <p:sp>
        <p:nvSpPr>
          <p:cNvPr id="49" name="사각형: 둥근 모서리 48">
            <a:extLst>
              <a:ext uri="{FF2B5EF4-FFF2-40B4-BE49-F238E27FC236}">
                <a16:creationId xmlns="" xmlns:a16="http://schemas.microsoft.com/office/drawing/2014/main" id="{38DD687A-2DDD-4936-8430-C17E122042FE}"/>
              </a:ext>
            </a:extLst>
          </p:cNvPr>
          <p:cNvSpPr/>
          <p:nvPr/>
        </p:nvSpPr>
        <p:spPr>
          <a:xfrm>
            <a:off x="5504362" y="2647997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회원가입 양식에 맞게 값들을 입력해주고 가입하기 버튼을 누르게 되면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회원테이블의 컬럼들에 양식에 입력한 정보들이 저장되어 로우가 추가되며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회원정보는 </a:t>
            </a:r>
            <a:r>
              <a:rPr lang="en-US" altLang="ko-KR" sz="1000" dirty="0">
                <a:solidFill>
                  <a:schemeClr val="tx1"/>
                </a:solidFill>
              </a:rPr>
              <a:t>PK</a:t>
            </a:r>
            <a:r>
              <a:rPr lang="ko-KR" altLang="en-US" sz="1000" dirty="0">
                <a:solidFill>
                  <a:schemeClr val="tx1"/>
                </a:solidFill>
              </a:rPr>
              <a:t>를 사용하는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아이디로 식별하게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37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82261" y="1731997"/>
            <a:ext cx="7200000" cy="4464000"/>
            <a:chOff x="896100" y="1786467"/>
            <a:chExt cx="7200000" cy="4464000"/>
          </a:xfrm>
        </p:grpSpPr>
        <p:sp>
          <p:nvSpPr>
            <p:cNvPr id="47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896100" y="1786467"/>
              <a:ext cx="7200000" cy="446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3268434" y="2768603"/>
              <a:ext cx="2455333" cy="2878666"/>
              <a:chOff x="3268434" y="2768603"/>
              <a:chExt cx="2455333" cy="2878666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3268434" y="2768603"/>
                <a:ext cx="2455333" cy="28786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4136558" y="4441796"/>
                <a:ext cx="719084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/>
                  <a:t>로그인</a:t>
                </a:r>
              </a:p>
            </p:txBody>
          </p:sp>
          <p:grpSp>
            <p:nvGrpSpPr>
              <p:cNvPr id="51" name="그룹 50"/>
              <p:cNvGrpSpPr/>
              <p:nvPr/>
            </p:nvGrpSpPr>
            <p:grpSpPr>
              <a:xfrm>
                <a:off x="3917715" y="2882370"/>
                <a:ext cx="1156771" cy="369332"/>
                <a:chOff x="3772012" y="2882370"/>
                <a:chExt cx="1156771" cy="369332"/>
              </a:xfrm>
            </p:grpSpPr>
            <p:sp>
              <p:nvSpPr>
                <p:cNvPr id="61" name="TextBox 60"/>
                <p:cNvSpPr txBox="1"/>
                <p:nvPr/>
              </p:nvSpPr>
              <p:spPr>
                <a:xfrm>
                  <a:off x="4063418" y="2882370"/>
                  <a:ext cx="8653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LOGIN</a:t>
                  </a:r>
                  <a:endParaRPr lang="ko-KR" altLang="en-US" dirty="0"/>
                </a:p>
              </p:txBody>
            </p:sp>
            <p:pic>
              <p:nvPicPr>
                <p:cNvPr id="62" name="Picture 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3772012" y="2887036"/>
                  <a:ext cx="359298" cy="36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52" name="그룹 51"/>
              <p:cNvGrpSpPr/>
              <p:nvPr/>
            </p:nvGrpSpPr>
            <p:grpSpPr>
              <a:xfrm>
                <a:off x="3460242" y="3271092"/>
                <a:ext cx="2000038" cy="1058435"/>
                <a:chOff x="3460242" y="3288026"/>
                <a:chExt cx="2000038" cy="1058435"/>
              </a:xfrm>
            </p:grpSpPr>
            <p:sp>
              <p:nvSpPr>
                <p:cNvPr id="57" name="직사각형 56"/>
                <p:cNvSpPr/>
                <p:nvPr/>
              </p:nvSpPr>
              <p:spPr>
                <a:xfrm>
                  <a:off x="3531921" y="3539066"/>
                  <a:ext cx="1928359" cy="27705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3460242" y="3288026"/>
                  <a:ext cx="32412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/>
                    <a:t>ID</a:t>
                  </a:r>
                  <a:endParaRPr lang="ko-KR" altLang="en-US" sz="1100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3460242" y="3816117"/>
                  <a:ext cx="9428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/>
                    <a:t>PASSWORD</a:t>
                  </a:r>
                  <a:endParaRPr lang="ko-KR" altLang="en-US" sz="1100" dirty="0"/>
                </a:p>
              </p:txBody>
            </p:sp>
            <p:sp>
              <p:nvSpPr>
                <p:cNvPr id="60" name="직사각형 59"/>
                <p:cNvSpPr/>
                <p:nvPr/>
              </p:nvSpPr>
              <p:spPr>
                <a:xfrm>
                  <a:off x="3531921" y="4069410"/>
                  <a:ext cx="1928359" cy="27705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3" name="그룹 52"/>
              <p:cNvGrpSpPr/>
              <p:nvPr/>
            </p:nvGrpSpPr>
            <p:grpSpPr>
              <a:xfrm>
                <a:off x="3462002" y="4859870"/>
                <a:ext cx="2068195" cy="614865"/>
                <a:chOff x="3462002" y="4859870"/>
                <a:chExt cx="2068195" cy="614865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3462002" y="4859870"/>
                  <a:ext cx="206819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dirty="0"/>
                    <a:t>아이디</a:t>
                  </a:r>
                  <a:r>
                    <a:rPr lang="en-US" altLang="ko-KR" sz="1100" dirty="0"/>
                    <a:t> </a:t>
                  </a:r>
                  <a:r>
                    <a:rPr lang="ko-KR" altLang="en-US" sz="1100" dirty="0"/>
                    <a:t>찾기  </a:t>
                  </a:r>
                  <a:r>
                    <a:rPr lang="en-US" altLang="ko-KR" sz="1100" dirty="0"/>
                    <a:t>|  </a:t>
                  </a:r>
                  <a:r>
                    <a:rPr lang="ko-KR" altLang="en-US" sz="1100" dirty="0"/>
                    <a:t>비밀번호 찾기</a:t>
                  </a:r>
                </a:p>
              </p:txBody>
            </p:sp>
            <p:cxnSp>
              <p:nvCxnSpPr>
                <p:cNvPr id="55" name="직선 연결선 54"/>
                <p:cNvCxnSpPr/>
                <p:nvPr/>
              </p:nvCxnSpPr>
              <p:spPr>
                <a:xfrm>
                  <a:off x="3462002" y="5160015"/>
                  <a:ext cx="206819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Box 55"/>
                <p:cNvSpPr txBox="1"/>
                <p:nvPr/>
              </p:nvSpPr>
              <p:spPr>
                <a:xfrm>
                  <a:off x="4121639" y="5213125"/>
                  <a:ext cx="74892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/>
                    <a:t>회원가입</a:t>
                  </a:r>
                  <a:endParaRPr lang="ko-KR" altLang="en-US" sz="1100" dirty="0"/>
                </a:p>
              </p:txBody>
            </p:sp>
          </p:grpSp>
        </p:grp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91CF621E-1E3D-4AE9-AF4C-A001099261C2}"/>
                </a:ext>
              </a:extLst>
            </p:cNvPr>
            <p:cNvSpPr txBox="1"/>
            <p:nvPr/>
          </p:nvSpPr>
          <p:spPr>
            <a:xfrm>
              <a:off x="5508770" y="1845578"/>
              <a:ext cx="1630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/>
                <a:t>로그인   회원가입   마이페이지</a:t>
              </a:r>
              <a:endParaRPr lang="ko-KR" altLang="en-US" sz="800" dirty="0"/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="" xmlns:a16="http://schemas.microsoft.com/office/drawing/2014/main" id="{9BDDDC99-97F7-4DE7-8A80-468EA9D8EE09}"/>
                </a:ext>
              </a:extLst>
            </p:cNvPr>
            <p:cNvCxnSpPr>
              <a:cxnSpLocks/>
            </p:cNvCxnSpPr>
            <p:nvPr/>
          </p:nvCxnSpPr>
          <p:spPr>
            <a:xfrm>
              <a:off x="2642531" y="2037233"/>
              <a:ext cx="43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5" name="Picture 2" descr="C:\Users\507-09\Downloads\제목을 입력해주세요._1.png">
              <a:extLst>
                <a:ext uri="{FF2B5EF4-FFF2-40B4-BE49-F238E27FC236}">
                  <a16:creationId xmlns="" xmlns:a16="http://schemas.microsoft.com/office/drawing/2014/main" id="{C499B0A9-1E48-4F2D-8D98-78B94AD34E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78" r="20844"/>
            <a:stretch/>
          </p:blipFill>
          <p:spPr bwMode="auto">
            <a:xfrm>
              <a:off x="1707655" y="1807269"/>
              <a:ext cx="940436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4A5C6923-20E0-4ED9-B6F7-C5D68314D96D}"/>
                </a:ext>
              </a:extLst>
            </p:cNvPr>
            <p:cNvSpPr txBox="1"/>
            <p:nvPr/>
          </p:nvSpPr>
          <p:spPr>
            <a:xfrm>
              <a:off x="2594925" y="1833490"/>
              <a:ext cx="5956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/>
                <a:t>시터찾기</a:t>
              </a:r>
              <a:endParaRPr lang="ko-KR" altLang="en-US" sz="800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324675" y="3467662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mk0601</a:t>
            </a:r>
            <a:endParaRPr lang="ko-KR" alt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3301927" y="4044198"/>
            <a:ext cx="95410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●●●●●●●●●●</a:t>
            </a:r>
          </a:p>
        </p:txBody>
      </p:sp>
      <p:cxnSp>
        <p:nvCxnSpPr>
          <p:cNvPr id="71" name="꺾인 연결선 70"/>
          <p:cNvCxnSpPr>
            <a:stCxn id="78" idx="2"/>
            <a:endCxn id="50" idx="3"/>
          </p:cNvCxnSpPr>
          <p:nvPr/>
        </p:nvCxnSpPr>
        <p:spPr>
          <a:xfrm rot="5400000">
            <a:off x="6738424" y="1914339"/>
            <a:ext cx="502366" cy="4695608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" b="75326"/>
          <a:stretch/>
        </p:blipFill>
        <p:spPr bwMode="auto">
          <a:xfrm>
            <a:off x="7416594" y="3059528"/>
            <a:ext cx="3538538" cy="4277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65869" r="7672" b="5500"/>
          <a:stretch/>
        </p:blipFill>
        <p:spPr bwMode="auto">
          <a:xfrm>
            <a:off x="7710488" y="3514624"/>
            <a:ext cx="3253846" cy="49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600CB249-D3F6-41F0-A200-2410DBEA4A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794" y="1097104"/>
            <a:ext cx="3353268" cy="1962424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DE7FEF9D-E257-43AC-B25F-DA691733B3E8}"/>
              </a:ext>
            </a:extLst>
          </p:cNvPr>
          <p:cNvSpPr/>
          <p:nvPr/>
        </p:nvSpPr>
        <p:spPr>
          <a:xfrm>
            <a:off x="6378052" y="4534666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사용자가 아이디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비밀번호를 입력 후 </a:t>
            </a:r>
            <a:r>
              <a:rPr lang="ko-KR" altLang="en-US" sz="1000" dirty="0" err="1">
                <a:solidFill>
                  <a:schemeClr val="tx1"/>
                </a:solidFill>
              </a:rPr>
              <a:t>로그인버튼을</a:t>
            </a:r>
            <a:r>
              <a:rPr lang="ko-KR" altLang="en-US" sz="1000" dirty="0">
                <a:solidFill>
                  <a:schemeClr val="tx1"/>
                </a:solidFill>
              </a:rPr>
              <a:t> 누르면 </a:t>
            </a:r>
            <a:r>
              <a:rPr lang="en-US" altLang="ko-KR" sz="1000" dirty="0">
                <a:solidFill>
                  <a:schemeClr val="tx1"/>
                </a:solidFill>
              </a:rPr>
              <a:t>SELECT WHERE</a:t>
            </a:r>
            <a:r>
              <a:rPr lang="ko-KR" altLang="en-US" sz="1000" dirty="0">
                <a:solidFill>
                  <a:schemeClr val="tx1"/>
                </a:solidFill>
              </a:rPr>
              <a:t>문을 사용해 회원테이블에 저장된 데이터를 찾아 일치하는지 여부를 확인하여 로그인 성공 여부를 판단합니다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618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1CF621E-1E3D-4AE9-AF4C-A001099261C2}"/>
              </a:ext>
            </a:extLst>
          </p:cNvPr>
          <p:cNvSpPr txBox="1"/>
          <p:nvPr/>
        </p:nvSpPr>
        <p:spPr>
          <a:xfrm>
            <a:off x="5294931" y="179110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428692" y="198276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93816" y="175279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A5C6923-20E0-4ED9-B6F7-C5D68314D96D}"/>
              </a:ext>
            </a:extLst>
          </p:cNvPr>
          <p:cNvSpPr txBox="1"/>
          <p:nvPr/>
        </p:nvSpPr>
        <p:spPr>
          <a:xfrm>
            <a:off x="2381086" y="177902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106476" y="3116414"/>
            <a:ext cx="4351571" cy="2388093"/>
            <a:chOff x="2320315" y="3116414"/>
            <a:chExt cx="4351571" cy="2388093"/>
          </a:xfrm>
        </p:grpSpPr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C06AD1E1-15AC-47D7-8403-E3418692F8E0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9BA0B9D7-6CF3-42E4-BB1E-5D41FEBB96FD}"/>
                </a:ext>
              </a:extLst>
            </p:cNvPr>
            <p:cNvSpPr/>
            <p:nvPr/>
          </p:nvSpPr>
          <p:spPr>
            <a:xfrm>
              <a:off x="3784813" y="3645950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06330FE6-C4D0-4A04-A776-B7D7A99FEE8F}"/>
                </a:ext>
              </a:extLst>
            </p:cNvPr>
            <p:cNvSpPr txBox="1"/>
            <p:nvPr/>
          </p:nvSpPr>
          <p:spPr>
            <a:xfrm>
              <a:off x="3235015" y="365406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이름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3A39D1D2-6993-47C8-B206-5F24137F65F3}"/>
                </a:ext>
              </a:extLst>
            </p:cNvPr>
            <p:cNvSpPr txBox="1"/>
            <p:nvPr/>
          </p:nvSpPr>
          <p:spPr>
            <a:xfrm>
              <a:off x="2696406" y="4062851"/>
              <a:ext cx="1082348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휴대폰번호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="" xmlns:a16="http://schemas.microsoft.com/office/drawing/2014/main" id="{E12D4D8D-0ADC-4521-A3FB-8C99B905DB23}"/>
                </a:ext>
              </a:extLst>
            </p:cNvPr>
            <p:cNvSpPr/>
            <p:nvPr/>
          </p:nvSpPr>
          <p:spPr>
            <a:xfrm>
              <a:off x="3784813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858EF894-179B-407C-95C7-DBE73F217BFF}"/>
                </a:ext>
              </a:extLst>
            </p:cNvPr>
            <p:cNvSpPr/>
            <p:nvPr/>
          </p:nvSpPr>
          <p:spPr>
            <a:xfrm>
              <a:off x="5324916" y="4088582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C54102B0-1FC6-4BB5-9EC2-96E1C1C6B9D3}"/>
                </a:ext>
              </a:extLst>
            </p:cNvPr>
            <p:cNvSpPr/>
            <p:nvPr/>
          </p:nvSpPr>
          <p:spPr>
            <a:xfrm>
              <a:off x="3784813" y="4459679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DE2ED6AA-2EA4-4B4E-8E17-7E28C5CCCFCB}"/>
                </a:ext>
              </a:extLst>
            </p:cNvPr>
            <p:cNvSpPr txBox="1"/>
            <p:nvPr/>
          </p:nvSpPr>
          <p:spPr>
            <a:xfrm>
              <a:off x="2875943" y="446779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인증번호</a:t>
              </a:r>
              <a:endParaRPr lang="ko-KR" altLang="en-US" sz="1400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9D56ADB9-A0DD-425C-A5B8-AB58E3DE5BAB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확인</a:t>
              </a: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2479011" y="3211905"/>
              <a:ext cx="1500118" cy="338554"/>
              <a:chOff x="2479011" y="3211905"/>
              <a:chExt cx="1500118" cy="338554"/>
            </a:xfrm>
          </p:grpSpPr>
          <p:sp>
            <p:nvSpPr>
              <p:cNvPr id="39" name="TextBox 38">
                <a:extLst>
                  <a:ext uri="{FF2B5EF4-FFF2-40B4-BE49-F238E27FC236}">
                    <a16:creationId xmlns="" xmlns:a16="http://schemas.microsoft.com/office/drawing/2014/main" id="{BE97AB81-FBB8-4FA0-BD52-8838D884D98C}"/>
                  </a:ext>
                </a:extLst>
              </p:cNvPr>
              <p:cNvSpPr txBox="1"/>
              <p:nvPr/>
            </p:nvSpPr>
            <p:spPr>
              <a:xfrm>
                <a:off x="2696406" y="3211905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아이디 찾기</a:t>
                </a:r>
              </a:p>
            </p:txBody>
          </p:sp>
          <p:pic>
            <p:nvPicPr>
              <p:cNvPr id="40" name="그림 39">
                <a:extLst>
                  <a:ext uri="{FF2B5EF4-FFF2-40B4-BE49-F238E27FC236}">
                    <a16:creationId xmlns="" xmlns:a16="http://schemas.microsoft.com/office/drawing/2014/main" id="{67C27A0E-090D-4FBF-B216-C5B281DE2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011" y="3237182"/>
                <a:ext cx="287438" cy="288000"/>
              </a:xfrm>
              <a:prstGeom prst="rect">
                <a:avLst/>
              </a:prstGeom>
            </p:spPr>
          </p:pic>
        </p:grp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893" y="2944964"/>
            <a:ext cx="36195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7" t="37338" r="5556" b="12913"/>
          <a:stretch/>
        </p:blipFill>
        <p:spPr bwMode="auto">
          <a:xfrm>
            <a:off x="8734942" y="3377643"/>
            <a:ext cx="1295401" cy="56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2" name="꺾인 연결선 41"/>
          <p:cNvCxnSpPr>
            <a:stCxn id="3075" idx="2"/>
            <a:endCxn id="37" idx="3"/>
          </p:cNvCxnSpPr>
          <p:nvPr/>
        </p:nvCxnSpPr>
        <p:spPr>
          <a:xfrm rot="5400000">
            <a:off x="6521585" y="2297317"/>
            <a:ext cx="1212101" cy="4510017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FDCF1A05-5FBE-4AD8-8DFD-3541C05A76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786" y="994192"/>
            <a:ext cx="3353268" cy="1962424"/>
          </a:xfrm>
          <a:prstGeom prst="rect">
            <a:avLst/>
          </a:prstGeom>
        </p:spPr>
      </p:pic>
      <p:sp>
        <p:nvSpPr>
          <p:cNvPr id="41" name="사각형: 둥근 모서리 40">
            <a:extLst>
              <a:ext uri="{FF2B5EF4-FFF2-40B4-BE49-F238E27FC236}">
                <a16:creationId xmlns="" xmlns:a16="http://schemas.microsoft.com/office/drawing/2014/main" id="{D5A32B6C-0B7B-4A7D-923B-4F83E851D218}"/>
              </a:ext>
            </a:extLst>
          </p:cNvPr>
          <p:cNvSpPr/>
          <p:nvPr/>
        </p:nvSpPr>
        <p:spPr>
          <a:xfrm>
            <a:off x="6581237" y="5215778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아이디 찾기 양식에 맞게 사용자가 값들을 넣고 확인 버튼을 누르게 되면 회원테이블에 저장된 데이터를 찾아 일치 여부를 확인하고 인증번호를 발송해주며 인증번호 입력이 확인되면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회원테이블에서 이름과 휴대폰번호가 일치하는 로우에서 </a:t>
            </a:r>
            <a:r>
              <a:rPr lang="ko-KR" altLang="en-US" sz="1000" dirty="0" err="1">
                <a:solidFill>
                  <a:schemeClr val="tx1"/>
                </a:solidFill>
              </a:rPr>
              <a:t>아이디값을</a:t>
            </a:r>
            <a:r>
              <a:rPr lang="ko-KR" altLang="en-US" sz="1000" dirty="0">
                <a:solidFill>
                  <a:schemeClr val="tx1"/>
                </a:solidFill>
              </a:rPr>
              <a:t> 사용자에게 알려주게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99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1CF621E-1E3D-4AE9-AF4C-A001099261C2}"/>
              </a:ext>
            </a:extLst>
          </p:cNvPr>
          <p:cNvSpPr txBox="1"/>
          <p:nvPr/>
        </p:nvSpPr>
        <p:spPr>
          <a:xfrm>
            <a:off x="5294931" y="179110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428692" y="198276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93816" y="175279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A5C6923-20E0-4ED9-B6F7-C5D68314D96D}"/>
              </a:ext>
            </a:extLst>
          </p:cNvPr>
          <p:cNvSpPr txBox="1"/>
          <p:nvPr/>
        </p:nvSpPr>
        <p:spPr>
          <a:xfrm>
            <a:off x="2381086" y="177902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2106476" y="3116414"/>
            <a:ext cx="4351571" cy="2388093"/>
            <a:chOff x="2320315" y="3116414"/>
            <a:chExt cx="4351571" cy="2388093"/>
          </a:xfrm>
        </p:grpSpPr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3D558B93-576E-49BD-A1DF-A82C5870B448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E09BF372-DA70-4198-B7DA-153AF988B7F3}"/>
                </a:ext>
              </a:extLst>
            </p:cNvPr>
            <p:cNvSpPr/>
            <p:nvPr/>
          </p:nvSpPr>
          <p:spPr>
            <a:xfrm>
              <a:off x="3784813" y="3645950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3064813" y="3645950"/>
              <a:ext cx="720000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아이디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6FD49968-80A8-4E4B-A335-7AFF6CDEA4D8}"/>
                </a:ext>
              </a:extLst>
            </p:cNvPr>
            <p:cNvSpPr txBox="1"/>
            <p:nvPr/>
          </p:nvSpPr>
          <p:spPr>
            <a:xfrm>
              <a:off x="2696406" y="4062851"/>
              <a:ext cx="1082348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휴대폰번호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="" xmlns:a16="http://schemas.microsoft.com/office/drawing/2014/main" id="{B24D303F-14FF-4E5A-9729-31BA2B7D0763}"/>
                </a:ext>
              </a:extLst>
            </p:cNvPr>
            <p:cNvSpPr/>
            <p:nvPr/>
          </p:nvSpPr>
          <p:spPr>
            <a:xfrm>
              <a:off x="3784813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=""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5324916" y="4088582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="" xmlns:a16="http://schemas.microsoft.com/office/drawing/2014/main" id="{CA4EFDCE-77D7-4351-98AF-C3C52E38BCEF}"/>
                </a:ext>
              </a:extLst>
            </p:cNvPr>
            <p:cNvSpPr/>
            <p:nvPr/>
          </p:nvSpPr>
          <p:spPr>
            <a:xfrm>
              <a:off x="3784813" y="4459679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1F98A6F7-E8CD-4FE2-9471-7C2693D557B1}"/>
                </a:ext>
              </a:extLst>
            </p:cNvPr>
            <p:cNvSpPr txBox="1"/>
            <p:nvPr/>
          </p:nvSpPr>
          <p:spPr>
            <a:xfrm>
              <a:off x="2875943" y="446779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인증번호</a:t>
              </a:r>
              <a:endParaRPr lang="ko-KR" altLang="en-US" sz="14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CB5C1986-20DE-450C-8EEE-D8BEE2F850C6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확인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2696406" y="3211905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비밀번호찾기</a:t>
              </a:r>
              <a:endParaRPr lang="ko-KR" altLang="en-US" sz="1600" dirty="0"/>
            </a:p>
          </p:txBody>
        </p:sp>
        <p:pic>
          <p:nvPicPr>
            <p:cNvPr id="50" name="그림 49">
              <a:extLst>
                <a:ext uri="{FF2B5EF4-FFF2-40B4-BE49-F238E27FC236}">
                  <a16:creationId xmlns="" xmlns:a16="http://schemas.microsoft.com/office/drawing/2014/main" id="{926168D9-25C6-4BD5-A34F-16F9D3262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2232025"/>
            <a:ext cx="35909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4" t="44059" r="2197" b="-1469"/>
          <a:stretch/>
        </p:blipFill>
        <p:spPr bwMode="auto">
          <a:xfrm>
            <a:off x="7923742" y="2631114"/>
            <a:ext cx="3558646" cy="59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꺾인 연결선 50"/>
          <p:cNvCxnSpPr>
            <a:stCxn id="4099" idx="2"/>
            <a:endCxn id="48" idx="3"/>
          </p:cNvCxnSpPr>
          <p:nvPr/>
        </p:nvCxnSpPr>
        <p:spPr>
          <a:xfrm rot="5400000">
            <a:off x="6322238" y="1777548"/>
            <a:ext cx="1931217" cy="4830439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F8225700-DC2B-46A5-9413-B65158993D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742" y="251032"/>
            <a:ext cx="3353268" cy="1962424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="" xmlns:a16="http://schemas.microsoft.com/office/drawing/2014/main" id="{296048B4-4AF4-4550-B697-4C1B16EC0C52}"/>
              </a:ext>
            </a:extLst>
          </p:cNvPr>
          <p:cNvSpPr/>
          <p:nvPr/>
        </p:nvSpPr>
        <p:spPr>
          <a:xfrm>
            <a:off x="5883482" y="4052582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비밀번호 찾기 양식에 맞게 사용자가 값들을 넣고 확인 버튼을 누르게 되면 회원테이블에 저장된 데이터를 찾아 일치 여부를 확인하고 인증번호를 발송해주며 인증번호 입력이 확인되면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새로 비밀 번호를 입력 하는 창으로 넘어가게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09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1CF621E-1E3D-4AE9-AF4C-A001099261C2}"/>
              </a:ext>
            </a:extLst>
          </p:cNvPr>
          <p:cNvSpPr txBox="1"/>
          <p:nvPr/>
        </p:nvSpPr>
        <p:spPr>
          <a:xfrm>
            <a:off x="5294931" y="179110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428692" y="198276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93816" y="175279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A5C6923-20E0-4ED9-B6F7-C5D68314D96D}"/>
              </a:ext>
            </a:extLst>
          </p:cNvPr>
          <p:cNvSpPr txBox="1"/>
          <p:nvPr/>
        </p:nvSpPr>
        <p:spPr>
          <a:xfrm>
            <a:off x="2381086" y="177902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grpSp>
        <p:nvGrpSpPr>
          <p:cNvPr id="3" name="그룹 2"/>
          <p:cNvGrpSpPr/>
          <p:nvPr/>
        </p:nvGrpSpPr>
        <p:grpSpPr>
          <a:xfrm>
            <a:off x="2106476" y="3116414"/>
            <a:ext cx="4351571" cy="2388093"/>
            <a:chOff x="2320315" y="3116414"/>
            <a:chExt cx="4351571" cy="2388093"/>
          </a:xfrm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3D558B93-576E-49BD-A1DF-A82C5870B448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CB5C1986-20DE-450C-8EEE-D8BEE2F850C6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확인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2696406" y="3211905"/>
              <a:ext cx="16930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비밀번호 재설정</a:t>
              </a:r>
            </a:p>
          </p:txBody>
        </p:sp>
        <p:pic>
          <p:nvPicPr>
            <p:cNvPr id="17" name="그림 16">
              <a:extLst>
                <a:ext uri="{FF2B5EF4-FFF2-40B4-BE49-F238E27FC236}">
                  <a16:creationId xmlns="" xmlns:a16="http://schemas.microsoft.com/office/drawing/2014/main" id="{926168D9-25C6-4BD5-A34F-16F9D3262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  <p:grpSp>
          <p:nvGrpSpPr>
            <p:cNvPr id="18" name="그룹 17"/>
            <p:cNvGrpSpPr/>
            <p:nvPr/>
          </p:nvGrpSpPr>
          <p:grpSpPr>
            <a:xfrm>
              <a:off x="3181879" y="3991529"/>
              <a:ext cx="2933243" cy="722520"/>
              <a:chOff x="2875943" y="3654062"/>
              <a:chExt cx="2933243" cy="72252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="" xmlns:a16="http://schemas.microsoft.com/office/drawing/2014/main" id="{E09BF372-DA70-4198-B7DA-153AF988B7F3}"/>
                  </a:ext>
                </a:extLst>
              </p:cNvPr>
              <p:cNvSpPr/>
              <p:nvPr/>
            </p:nvSpPr>
            <p:spPr>
              <a:xfrm>
                <a:off x="4379881" y="3654062"/>
                <a:ext cx="1429305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id="{FEABD6E8-C233-4CB3-A1FE-F2249F5A9579}"/>
                  </a:ext>
                </a:extLst>
              </p:cNvPr>
              <p:cNvSpPr txBox="1"/>
              <p:nvPr/>
            </p:nvSpPr>
            <p:spPr>
              <a:xfrm>
                <a:off x="2875943" y="3654062"/>
                <a:ext cx="15039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새로운 비밀번호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="" xmlns:a16="http://schemas.microsoft.com/office/drawing/2014/main" id="{6FD49968-80A8-4E4B-A335-7AFF6CDEA4D8}"/>
                  </a:ext>
                </a:extLst>
              </p:cNvPr>
              <p:cNvSpPr txBox="1"/>
              <p:nvPr/>
            </p:nvSpPr>
            <p:spPr>
              <a:xfrm>
                <a:off x="3117997" y="4062851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비밀번호확인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B24D303F-14FF-4E5A-9729-31BA2B7D0763}"/>
                  </a:ext>
                </a:extLst>
              </p:cNvPr>
              <p:cNvSpPr/>
              <p:nvPr/>
            </p:nvSpPr>
            <p:spPr>
              <a:xfrm>
                <a:off x="4379881" y="4052582"/>
                <a:ext cx="1429305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3" name="그룹 22"/>
          <p:cNvGrpSpPr/>
          <p:nvPr/>
        </p:nvGrpSpPr>
        <p:grpSpPr>
          <a:xfrm>
            <a:off x="7309904" y="2528964"/>
            <a:ext cx="3600450" cy="514350"/>
            <a:chOff x="7521574" y="3477179"/>
            <a:chExt cx="3600450" cy="51435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1574" y="3477179"/>
              <a:ext cx="3600450" cy="5143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9194795" y="3570453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새 비밀번호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576733" y="3632200"/>
              <a:ext cx="660400" cy="169333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" name="꺾인 연결선 24"/>
          <p:cNvCxnSpPr>
            <a:stCxn id="5122" idx="2"/>
            <a:endCxn id="15" idx="3"/>
          </p:cNvCxnSpPr>
          <p:nvPr/>
        </p:nvCxnSpPr>
        <p:spPr>
          <a:xfrm rot="5400000">
            <a:off x="5933847" y="1982094"/>
            <a:ext cx="2115062" cy="4237503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C01F754B-3DDB-40E0-9073-6EA904B626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084" y="603406"/>
            <a:ext cx="3353268" cy="1962424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="" xmlns:a16="http://schemas.microsoft.com/office/drawing/2014/main" id="{548B42DD-F32A-426C-B22A-8B9F21C34F3D}"/>
              </a:ext>
            </a:extLst>
          </p:cNvPr>
          <p:cNvSpPr/>
          <p:nvPr/>
        </p:nvSpPr>
        <p:spPr>
          <a:xfrm>
            <a:off x="6023814" y="5158375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비밀번호 재설정에서 새로운 비밀번호를 입력하고 확인 버튼을 누르면 회원테이블에서는 내가 이전에 입력한 </a:t>
            </a:r>
            <a:r>
              <a:rPr lang="ko-KR" altLang="en-US" sz="1000" dirty="0" err="1">
                <a:solidFill>
                  <a:schemeClr val="tx1"/>
                </a:solidFill>
              </a:rPr>
              <a:t>아이디값과</a:t>
            </a:r>
            <a:r>
              <a:rPr lang="ko-KR" altLang="en-US" sz="1000" dirty="0">
                <a:solidFill>
                  <a:schemeClr val="tx1"/>
                </a:solidFill>
              </a:rPr>
              <a:t> 휴대폰번호 값이 일치하는 로우에 </a:t>
            </a:r>
            <a:r>
              <a:rPr lang="ko-KR" altLang="en-US" sz="1000" dirty="0" err="1">
                <a:solidFill>
                  <a:schemeClr val="tx1"/>
                </a:solidFill>
              </a:rPr>
              <a:t>비밀번호값을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UPDATE SET</a:t>
            </a:r>
            <a:r>
              <a:rPr lang="ko-KR" altLang="en-US" sz="1000" dirty="0">
                <a:solidFill>
                  <a:schemeClr val="tx1"/>
                </a:solidFill>
              </a:rPr>
              <a:t>을 사용해 새로 입력한 비밀번호로 변경하게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89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  <a:r>
              <a:rPr lang="en-US" altLang="ko-KR" sz="2400" dirty="0"/>
              <a:t>- SQL</a:t>
            </a:r>
            <a:r>
              <a:rPr lang="ko-KR" altLang="en-US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 서비스 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670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시터검색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맡아줄 사람을 찾아보세요</a:t>
            </a:r>
            <a:r>
              <a:rPr lang="en-US" altLang="ko-KR" sz="1200"/>
              <a:t>!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1" y="2182536"/>
            <a:ext cx="1183124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085394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859816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655365" y="2719040"/>
            <a:ext cx="2118027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 리스트</a:t>
            </a:r>
            <a:endParaRPr lang="en-US" altLang="ko-KR" sz="1600"/>
          </a:p>
          <a:p>
            <a:pPr algn="ctr"/>
            <a:r>
              <a:rPr lang="ko-KR" altLang="en-US" sz="1600"/>
              <a:t>지도로 위치 표시</a:t>
            </a:r>
            <a:endParaRPr lang="en-US" altLang="ko-KR" sz="1600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267124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3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6" name="타원 5"/>
          <p:cNvSpPr/>
          <p:nvPr/>
        </p:nvSpPr>
        <p:spPr>
          <a:xfrm>
            <a:off x="1162877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39" name="타원 38"/>
          <p:cNvSpPr/>
          <p:nvPr/>
        </p:nvSpPr>
        <p:spPr>
          <a:xfrm>
            <a:off x="2098276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57" name="타원 56"/>
          <p:cNvSpPr/>
          <p:nvPr/>
        </p:nvSpPr>
        <p:spPr>
          <a:xfrm>
            <a:off x="1162877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162877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72" name="타원 71"/>
          <p:cNvSpPr/>
          <p:nvPr/>
        </p:nvSpPr>
        <p:spPr>
          <a:xfrm>
            <a:off x="1162877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74" name="타원 73"/>
          <p:cNvSpPr/>
          <p:nvPr/>
        </p:nvSpPr>
        <p:spPr>
          <a:xfrm>
            <a:off x="1722514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77" name="타원 76"/>
          <p:cNvSpPr/>
          <p:nvPr/>
        </p:nvSpPr>
        <p:spPr>
          <a:xfrm>
            <a:off x="1162877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80" name="타원 79"/>
          <p:cNvSpPr/>
          <p:nvPr/>
        </p:nvSpPr>
        <p:spPr>
          <a:xfrm>
            <a:off x="1722514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82" name="타원 81"/>
          <p:cNvSpPr/>
          <p:nvPr/>
        </p:nvSpPr>
        <p:spPr>
          <a:xfrm>
            <a:off x="2382736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447078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86" name="타원 85"/>
          <p:cNvSpPr/>
          <p:nvPr/>
        </p:nvSpPr>
        <p:spPr>
          <a:xfrm>
            <a:off x="1162877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88" name="타원 87"/>
          <p:cNvSpPr/>
          <p:nvPr/>
        </p:nvSpPr>
        <p:spPr>
          <a:xfrm>
            <a:off x="1587105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651447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90" name="타원 89"/>
          <p:cNvSpPr/>
          <p:nvPr/>
        </p:nvSpPr>
        <p:spPr>
          <a:xfrm>
            <a:off x="204767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12021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92" name="타원 91"/>
          <p:cNvSpPr/>
          <p:nvPr/>
        </p:nvSpPr>
        <p:spPr>
          <a:xfrm>
            <a:off x="2588116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652458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1587105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64663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359426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1.</a:t>
            </a:r>
            <a:r>
              <a:rPr lang="ko-KR" altLang="en-US" sz="900"/>
              <a:t> 홍길동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오랜경험과 노하우로</a:t>
            </a:r>
            <a:r>
              <a:rPr lang="en-US" altLang="ko-KR" sz="900"/>
              <a:t>…</a:t>
            </a:r>
            <a:endParaRPr lang="ko-KR" altLang="en-US" sz="9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4144617" y="3317434"/>
            <a:ext cx="703339" cy="120726"/>
            <a:chOff x="2387285" y="2663238"/>
            <a:chExt cx="1857074" cy="318761"/>
          </a:xfrm>
        </p:grpSpPr>
        <p:sp>
          <p:nvSpPr>
            <p:cNvPr id="106" name="포인트가 5개인 별 10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포인트가 5개인 별 10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포인트가 5개인 별 10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포인트가 5개인 별 10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포인트가 5개인 별 10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364663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2.</a:t>
            </a:r>
            <a:r>
              <a:rPr lang="ko-KR" altLang="en-US" sz="900"/>
              <a:t> 김길동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0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베테랑 동물관리사입니다</a:t>
            </a:r>
            <a:r>
              <a:rPr lang="en-US" altLang="ko-KR" sz="900"/>
              <a:t>.</a:t>
            </a:r>
            <a:endParaRPr lang="ko-KR" altLang="en-US" sz="900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4144617" y="4198729"/>
            <a:ext cx="703339" cy="120726"/>
            <a:chOff x="2387285" y="2663238"/>
            <a:chExt cx="1857074" cy="318761"/>
          </a:xfrm>
        </p:grpSpPr>
        <p:sp>
          <p:nvSpPr>
            <p:cNvPr id="127" name="포인트가 5개인 별 12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포인트가 5개인 별 12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포인트가 5개인 별 12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포인트가 5개인 별 12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포인트가 5개인 별 13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3364663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3.</a:t>
            </a:r>
            <a:r>
              <a:rPr lang="ko-KR" altLang="en-US" sz="900"/>
              <a:t> 신길동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80,000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수많은 동물을 관리해왔습</a:t>
            </a:r>
            <a:r>
              <a:rPr lang="en-US" altLang="ko-KR" sz="900"/>
              <a:t>..</a:t>
            </a:r>
            <a:endParaRPr lang="ko-KR" altLang="en-US" sz="900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4144617" y="5150573"/>
            <a:ext cx="703339" cy="120726"/>
            <a:chOff x="2387285" y="2663238"/>
            <a:chExt cx="1857074" cy="318761"/>
          </a:xfrm>
        </p:grpSpPr>
        <p:sp>
          <p:nvSpPr>
            <p:cNvPr id="137" name="포인트가 5개인 별 13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포인트가 5개인 별 13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포인트가 5개인 별 13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포인트가 5개인 별 14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0" name="타원 179"/>
          <p:cNvSpPr/>
          <p:nvPr/>
        </p:nvSpPr>
        <p:spPr>
          <a:xfrm>
            <a:off x="2098276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946248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83" name="직사각형 18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20670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184" name="TextBox 18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7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185" name="타원 184"/>
          <p:cNvSpPr/>
          <p:nvPr/>
        </p:nvSpPr>
        <p:spPr>
          <a:xfrm>
            <a:off x="9023731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187" name="타원 186"/>
          <p:cNvSpPr/>
          <p:nvPr/>
        </p:nvSpPr>
        <p:spPr>
          <a:xfrm>
            <a:off x="9959130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023472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189" name="타원 188"/>
          <p:cNvSpPr/>
          <p:nvPr/>
        </p:nvSpPr>
        <p:spPr>
          <a:xfrm>
            <a:off x="9023731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191" name="TextBox 19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192" name="직사각형 191"/>
          <p:cNvSpPr/>
          <p:nvPr/>
        </p:nvSpPr>
        <p:spPr>
          <a:xfrm>
            <a:off x="9023731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194" name="타원 193"/>
          <p:cNvSpPr/>
          <p:nvPr/>
        </p:nvSpPr>
        <p:spPr>
          <a:xfrm>
            <a:off x="9023731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196" name="타원 195"/>
          <p:cNvSpPr/>
          <p:nvPr/>
        </p:nvSpPr>
        <p:spPr>
          <a:xfrm>
            <a:off x="9583368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647710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198" name="TextBox 19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199" name="타원 198"/>
          <p:cNvSpPr/>
          <p:nvPr/>
        </p:nvSpPr>
        <p:spPr>
          <a:xfrm>
            <a:off x="9023731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201" name="타원 200"/>
          <p:cNvSpPr/>
          <p:nvPr/>
        </p:nvSpPr>
        <p:spPr>
          <a:xfrm>
            <a:off x="9583368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TextBox 201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647710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203" name="타원 202"/>
          <p:cNvSpPr/>
          <p:nvPr/>
        </p:nvSpPr>
        <p:spPr>
          <a:xfrm>
            <a:off x="10243590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307932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205" name="TextBox 20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206" name="타원 205"/>
          <p:cNvSpPr/>
          <p:nvPr/>
        </p:nvSpPr>
        <p:spPr>
          <a:xfrm>
            <a:off x="9023731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208" name="타원 207"/>
          <p:cNvSpPr/>
          <p:nvPr/>
        </p:nvSpPr>
        <p:spPr>
          <a:xfrm>
            <a:off x="944795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TextBox 208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12301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210" name="타원 209"/>
          <p:cNvSpPr/>
          <p:nvPr/>
        </p:nvSpPr>
        <p:spPr>
          <a:xfrm>
            <a:off x="9908533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972875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212" name="타원 211"/>
          <p:cNvSpPr/>
          <p:nvPr/>
        </p:nvSpPr>
        <p:spPr>
          <a:xfrm>
            <a:off x="10448970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513312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214" name="TextBox 21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215" name="직사각형 214"/>
          <p:cNvSpPr/>
          <p:nvPr/>
        </p:nvSpPr>
        <p:spPr>
          <a:xfrm>
            <a:off x="9447959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/>
          <p:cNvSpPr/>
          <p:nvPr/>
        </p:nvSpPr>
        <p:spPr>
          <a:xfrm>
            <a:off x="9959130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023472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  <p:sp>
        <p:nvSpPr>
          <p:cNvPr id="142" name="TextBox 141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426" y="3377797"/>
            <a:ext cx="7807420" cy="141942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364663" y="3361398"/>
            <a:ext cx="7802183" cy="1435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  <a:stCxn id="70" idx="3"/>
            <a:endCxn id="10" idx="1"/>
          </p:cNvCxnSpPr>
          <p:nvPr/>
        </p:nvCxnSpPr>
        <p:spPr>
          <a:xfrm flipV="1">
            <a:off x="2364750" y="4087509"/>
            <a:ext cx="994676" cy="1770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4" name="사각형: 둥근 모서리 143">
            <a:extLst>
              <a:ext uri="{FF2B5EF4-FFF2-40B4-BE49-F238E27FC236}">
                <a16:creationId xmlns="" xmlns:a16="http://schemas.microsoft.com/office/drawing/2014/main" id="{648A5E10-AE48-4AF6-9D6D-8479B5754416}"/>
              </a:ext>
            </a:extLst>
          </p:cNvPr>
          <p:cNvSpPr/>
          <p:nvPr/>
        </p:nvSpPr>
        <p:spPr>
          <a:xfrm>
            <a:off x="3328616" y="4814533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 err="1">
                <a:solidFill>
                  <a:schemeClr val="tx1"/>
                </a:solidFill>
              </a:rPr>
              <a:t>시터검색시</a:t>
            </a:r>
            <a:r>
              <a:rPr lang="ko-KR" altLang="en-US" sz="1000" dirty="0">
                <a:solidFill>
                  <a:schemeClr val="tx1"/>
                </a:solidFill>
              </a:rPr>
              <a:t> 서비스종류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지역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펫종류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펫 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펫 무게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비용등의</a:t>
            </a:r>
            <a:r>
              <a:rPr lang="ko-KR" altLang="en-US" sz="1000" dirty="0">
                <a:solidFill>
                  <a:schemeClr val="tx1"/>
                </a:solidFill>
              </a:rPr>
              <a:t> 조건들을 선택하고 검색을 누르게 되면</a:t>
            </a:r>
            <a:r>
              <a:rPr lang="en-US" altLang="ko-KR" sz="1000">
                <a:solidFill>
                  <a:schemeClr val="tx1"/>
                </a:solidFill>
              </a:rPr>
              <a:t>, </a:t>
            </a:r>
            <a:r>
              <a:rPr lang="ko-KR" altLang="en-US" sz="1000" smtClean="0">
                <a:solidFill>
                  <a:schemeClr val="tx1"/>
                </a:solidFill>
              </a:rPr>
              <a:t>멤버테이블과</a:t>
            </a:r>
            <a:r>
              <a:rPr lang="en-US" altLang="ko-KR" sz="1000" smtClean="0">
                <a:solidFill>
                  <a:schemeClr val="tx1"/>
                </a:solidFill>
              </a:rPr>
              <a:t>, </a:t>
            </a:r>
            <a:r>
              <a:rPr lang="ko-KR" altLang="en-US" sz="1000" smtClean="0">
                <a:solidFill>
                  <a:schemeClr val="tx1"/>
                </a:solidFill>
              </a:rPr>
              <a:t>시터테이블을 참조하는 뷰에서 </a:t>
            </a:r>
            <a:r>
              <a:rPr lang="ko-KR" altLang="en-US" sz="1000" dirty="0">
                <a:solidFill>
                  <a:schemeClr val="tx1"/>
                </a:solidFill>
              </a:rPr>
              <a:t>조건과 </a:t>
            </a:r>
            <a:r>
              <a:rPr lang="ko-KR" altLang="en-US" sz="1000">
                <a:solidFill>
                  <a:schemeClr val="tx1"/>
                </a:solidFill>
              </a:rPr>
              <a:t>일치하는 </a:t>
            </a:r>
            <a:r>
              <a:rPr lang="ko-KR" altLang="en-US" sz="1000" smtClean="0">
                <a:solidFill>
                  <a:schemeClr val="tx1"/>
                </a:solidFill>
              </a:rPr>
              <a:t>로우데이터를 </a:t>
            </a:r>
            <a:r>
              <a:rPr lang="en-US" altLang="ko-KR" sz="1000" dirty="0">
                <a:solidFill>
                  <a:schemeClr val="tx1"/>
                </a:solidFill>
              </a:rPr>
              <a:t>SELECT WHERE</a:t>
            </a:r>
            <a:r>
              <a:rPr lang="ko-KR" altLang="en-US" sz="1000" dirty="0">
                <a:solidFill>
                  <a:schemeClr val="tx1"/>
                </a:solidFill>
              </a:rPr>
              <a:t>문으로 찾아 해당 </a:t>
            </a:r>
            <a:r>
              <a:rPr lang="ko-KR" altLang="en-US" sz="1000" dirty="0" err="1">
                <a:solidFill>
                  <a:schemeClr val="tx1"/>
                </a:solidFill>
              </a:rPr>
              <a:t>시터의</a:t>
            </a:r>
            <a:r>
              <a:rPr lang="ko-KR" altLang="en-US" sz="1000" dirty="0">
                <a:solidFill>
                  <a:schemeClr val="tx1"/>
                </a:solidFill>
              </a:rPr>
              <a:t> 프로필을 검색결과창에 나타나게 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0FFC6D68-D56D-4187-8C79-D8E490ECCA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778" y="2527493"/>
            <a:ext cx="7802064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48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시터상세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60C3980E-9E81-449C-80C6-5CFA814C4207}"/>
              </a:ext>
            </a:extLst>
          </p:cNvPr>
          <p:cNvSpPr txBox="1"/>
          <p:nvPr/>
        </p:nvSpPr>
        <p:spPr>
          <a:xfrm>
            <a:off x="4086964" y="3212075"/>
            <a:ext cx="251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만족도 </a:t>
            </a:r>
            <a:r>
              <a:rPr lang="en-US" altLang="ko-KR" sz="800" dirty="0"/>
              <a:t>0%     </a:t>
            </a:r>
            <a:r>
              <a:rPr lang="ko-KR" altLang="en-US" sz="800" dirty="0"/>
              <a:t>메시지 응답률 </a:t>
            </a:r>
            <a:r>
              <a:rPr lang="en-US" altLang="ko-KR" sz="800" dirty="0"/>
              <a:t>0%      </a:t>
            </a:r>
            <a:r>
              <a:rPr lang="ko-KR" altLang="en-US" sz="800" dirty="0"/>
              <a:t>응답시간 </a:t>
            </a:r>
            <a:r>
              <a:rPr lang="en-US" altLang="ko-KR" sz="800" dirty="0"/>
              <a:t>0%</a:t>
            </a:r>
            <a:endParaRPr lang="ko-KR" altLang="en-US" sz="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=""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=""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=""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96623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="" xmlns:a16="http://schemas.microsoft.com/office/drawing/2014/main" id="{F2AD47CD-0CF6-4795-9D8A-ED3B91FDA2A1}"/>
              </a:ext>
            </a:extLst>
          </p:cNvPr>
          <p:cNvSpPr txBox="1"/>
          <p:nvPr/>
        </p:nvSpPr>
        <p:spPr>
          <a:xfrm>
            <a:off x="10180405" y="3154677"/>
            <a:ext cx="9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만족도 </a:t>
            </a:r>
            <a:r>
              <a:rPr lang="en-US" altLang="ko-KR" sz="600" dirty="0"/>
              <a:t>0%     </a:t>
            </a:r>
          </a:p>
          <a:p>
            <a:r>
              <a:rPr lang="ko-KR" altLang="en-US" sz="600" dirty="0"/>
              <a:t>메시지 응답률 </a:t>
            </a:r>
            <a:r>
              <a:rPr lang="en-US" altLang="ko-KR" sz="600" dirty="0"/>
              <a:t>0%      </a:t>
            </a:r>
          </a:p>
          <a:p>
            <a:r>
              <a:rPr lang="ko-KR" altLang="en-US" sz="600" dirty="0"/>
              <a:t>응답시간 </a:t>
            </a:r>
            <a:r>
              <a:rPr lang="en-US" altLang="ko-KR" sz="600" dirty="0"/>
              <a:t>0%</a:t>
            </a:r>
            <a:endParaRPr lang="ko-KR" altLang="en-US" sz="600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=""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=""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=""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=""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=""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=""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=""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=""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=""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=""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2388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=""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=""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=""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모서리가 둥근 직사각형 96"/>
          <p:cNvSpPr/>
          <p:nvPr/>
        </p:nvSpPr>
        <p:spPr>
          <a:xfrm>
            <a:off x="192641" y="6232090"/>
            <a:ext cx="554587" cy="1619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기간 선택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90736" y="6458877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예약 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88356" y="5977231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서비스 선택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97940" y="6238950"/>
            <a:ext cx="723965" cy="1550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28" name="TextBox 127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52" name="직선 연결선 15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1/2 액자 154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5979627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6144980" y="21735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57" name="1/2 액자 156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10286835" y="22873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10452188" y="22422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grpSp>
        <p:nvGrpSpPr>
          <p:cNvPr id="159" name="그룹 158"/>
          <p:cNvGrpSpPr/>
          <p:nvPr/>
        </p:nvGrpSpPr>
        <p:grpSpPr>
          <a:xfrm>
            <a:off x="4708445" y="2846569"/>
            <a:ext cx="703339" cy="120726"/>
            <a:chOff x="2387285" y="2663238"/>
            <a:chExt cx="1857074" cy="318761"/>
          </a:xfrm>
        </p:grpSpPr>
        <p:sp>
          <p:nvSpPr>
            <p:cNvPr id="160" name="포인트가 5개인 별 159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포인트가 5개인 별 160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포인트가 5개인 별 161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포인트가 5개인 별 162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포인트가 5개인 별 163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10235573" y="2841406"/>
            <a:ext cx="703339" cy="120726"/>
            <a:chOff x="2387285" y="2663238"/>
            <a:chExt cx="1857074" cy="318761"/>
          </a:xfrm>
        </p:grpSpPr>
        <p:sp>
          <p:nvSpPr>
            <p:cNvPr id="173" name="포인트가 5개인 별 172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포인트가 5개인 별 173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포인트가 5개인 별 174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포인트가 5개인 별 175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포인트가 5개인 별 176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074" y="4976587"/>
            <a:ext cx="3086531" cy="74305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144" y="3100241"/>
            <a:ext cx="3591426" cy="7049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17" y="1492453"/>
            <a:ext cx="3391374" cy="77163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7" y="3479625"/>
            <a:ext cx="3258005" cy="70494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98817" y="1492453"/>
            <a:ext cx="3391374" cy="771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447144" y="3100241"/>
            <a:ext cx="3591426" cy="704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2347" y="3479625"/>
            <a:ext cx="3258005" cy="704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542768" y="4976587"/>
            <a:ext cx="3095684" cy="745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6971251" y="5242247"/>
            <a:ext cx="581565" cy="5429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6954109" y="3805189"/>
            <a:ext cx="2288748" cy="15054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89" idx="0"/>
            <a:endCxn id="17" idx="2"/>
          </p:cNvCxnSpPr>
          <p:nvPr/>
        </p:nvCxnSpPr>
        <p:spPr>
          <a:xfrm flipH="1" flipV="1">
            <a:off x="1691350" y="4184573"/>
            <a:ext cx="1462351" cy="14407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478695" y="2719746"/>
            <a:ext cx="3475413" cy="22989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4290191" y="1878270"/>
            <a:ext cx="926211" cy="814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6" name="사각형: 둥근 모서리 165">
            <a:extLst>
              <a:ext uri="{FF2B5EF4-FFF2-40B4-BE49-F238E27FC236}">
                <a16:creationId xmlns="" xmlns:a16="http://schemas.microsoft.com/office/drawing/2014/main" id="{654F9721-DB34-4B00-ADE3-E2AE642A182E}"/>
              </a:ext>
            </a:extLst>
          </p:cNvPr>
          <p:cNvSpPr/>
          <p:nvPr/>
        </p:nvSpPr>
        <p:spPr>
          <a:xfrm>
            <a:off x="5086196" y="1618654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사용자가 검색결과에서 원하는 </a:t>
            </a:r>
            <a:r>
              <a:rPr lang="ko-KR" altLang="en-US" sz="1000" dirty="0" err="1">
                <a:solidFill>
                  <a:schemeClr val="tx1"/>
                </a:solidFill>
              </a:rPr>
              <a:t>시터의</a:t>
            </a:r>
            <a:r>
              <a:rPr lang="ko-KR" altLang="en-US" sz="1000" dirty="0">
                <a:solidFill>
                  <a:schemeClr val="tx1"/>
                </a:solidFill>
              </a:rPr>
              <a:t> 프로필을 클릭하게 되면 해당 </a:t>
            </a:r>
            <a:r>
              <a:rPr lang="ko-KR" altLang="en-US" sz="1000" dirty="0" err="1">
                <a:solidFill>
                  <a:schemeClr val="tx1"/>
                </a:solidFill>
              </a:rPr>
              <a:t>시터의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>
                <a:solidFill>
                  <a:schemeClr val="tx1"/>
                </a:solidFill>
              </a:rPr>
              <a:t>정보는 </a:t>
            </a:r>
            <a:r>
              <a:rPr lang="ko-KR" altLang="en-US" sz="1000" smtClean="0">
                <a:solidFill>
                  <a:schemeClr val="tx1"/>
                </a:solidFill>
              </a:rPr>
              <a:t>시터 테이블에서 </a:t>
            </a:r>
            <a:r>
              <a:rPr lang="ko-KR" altLang="en-US" sz="1000" dirty="0">
                <a:solidFill>
                  <a:schemeClr val="tx1"/>
                </a:solidFill>
              </a:rPr>
              <a:t>아이디와 </a:t>
            </a:r>
            <a:r>
              <a:rPr lang="ko-KR" altLang="en-US" sz="1000" dirty="0" err="1">
                <a:solidFill>
                  <a:schemeClr val="tx1"/>
                </a:solidFill>
              </a:rPr>
              <a:t>시터번호</a:t>
            </a:r>
            <a:r>
              <a:rPr lang="ko-KR" altLang="en-US" sz="1000" dirty="0">
                <a:solidFill>
                  <a:schemeClr val="tx1"/>
                </a:solidFill>
              </a:rPr>
              <a:t> 컬럼을 조회해 해당하는 테이블의 컬럼의 값들을 실제 화면에서 보여주게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037AF08A-0AE8-481E-BC04-E7EFF1320BC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695" y="239753"/>
            <a:ext cx="3931519" cy="136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84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목록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355519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4358208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784899" y="2574053"/>
            <a:ext cx="251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4773706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5776395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844734" y="2713383"/>
            <a:ext cx="7007179" cy="3201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 flipV="1">
            <a:off x="6762989" y="2095956"/>
            <a:ext cx="0" cy="617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904" y="1586567"/>
            <a:ext cx="5458587" cy="52394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8904" y="1586567"/>
            <a:ext cx="5458587" cy="4744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DF2B9FDF-34CF-4698-9039-A551F4F1C6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951" y="2378294"/>
            <a:ext cx="2991267" cy="1219370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81D42474-E33C-44E8-910C-516F1A4C74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807" y="2780456"/>
            <a:ext cx="2219635" cy="2172003"/>
          </a:xfrm>
          <a:prstGeom prst="rect">
            <a:avLst/>
          </a:prstGeom>
        </p:spPr>
      </p:pic>
      <p:sp>
        <p:nvSpPr>
          <p:cNvPr id="67" name="사각형: 둥근 모서리 66">
            <a:extLst>
              <a:ext uri="{FF2B5EF4-FFF2-40B4-BE49-F238E27FC236}">
                <a16:creationId xmlns="" xmlns:a16="http://schemas.microsoft.com/office/drawing/2014/main" id="{04B66DD9-775B-4A05-80CD-BD098F20A7D5}"/>
              </a:ext>
            </a:extLst>
          </p:cNvPr>
          <p:cNvSpPr/>
          <p:nvPr/>
        </p:nvSpPr>
        <p:spPr>
          <a:xfrm>
            <a:off x="7613898" y="614897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 </a:t>
            </a:r>
            <a:r>
              <a:rPr lang="ko-KR" altLang="en-US" sz="1000" smtClean="0">
                <a:solidFill>
                  <a:schemeClr val="tx1"/>
                </a:solidFill>
              </a:rPr>
              <a:t>반려동물 프로그램 메뉴를 클릭하게 되면 프로그램의 제목</a:t>
            </a:r>
            <a:r>
              <a:rPr lang="en-US" altLang="ko-KR" sz="1000" smtClean="0">
                <a:solidFill>
                  <a:schemeClr val="tx1"/>
                </a:solidFill>
              </a:rPr>
              <a:t>, </a:t>
            </a:r>
            <a:r>
              <a:rPr lang="ko-KR" altLang="en-US" sz="1000" smtClean="0">
                <a:solidFill>
                  <a:schemeClr val="tx1"/>
                </a:solidFill>
              </a:rPr>
              <a:t>이미지를 반려동물 프로그램 테이블에서 </a:t>
            </a:r>
            <a:r>
              <a:rPr lang="ko-KR" altLang="en-US" sz="1000">
                <a:solidFill>
                  <a:schemeClr val="tx1"/>
                </a:solidFill>
              </a:rPr>
              <a:t>컬럼의 값들을 실제 화면에서 보여주게 됩니다</a:t>
            </a:r>
            <a:r>
              <a:rPr lang="en-US" altLang="ko-KR" sz="1000" smtClean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67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="" xmlns:a16="http://schemas.microsoft.com/office/drawing/2014/main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213585" y="3044282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FA4A435-72AD-4E57-8841-4A73CE0EA391}"/>
              </a:ext>
            </a:extLst>
          </p:cNvPr>
          <p:cNvSpPr txBox="1"/>
          <p:nvPr/>
        </p:nvSpPr>
        <p:spPr>
          <a:xfrm>
            <a:off x="6025695" y="1074510"/>
            <a:ext cx="4350871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개요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요구사항정의서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흐름도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화면 </a:t>
            </a:r>
            <a:r>
              <a:rPr lang="ko-KR" altLang="en-US" sz="4000" dirty="0" smtClean="0">
                <a:latin typeface="+mn-ea"/>
              </a:rPr>
              <a:t>설계서</a:t>
            </a:r>
            <a:endParaRPr lang="en-US" altLang="ko-KR" sz="4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 smtClean="0">
                <a:latin typeface="+mn-ea"/>
              </a:rPr>
              <a:t> SQL</a:t>
            </a:r>
            <a:endParaRPr lang="en-US" altLang="ko-KR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992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상세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2719040"/>
            <a:ext cx="1925446" cy="240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15311" y="2642716"/>
            <a:ext cx="6961578" cy="3430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091070"/>
            <a:ext cx="1925446" cy="298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2827929"/>
            <a:ext cx="6748669" cy="263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3220384"/>
            <a:ext cx="6756689" cy="2767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4239622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87933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363" y="3379409"/>
            <a:ext cx="3275061" cy="77464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674" y="4905961"/>
            <a:ext cx="6287378" cy="50489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025882" y="4358208"/>
            <a:ext cx="940436" cy="472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4496100" y="4154050"/>
            <a:ext cx="1732794" cy="2041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447674" y="4905961"/>
            <a:ext cx="6287378" cy="504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  <a:stCxn id="55" idx="0"/>
            <a:endCxn id="13" idx="2"/>
          </p:cNvCxnSpPr>
          <p:nvPr/>
        </p:nvCxnSpPr>
        <p:spPr>
          <a:xfrm flipV="1">
            <a:off x="4492089" y="5410857"/>
            <a:ext cx="99274" cy="2270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591363" y="3379410"/>
            <a:ext cx="3275061" cy="774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3CCA1186-446B-4D0A-BA5C-B26AC751BC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103" y="572844"/>
            <a:ext cx="2219635" cy="2172003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C93DA3B6-D821-4C30-A384-C422F1942D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213" y="155447"/>
            <a:ext cx="2991267" cy="1219370"/>
          </a:xfrm>
          <a:prstGeom prst="rect">
            <a:avLst/>
          </a:prstGeom>
        </p:spPr>
      </p:pic>
      <p:sp>
        <p:nvSpPr>
          <p:cNvPr id="46" name="사각형: 둥근 모서리 45">
            <a:extLst>
              <a:ext uri="{FF2B5EF4-FFF2-40B4-BE49-F238E27FC236}">
                <a16:creationId xmlns="" xmlns:a16="http://schemas.microsoft.com/office/drawing/2014/main" id="{3D202DDE-8435-4A19-AA27-BD888B113700}"/>
              </a:ext>
            </a:extLst>
          </p:cNvPr>
          <p:cNvSpPr/>
          <p:nvPr/>
        </p:nvSpPr>
        <p:spPr>
          <a:xfrm>
            <a:off x="8215311" y="2873264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특정</a:t>
            </a:r>
            <a:r>
              <a:rPr lang="en-US" altLang="ko-KR" sz="1000" smtClean="0">
                <a:solidFill>
                  <a:schemeClr val="tx1"/>
                </a:solidFill>
              </a:rPr>
              <a:t> </a:t>
            </a:r>
            <a:r>
              <a:rPr lang="ko-KR" altLang="en-US" sz="1000">
                <a:solidFill>
                  <a:schemeClr val="tx1"/>
                </a:solidFill>
              </a:rPr>
              <a:t>반려동물 프로그램 메뉴를 클릭하게 되면 프로그램의 </a:t>
            </a:r>
            <a:r>
              <a:rPr lang="ko-KR" altLang="en-US" sz="1000" smtClean="0">
                <a:solidFill>
                  <a:schemeClr val="tx1"/>
                </a:solidFill>
              </a:rPr>
              <a:t>전체정보를 </a:t>
            </a:r>
            <a:r>
              <a:rPr lang="ko-KR" altLang="en-US" sz="1000">
                <a:solidFill>
                  <a:schemeClr val="tx1"/>
                </a:solidFill>
              </a:rPr>
              <a:t>반려동물 프로그램 </a:t>
            </a:r>
            <a:r>
              <a:rPr lang="ko-KR" altLang="en-US" sz="1000" smtClean="0">
                <a:solidFill>
                  <a:schemeClr val="tx1"/>
                </a:solidFill>
              </a:rPr>
              <a:t>테이블에서 프로그램 번호에 해당하는 </a:t>
            </a:r>
            <a:r>
              <a:rPr lang="ko-KR" altLang="en-US" sz="1000">
                <a:solidFill>
                  <a:schemeClr val="tx1"/>
                </a:solidFill>
              </a:rPr>
              <a:t>컬럼의 값들을 실제 화면에서 보여주게 됩니다</a:t>
            </a:r>
            <a:r>
              <a:rPr lang="en-US" altLang="ko-KR" sz="100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신청 버튼을 클릭하면 신청목록 테이블에 아이디와 프로그램번호로 입력하게 됩니다</a:t>
            </a:r>
            <a:r>
              <a:rPr lang="en-US" altLang="ko-KR" sz="1000" smtClean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010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신청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2563322" y="2871440"/>
            <a:ext cx="3523688" cy="28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5" y="3023840"/>
            <a:ext cx="178198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04220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459835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47820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출발지</a:t>
            </a:r>
            <a:endParaRPr lang="ko-KR" altLang="en-US" sz="12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5147616" y="3169856"/>
            <a:ext cx="3184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5466082" y="3073309"/>
            <a:ext cx="1241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클릭 시 캘린더 호출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895830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9141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4331825"/>
            <a:ext cx="215934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35019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395518" y="4350189"/>
            <a:ext cx="288691" cy="2628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7" y="4767819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786184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018158" y="4778667"/>
            <a:ext cx="288691" cy="2811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1166" y="526666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19791" y="2643809"/>
            <a:ext cx="2476110" cy="360665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6" y="2923152"/>
            <a:ext cx="2358911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19791" y="2646153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3478200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201201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출발지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039793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7756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623857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------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------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3501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5192888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9158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822824" y="582854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5719477"/>
            <a:ext cx="8821382" cy="54300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24734" y="5700657"/>
            <a:ext cx="8821382" cy="543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3561057" y="5430334"/>
            <a:ext cx="419574" cy="3453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="" xmlns:a16="http://schemas.microsoft.com/office/drawing/2014/main" id="{F2414F09-5DFC-4755-88D2-EA3038FBCF1A}"/>
              </a:ext>
            </a:extLst>
          </p:cNvPr>
          <p:cNvSpPr/>
          <p:nvPr/>
        </p:nvSpPr>
        <p:spPr>
          <a:xfrm>
            <a:off x="6211121" y="4472085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펫선택</a:t>
            </a:r>
            <a:r>
              <a:rPr lang="ko-KR" altLang="en-US" sz="1000" dirty="0">
                <a:solidFill>
                  <a:schemeClr val="tx1"/>
                </a:solidFill>
              </a:rPr>
              <a:t> 부분은 아이디와 해당 회원정보를 참조하는 펫 </a:t>
            </a:r>
            <a:r>
              <a:rPr lang="ko-KR" altLang="en-US" sz="1000">
                <a:solidFill>
                  <a:schemeClr val="tx1"/>
                </a:solidFill>
              </a:rPr>
              <a:t>테이블의 </a:t>
            </a:r>
            <a:r>
              <a:rPr lang="ko-KR" altLang="en-US" sz="1000" smtClean="0">
                <a:solidFill>
                  <a:schemeClr val="tx1"/>
                </a:solidFill>
              </a:rPr>
              <a:t>펫이름 데이터를 </a:t>
            </a:r>
            <a:r>
              <a:rPr lang="ko-KR" altLang="en-US" sz="1000" dirty="0">
                <a:solidFill>
                  <a:schemeClr val="tx1"/>
                </a:solidFill>
              </a:rPr>
              <a:t>불러와 저장된 </a:t>
            </a:r>
            <a:r>
              <a:rPr lang="ko-KR" altLang="en-US" sz="1000" dirty="0" err="1">
                <a:solidFill>
                  <a:schemeClr val="tx1"/>
                </a:solidFill>
              </a:rPr>
              <a:t>펫을</a:t>
            </a:r>
            <a:r>
              <a:rPr lang="ko-KR" altLang="en-US" sz="1000" dirty="0">
                <a:solidFill>
                  <a:schemeClr val="tx1"/>
                </a:solidFill>
              </a:rPr>
              <a:t> 선택한다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나머지 날짜선택 출발지 </a:t>
            </a:r>
            <a:r>
              <a:rPr lang="ko-KR" altLang="en-US" sz="1000">
                <a:solidFill>
                  <a:schemeClr val="tx1"/>
                </a:solidFill>
              </a:rPr>
              <a:t>도착지 전달방식을 선택해 신청하게 되면 </a:t>
            </a:r>
            <a:r>
              <a:rPr lang="ko-KR" altLang="en-US" sz="1000" dirty="0">
                <a:solidFill>
                  <a:schemeClr val="tx1"/>
                </a:solidFill>
              </a:rPr>
              <a:t>장거리 이동서비스 테이블의 </a:t>
            </a:r>
            <a:r>
              <a:rPr lang="ko-KR" altLang="en-US" sz="1000">
                <a:solidFill>
                  <a:schemeClr val="tx1"/>
                </a:solidFill>
              </a:rPr>
              <a:t>각 </a:t>
            </a:r>
            <a:r>
              <a:rPr lang="ko-KR" altLang="en-US" sz="1000" smtClean="0">
                <a:solidFill>
                  <a:schemeClr val="tx1"/>
                </a:solidFill>
              </a:rPr>
              <a:t>컬럼에 값을 </a:t>
            </a:r>
            <a:r>
              <a:rPr lang="en-US" altLang="ko-KR" sz="1000" dirty="0">
                <a:solidFill>
                  <a:schemeClr val="tx1"/>
                </a:solidFill>
              </a:rPr>
              <a:t>INSERT</a:t>
            </a:r>
            <a:r>
              <a:rPr lang="ko-KR" altLang="en-US" sz="1000">
                <a:solidFill>
                  <a:schemeClr val="tx1"/>
                </a:solidFill>
              </a:rPr>
              <a:t>하여 </a:t>
            </a:r>
            <a:r>
              <a:rPr lang="ko-KR" altLang="en-US" sz="1000" smtClean="0">
                <a:solidFill>
                  <a:schemeClr val="tx1"/>
                </a:solidFill>
              </a:rPr>
              <a:t>저장된다</a:t>
            </a:r>
            <a:r>
              <a:rPr lang="en-US" altLang="ko-KR" sz="1000" smtClean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646DB07E-85F7-439E-809F-507C0D5B5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867" y="1045691"/>
            <a:ext cx="2398788" cy="189592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29A0391B-3C6B-4E5F-BF1B-5862F1290D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614" y="1876279"/>
            <a:ext cx="1857634" cy="20957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0014BFA1-193D-4788-A866-7D4DC71BFB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020" y="1169175"/>
            <a:ext cx="3115110" cy="16194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274" y="3429000"/>
            <a:ext cx="3543795" cy="75258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114274" y="3429000"/>
            <a:ext cx="3543795" cy="752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675869" y="3805290"/>
            <a:ext cx="438405" cy="6948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739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75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84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중요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2020/02/04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888830" y="3182333"/>
          <a:ext cx="2322001" cy="2722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2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35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6721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중요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02/04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30A6AD37-2D08-49C4-A67F-927767F73C4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933FCA11-EBAF-4F0D-9150-36BF94E7D9F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870145BD-E7E6-4D0B-8A16-812D8CB8D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A4EEA01B-3EA5-47B0-87DB-309D37807CB2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45" name="직선 화살표 연결선 44"/>
          <p:cNvCxnSpPr>
            <a:stCxn id="8" idx="2"/>
          </p:cNvCxnSpPr>
          <p:nvPr/>
        </p:nvCxnSpPr>
        <p:spPr>
          <a:xfrm flipH="1">
            <a:off x="4962146" y="3040886"/>
            <a:ext cx="1703655" cy="111651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4030" y="4656938"/>
            <a:ext cx="4486275" cy="9429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1" name="직선 화살표 연결선 30"/>
          <p:cNvCxnSpPr>
            <a:stCxn id="10" idx="1"/>
          </p:cNvCxnSpPr>
          <p:nvPr/>
        </p:nvCxnSpPr>
        <p:spPr>
          <a:xfrm flipH="1" flipV="1">
            <a:off x="4166854" y="5039476"/>
            <a:ext cx="927176" cy="889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4951" y="2231261"/>
            <a:ext cx="5981700" cy="809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8DCD8E00-D2D1-4487-B5B5-AEE25D418691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7162634C-ED6F-4AEC-8F79-CBD1A54248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599" y="224338"/>
            <a:ext cx="2715004" cy="1190791"/>
          </a:xfrm>
          <a:prstGeom prst="rect">
            <a:avLst/>
          </a:prstGeom>
        </p:spPr>
      </p:pic>
      <p:sp>
        <p:nvSpPr>
          <p:cNvPr id="34" name="사각형: 둥근 모서리 33">
            <a:extLst>
              <a:ext uri="{FF2B5EF4-FFF2-40B4-BE49-F238E27FC236}">
                <a16:creationId xmlns="" xmlns:a16="http://schemas.microsoft.com/office/drawing/2014/main" id="{9FEA6CC2-F860-4762-B98D-92DFCBF74600}"/>
              </a:ext>
            </a:extLst>
          </p:cNvPr>
          <p:cNvSpPr/>
          <p:nvPr/>
        </p:nvSpPr>
        <p:spPr>
          <a:xfrm>
            <a:off x="8089404" y="3041661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공지사항 목록과 해당 공지사항의 내용들은 공지사항 테이블에서 </a:t>
            </a:r>
            <a:r>
              <a:rPr lang="en-US" altLang="ko-KR" sz="1000" dirty="0">
                <a:solidFill>
                  <a:schemeClr val="tx1"/>
                </a:solidFill>
              </a:rPr>
              <a:t>SELECT</a:t>
            </a:r>
            <a:r>
              <a:rPr lang="ko-KR" altLang="en-US" sz="1000" dirty="0">
                <a:solidFill>
                  <a:schemeClr val="tx1"/>
                </a:solidFill>
              </a:rPr>
              <a:t>문을 통해 페이지에 </a:t>
            </a:r>
            <a:r>
              <a:rPr lang="ko-KR" altLang="en-US" sz="1000" dirty="0" err="1">
                <a:solidFill>
                  <a:schemeClr val="tx1"/>
                </a:solidFill>
              </a:rPr>
              <a:t>데이터값들이</a:t>
            </a:r>
            <a:r>
              <a:rPr lang="ko-KR" altLang="en-US" sz="1000" dirty="0">
                <a:solidFill>
                  <a:schemeClr val="tx1"/>
                </a:solidFill>
              </a:rPr>
              <a:t> 입력되어 보여진다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5FF35991-FCA1-4448-BD33-5819338694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350" y="782356"/>
            <a:ext cx="1857634" cy="209579"/>
          </a:xfrm>
          <a:prstGeom prst="rect">
            <a:avLst/>
          </a:prstGeom>
        </p:spPr>
      </p:pic>
      <p:pic>
        <p:nvPicPr>
          <p:cNvPr id="14" name="그림 13" descr="표지판이(가) 표시된 사진&#10;&#10;자동 생성된 설명">
            <a:extLst>
              <a:ext uri="{FF2B5EF4-FFF2-40B4-BE49-F238E27FC236}">
                <a16:creationId xmlns="" xmlns:a16="http://schemas.microsoft.com/office/drawing/2014/main" id="{F3675DA0-7AEC-4E53-9A60-918008FDA1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166" y="931"/>
            <a:ext cx="3353268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986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리스트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430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695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답변상태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118100" y="5802495"/>
            <a:ext cx="1651508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작성자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089600" y="5802495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8888830" y="3182333"/>
          <a:ext cx="2321999" cy="2594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8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97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97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797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089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473214" y="5911331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37320" y="5911331"/>
            <a:ext cx="1390292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제목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작성자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6" name="위로 굽은 화살표 5"/>
          <p:cNvSpPr/>
          <p:nvPr/>
        </p:nvSpPr>
        <p:spPr>
          <a:xfrm rot="16200000" flipH="1" flipV="1">
            <a:off x="1503764" y="4745084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위로 굽은 화살표 47"/>
          <p:cNvSpPr/>
          <p:nvPr/>
        </p:nvSpPr>
        <p:spPr>
          <a:xfrm rot="16200000" flipH="1" flipV="1">
            <a:off x="9130266" y="48659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84B478C4-6E8A-4FFE-8336-4287010F6AE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="" xmlns:a16="http://schemas.microsoft.com/office/drawing/2014/main" id="{15FF19D1-83DB-4C3F-BB2C-F8CEC4A426E3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E9733438-E709-4AFA-8727-91B489239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5ECB3DAD-A333-4518-BB87-058225218C4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704" y="2286924"/>
            <a:ext cx="6619875" cy="11334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2" name="직선 화살표 연결선 41"/>
          <p:cNvCxnSpPr>
            <a:stCxn id="13" idx="2"/>
            <a:endCxn id="16" idx="0"/>
          </p:cNvCxnSpPr>
          <p:nvPr/>
        </p:nvCxnSpPr>
        <p:spPr>
          <a:xfrm>
            <a:off x="4370642" y="3420399"/>
            <a:ext cx="1573212" cy="23820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C1DC640C-5C3C-4C62-AC5B-482AA4B0864E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7A30521C-2AA5-4882-9AA3-4A9D2FE342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121" y="170074"/>
            <a:ext cx="2867425" cy="13908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8D335B9D-8A8E-4FDB-A497-4E81453E9C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877012" y="757812"/>
            <a:ext cx="1857634" cy="209579"/>
          </a:xfrm>
          <a:prstGeom prst="rect">
            <a:avLst/>
          </a:prstGeom>
        </p:spPr>
      </p:pic>
      <p:pic>
        <p:nvPicPr>
          <p:cNvPr id="14" name="그림 13" descr="표지판이(가) 표시된 사진&#10;&#10;자동 생성된 설명">
            <a:extLst>
              <a:ext uri="{FF2B5EF4-FFF2-40B4-BE49-F238E27FC236}">
                <a16:creationId xmlns="" xmlns:a16="http://schemas.microsoft.com/office/drawing/2014/main" id="{97C85BD9-A14F-4C54-A29D-BDE51826F6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744" y="-186828"/>
            <a:ext cx="3353268" cy="1962424"/>
          </a:xfrm>
          <a:prstGeom prst="rect">
            <a:avLst/>
          </a:prstGeom>
        </p:spPr>
      </p:pic>
      <p:sp>
        <p:nvSpPr>
          <p:cNvPr id="52" name="사각형: 둥근 모서리 51">
            <a:extLst>
              <a:ext uri="{FF2B5EF4-FFF2-40B4-BE49-F238E27FC236}">
                <a16:creationId xmlns="" xmlns:a16="http://schemas.microsoft.com/office/drawing/2014/main" id="{0A2580DA-83DB-4ABD-87DD-F4E62F25642B}"/>
              </a:ext>
            </a:extLst>
          </p:cNvPr>
          <p:cNvSpPr/>
          <p:nvPr/>
        </p:nvSpPr>
        <p:spPr>
          <a:xfrm>
            <a:off x="7915275" y="1573291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 목록과 해당 </a:t>
            </a:r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의 내용들은 </a:t>
            </a:r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 테이블에서 </a:t>
            </a:r>
            <a:r>
              <a:rPr lang="en-US" altLang="ko-KR" sz="1000" dirty="0">
                <a:solidFill>
                  <a:schemeClr val="tx1"/>
                </a:solidFill>
              </a:rPr>
              <a:t>SELECT</a:t>
            </a:r>
            <a:r>
              <a:rPr lang="ko-KR" altLang="en-US" sz="1000" dirty="0">
                <a:solidFill>
                  <a:schemeClr val="tx1"/>
                </a:solidFill>
              </a:rPr>
              <a:t>문을 통해 페이지에 </a:t>
            </a:r>
            <a:r>
              <a:rPr lang="ko-KR" altLang="en-US" sz="1000" dirty="0" err="1">
                <a:solidFill>
                  <a:schemeClr val="tx1"/>
                </a:solidFill>
              </a:rPr>
              <a:t>데이터값들이</a:t>
            </a:r>
            <a:r>
              <a:rPr lang="ko-KR" altLang="en-US" sz="1000" dirty="0">
                <a:solidFill>
                  <a:schemeClr val="tx1"/>
                </a:solidFill>
              </a:rPr>
              <a:t> 입력되어 보여진다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내용검색은 </a:t>
            </a:r>
            <a:r>
              <a:rPr lang="en-US" altLang="ko-KR" sz="1000" dirty="0">
                <a:solidFill>
                  <a:schemeClr val="tx1"/>
                </a:solidFill>
              </a:rPr>
              <a:t>WHERE LIKE </a:t>
            </a:r>
            <a:r>
              <a:rPr lang="ko-KR" altLang="en-US" sz="1000" dirty="0">
                <a:solidFill>
                  <a:schemeClr val="tx1"/>
                </a:solidFill>
              </a:rPr>
              <a:t>문자열을 사용해 내가 </a:t>
            </a:r>
            <a:r>
              <a:rPr lang="ko-KR" altLang="en-US" sz="1000" dirty="0" err="1">
                <a:solidFill>
                  <a:schemeClr val="tx1"/>
                </a:solidFill>
              </a:rPr>
              <a:t>찾고자하는</a:t>
            </a:r>
            <a:r>
              <a:rPr lang="ko-KR" altLang="en-US" sz="1000" dirty="0">
                <a:solidFill>
                  <a:schemeClr val="tx1"/>
                </a:solidFill>
              </a:rPr>
              <a:t> 내용을 입력하고 해당 내용이 있는 </a:t>
            </a:r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테이블의 로우에서 찾아 사용자에게 데이터를 보여주게 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205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60705" y="3726814"/>
            <a:ext cx="6854570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질문내용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60704" y="3196632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60704" y="5572195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888831" y="3726814"/>
            <a:ext cx="2321999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질문내용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888830" y="3196632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888830" y="5572195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i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B8D7A013-5C90-4B08-BE02-054F90E7D0C9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7FC3B010-323F-4EA5-8A25-9923605CADA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708FEFD4-5967-4F74-8637-F8C25BB84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589ECC6A-1C50-4A1D-A4DB-6DA54D32ED8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31" name="직선 화살표 연결선 30"/>
          <p:cNvCxnSpPr>
            <a:stCxn id="12" idx="2"/>
          </p:cNvCxnSpPr>
          <p:nvPr/>
        </p:nvCxnSpPr>
        <p:spPr>
          <a:xfrm>
            <a:off x="5771494" y="4452691"/>
            <a:ext cx="1654664" cy="135319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2531" y="3557341"/>
            <a:ext cx="6257925" cy="895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B526B250-68E7-4968-9A75-5A8E9FB9AE60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ADBC0E27-A150-4D73-B012-4255FE64B7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841" y="319621"/>
            <a:ext cx="2867425" cy="13908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7A510E9B-874E-4581-A9CE-5314AF87E1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66" y="897278"/>
            <a:ext cx="1857634" cy="209579"/>
          </a:xfrm>
          <a:prstGeom prst="rect">
            <a:avLst/>
          </a:prstGeom>
        </p:spPr>
      </p:pic>
      <p:pic>
        <p:nvPicPr>
          <p:cNvPr id="13" name="그림 12" descr="표지판이(가) 표시된 사진&#10;&#10;자동 생성된 설명">
            <a:extLst>
              <a:ext uri="{FF2B5EF4-FFF2-40B4-BE49-F238E27FC236}">
                <a16:creationId xmlns="" xmlns:a16="http://schemas.microsoft.com/office/drawing/2014/main" id="{56078E82-A312-4DAF-9FD0-48C7B7A3A0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900" y="153125"/>
            <a:ext cx="3353268" cy="1962424"/>
          </a:xfrm>
          <a:prstGeom prst="rect">
            <a:avLst/>
          </a:prstGeom>
        </p:spPr>
      </p:pic>
      <p:sp>
        <p:nvSpPr>
          <p:cNvPr id="36" name="사각형: 둥근 모서리 42">
            <a:extLst>
              <a:ext uri="{FF2B5EF4-FFF2-40B4-BE49-F238E27FC236}">
                <a16:creationId xmlns:a16="http://schemas.microsoft.com/office/drawing/2014/main" xmlns="" id="{329360FD-5BEF-4CF7-89BA-0875245EB6C2}"/>
              </a:ext>
            </a:extLst>
          </p:cNvPr>
          <p:cNvSpPr/>
          <p:nvPr/>
        </p:nvSpPr>
        <p:spPr>
          <a:xfrm>
            <a:off x="7808458" y="2154386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내용 등록은 해당 내용들을 </a:t>
            </a:r>
            <a:r>
              <a:rPr lang="ko-KR" altLang="en-US" sz="1000" dirty="0" err="1">
                <a:solidFill>
                  <a:schemeClr val="tx1"/>
                </a:solidFill>
              </a:rPr>
              <a:t>작성후</a:t>
            </a:r>
            <a:r>
              <a:rPr lang="ko-KR" altLang="en-US" sz="1000" dirty="0">
                <a:solidFill>
                  <a:schemeClr val="tx1"/>
                </a:solidFill>
              </a:rPr>
              <a:t> 등록 버튼을 누르면 </a:t>
            </a:r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테이블에 각 컬럼에 해당하는 데이터들이 </a:t>
            </a:r>
            <a:r>
              <a:rPr lang="en-US" altLang="ko-KR" sz="1000" dirty="0">
                <a:solidFill>
                  <a:schemeClr val="tx1"/>
                </a:solidFill>
              </a:rPr>
              <a:t>INSERT</a:t>
            </a:r>
            <a:r>
              <a:rPr lang="ko-KR" altLang="en-US" sz="1000" dirty="0" smtClean="0">
                <a:solidFill>
                  <a:schemeClr val="tx1"/>
                </a:solidFill>
              </a:rPr>
              <a:t>로 저장된다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165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  <a:r>
              <a:rPr lang="en-US" altLang="ko-KR" sz="2400" dirty="0"/>
              <a:t>- SQL</a:t>
            </a:r>
            <a:r>
              <a:rPr lang="ko-KR" altLang="en-US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 서비스 관리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3510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 </a:t>
            </a:r>
            <a:r>
              <a:rPr lang="en-US" altLang="ko-KR" dirty="0"/>
              <a:t>– </a:t>
            </a:r>
            <a:r>
              <a:rPr lang="ko-KR" altLang="en-US" dirty="0" err="1"/>
              <a:t>펫</a:t>
            </a:r>
            <a:r>
              <a:rPr lang="ko-KR" altLang="en-US" dirty="0"/>
              <a:t>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5EF33D39-D93F-4712-8231-7839578326C9}"/>
              </a:ext>
            </a:extLst>
          </p:cNvPr>
          <p:cNvSpPr/>
          <p:nvPr/>
        </p:nvSpPr>
        <p:spPr>
          <a:xfrm>
            <a:off x="1856928" y="3796420"/>
            <a:ext cx="2100680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10B00B19-CDD2-4D51-9251-C455E6A6BD13}"/>
              </a:ext>
            </a:extLst>
          </p:cNvPr>
          <p:cNvSpPr/>
          <p:nvPr/>
        </p:nvSpPr>
        <p:spPr>
          <a:xfrm>
            <a:off x="4124261" y="3796420"/>
            <a:ext cx="2335262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="" xmlns:a16="http://schemas.microsoft.com/office/drawing/2014/main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="" xmlns:a16="http://schemas.microsoft.com/office/drawing/2014/main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="" xmlns:a16="http://schemas.microsoft.com/office/drawing/2014/main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="" xmlns:a16="http://schemas.microsoft.com/office/drawing/2014/main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="" xmlns:a16="http://schemas.microsoft.com/office/drawing/2014/main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="" xmlns:a16="http://schemas.microsoft.com/office/drawing/2014/main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="" xmlns:a16="http://schemas.microsoft.com/office/drawing/2014/main" id="{D76A4762-1699-45DD-8559-7C85B5F8BF83}"/>
              </a:ext>
            </a:extLst>
          </p:cNvPr>
          <p:cNvSpPr/>
          <p:nvPr/>
        </p:nvSpPr>
        <p:spPr>
          <a:xfrm>
            <a:off x="10091434" y="3965427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="" xmlns:a16="http://schemas.microsoft.com/office/drawing/2014/main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pic>
        <p:nvPicPr>
          <p:cNvPr id="7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021187B0-6306-4804-87B8-1753FD1E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="" xmlns:a16="http://schemas.microsoft.com/office/drawing/2014/main" id="{079BE6DC-7A41-43E2-B1CE-4F8581639C6A}"/>
              </a:ext>
            </a:extLst>
          </p:cNvPr>
          <p:cNvSpPr/>
          <p:nvPr/>
        </p:nvSpPr>
        <p:spPr>
          <a:xfrm>
            <a:off x="1835246" y="4982582"/>
            <a:ext cx="4605553" cy="41470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="" xmlns:a16="http://schemas.microsoft.com/office/drawing/2014/main" id="{E39CB927-6939-46CE-A4F4-4A51B2E5867B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051DFC58-2DCD-434D-BD88-A4E5E19393D3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C83D5B84-F952-4321-B6C0-7C717BD498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385E3668-E8F9-4378-877E-4489F57B6D06}"/>
              </a:ext>
            </a:extLst>
          </p:cNvPr>
          <p:cNvCxnSpPr>
            <a:cxnSpLocks/>
          </p:cNvCxnSpPr>
          <p:nvPr/>
        </p:nvCxnSpPr>
        <p:spPr>
          <a:xfrm flipV="1">
            <a:off x="5716420" y="2315293"/>
            <a:ext cx="607408" cy="6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47D4EC83-6CC3-49D2-9873-1348BFE5710F}"/>
              </a:ext>
            </a:extLst>
          </p:cNvPr>
          <p:cNvSpPr txBox="1"/>
          <p:nvPr/>
        </p:nvSpPr>
        <p:spPr>
          <a:xfrm>
            <a:off x="6852692" y="2951481"/>
            <a:ext cx="104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현재 이용중인 </a:t>
            </a:r>
            <a:r>
              <a:rPr lang="ko-KR" altLang="en-US" sz="800" dirty="0" err="1"/>
              <a:t>시터를</a:t>
            </a:r>
            <a:r>
              <a:rPr lang="ko-KR" altLang="en-US" sz="800" dirty="0"/>
              <a:t> 대표로 설정</a:t>
            </a:r>
            <a:endParaRPr lang="en-US" altLang="ko-KR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412DB31E-3F07-4DD1-BF0B-33EDDE4EBA70}"/>
              </a:ext>
            </a:extLst>
          </p:cNvPr>
          <p:cNvCxnSpPr>
            <a:cxnSpLocks/>
          </p:cNvCxnSpPr>
          <p:nvPr/>
        </p:nvCxnSpPr>
        <p:spPr>
          <a:xfrm flipV="1">
            <a:off x="6553797" y="2450607"/>
            <a:ext cx="197344" cy="360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2E3723BA-EF8C-43B3-ABEF-A119293C4F03}"/>
              </a:ext>
            </a:extLst>
          </p:cNvPr>
          <p:cNvSpPr txBox="1"/>
          <p:nvPr/>
        </p:nvSpPr>
        <p:spPr>
          <a:xfrm>
            <a:off x="4610510" y="2143441"/>
            <a:ext cx="108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화살표 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과거 이용했던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리스트 펼치기</a:t>
            </a:r>
            <a:endParaRPr lang="en-US" altLang="ko-KR" sz="8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="" xmlns:a16="http://schemas.microsoft.com/office/drawing/2014/main" id="{463BE7C5-82B4-4CFA-A6BA-0BC86A80450A}"/>
              </a:ext>
            </a:extLst>
          </p:cNvPr>
          <p:cNvCxnSpPr>
            <a:cxnSpLocks/>
          </p:cNvCxnSpPr>
          <p:nvPr/>
        </p:nvCxnSpPr>
        <p:spPr>
          <a:xfrm flipH="1" flipV="1">
            <a:off x="6898231" y="2422811"/>
            <a:ext cx="424313" cy="50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="" xmlns:a16="http://schemas.microsoft.com/office/drawing/2014/main" id="{DCA9DF4E-4BE2-434A-B173-8487CB7BD2E9}"/>
              </a:ext>
            </a:extLst>
          </p:cNvPr>
          <p:cNvSpPr/>
          <p:nvPr/>
        </p:nvSpPr>
        <p:spPr>
          <a:xfrm>
            <a:off x="5680472" y="2766724"/>
            <a:ext cx="1043268" cy="904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0EFB7406-C79C-4B48-9381-99BD13C2BC79}"/>
              </a:ext>
            </a:extLst>
          </p:cNvPr>
          <p:cNvSpPr txBox="1"/>
          <p:nvPr/>
        </p:nvSpPr>
        <p:spPr>
          <a:xfrm>
            <a:off x="5651874" y="2780048"/>
            <a:ext cx="110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클릭시</a:t>
            </a:r>
            <a:r>
              <a:rPr lang="ko-KR" altLang="en-US" sz="800" dirty="0"/>
              <a:t> 나오는 메뉴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채팅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페이지 이동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대표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등록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삭제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="" xmlns:a16="http://schemas.microsoft.com/office/drawing/2014/main" id="{DF113075-406C-4CD1-8FBE-4AAD0612D616}"/>
              </a:ext>
            </a:extLst>
          </p:cNvPr>
          <p:cNvSpPr/>
          <p:nvPr/>
        </p:nvSpPr>
        <p:spPr>
          <a:xfrm>
            <a:off x="8854936" y="3968134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="" xmlns:a16="http://schemas.microsoft.com/office/drawing/2014/main" id="{D6DF664C-F35A-425A-83B4-E818874F80A6}"/>
              </a:ext>
            </a:extLst>
          </p:cNvPr>
          <p:cNvSpPr/>
          <p:nvPr/>
        </p:nvSpPr>
        <p:spPr>
          <a:xfrm>
            <a:off x="8866850" y="5367097"/>
            <a:ext cx="2410047" cy="333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1A43DD02-476F-41CB-BF0B-A6AC148F0DA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="" xmlns:a16="http://schemas.microsoft.com/office/drawing/2014/main" id="{11363328-D488-4E1C-9830-3EDF9CB34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FBA135E-89DC-4506-B195-52963BD5C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79146FD2-A9B4-4AA4-A31C-FA3205EADB61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090" y="2697939"/>
            <a:ext cx="6915488" cy="1666353"/>
          </a:xfrm>
          <a:prstGeom prst="rect">
            <a:avLst/>
          </a:prstGeom>
        </p:spPr>
      </p:pic>
      <p:cxnSp>
        <p:nvCxnSpPr>
          <p:cNvPr id="77" name="직선 화살표 연결선 76"/>
          <p:cNvCxnSpPr/>
          <p:nvPr/>
        </p:nvCxnSpPr>
        <p:spPr>
          <a:xfrm flipH="1">
            <a:off x="2642531" y="2992416"/>
            <a:ext cx="838260" cy="1251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63">
            <a:extLst>
              <a:ext uri="{FF2B5EF4-FFF2-40B4-BE49-F238E27FC236}">
                <a16:creationId xmlns=""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8BE10263-1E0F-4E0D-B61C-36F77F74CB6B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842DB44B-DF03-4668-997E-093332AE1A9E}"/>
              </a:ext>
            </a:extLst>
          </p:cNvPr>
          <p:cNvSpPr/>
          <p:nvPr/>
        </p:nvSpPr>
        <p:spPr>
          <a:xfrm>
            <a:off x="3480792" y="2704480"/>
            <a:ext cx="6915488" cy="16598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DD4FF0F0-4B41-453E-9A38-E0FD54879E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093" y="40439"/>
            <a:ext cx="3362794" cy="2657846"/>
          </a:xfrm>
          <a:prstGeom prst="rect">
            <a:avLst/>
          </a:prstGeom>
        </p:spPr>
      </p:pic>
      <p:sp>
        <p:nvSpPr>
          <p:cNvPr id="72" name="사각형: 둥근 모서리 71">
            <a:extLst>
              <a:ext uri="{FF2B5EF4-FFF2-40B4-BE49-F238E27FC236}">
                <a16:creationId xmlns="" xmlns:a16="http://schemas.microsoft.com/office/drawing/2014/main" id="{FE0C8F02-EFBC-4C10-BA53-D724E0CE918C}"/>
              </a:ext>
            </a:extLst>
          </p:cNvPr>
          <p:cNvSpPr/>
          <p:nvPr/>
        </p:nvSpPr>
        <p:spPr>
          <a:xfrm>
            <a:off x="6766515" y="4344802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마이페이지의 보호자 프로필 페이지에서 </a:t>
            </a:r>
            <a:r>
              <a:rPr lang="ko-KR" altLang="en-US" sz="1000" dirty="0" err="1">
                <a:solidFill>
                  <a:schemeClr val="tx1"/>
                </a:solidFill>
              </a:rPr>
              <a:t>펫정보를</a:t>
            </a:r>
            <a:r>
              <a:rPr lang="ko-KR" altLang="en-US" sz="1000" dirty="0">
                <a:solidFill>
                  <a:schemeClr val="tx1"/>
                </a:solidFill>
              </a:rPr>
              <a:t> 입력하고 저장하면 입력한 해당 정보들이 </a:t>
            </a:r>
            <a:r>
              <a:rPr lang="ko-KR" altLang="en-US" sz="1000" dirty="0" err="1">
                <a:solidFill>
                  <a:schemeClr val="tx1"/>
                </a:solidFill>
              </a:rPr>
              <a:t>펫테이블의</a:t>
            </a:r>
            <a:r>
              <a:rPr lang="ko-KR" altLang="en-US" sz="1000" dirty="0">
                <a:solidFill>
                  <a:schemeClr val="tx1"/>
                </a:solidFill>
              </a:rPr>
              <a:t> 각 컬럼에 데이터 값들이 입력 저장된다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452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 </a:t>
            </a:r>
            <a:r>
              <a:rPr lang="en-US" altLang="ko-KR" dirty="0"/>
              <a:t>– </a:t>
            </a:r>
            <a:r>
              <a:rPr lang="ko-KR" altLang="en-US" dirty="0"/>
              <a:t>사진첩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5EF33D39-D93F-4712-8231-7839578326C9}"/>
              </a:ext>
            </a:extLst>
          </p:cNvPr>
          <p:cNvSpPr/>
          <p:nvPr/>
        </p:nvSpPr>
        <p:spPr>
          <a:xfrm>
            <a:off x="1856928" y="3796420"/>
            <a:ext cx="2100680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10B00B19-CDD2-4D51-9251-C455E6A6BD13}"/>
              </a:ext>
            </a:extLst>
          </p:cNvPr>
          <p:cNvSpPr/>
          <p:nvPr/>
        </p:nvSpPr>
        <p:spPr>
          <a:xfrm>
            <a:off x="4124261" y="3796420"/>
            <a:ext cx="2335262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="" xmlns:a16="http://schemas.microsoft.com/office/drawing/2014/main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="" xmlns:a16="http://schemas.microsoft.com/office/drawing/2014/main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="" xmlns:a16="http://schemas.microsoft.com/office/drawing/2014/main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="" xmlns:a16="http://schemas.microsoft.com/office/drawing/2014/main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="" xmlns:a16="http://schemas.microsoft.com/office/drawing/2014/main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="" xmlns:a16="http://schemas.microsoft.com/office/drawing/2014/main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="" xmlns:a16="http://schemas.microsoft.com/office/drawing/2014/main" id="{D76A4762-1699-45DD-8559-7C85B5F8BF83}"/>
              </a:ext>
            </a:extLst>
          </p:cNvPr>
          <p:cNvSpPr/>
          <p:nvPr/>
        </p:nvSpPr>
        <p:spPr>
          <a:xfrm>
            <a:off x="10091434" y="3965427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="" xmlns:a16="http://schemas.microsoft.com/office/drawing/2014/main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pic>
        <p:nvPicPr>
          <p:cNvPr id="7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021187B0-6306-4804-87B8-1753FD1E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="" xmlns:a16="http://schemas.microsoft.com/office/drawing/2014/main" id="{079BE6DC-7A41-43E2-B1CE-4F8581639C6A}"/>
              </a:ext>
            </a:extLst>
          </p:cNvPr>
          <p:cNvSpPr/>
          <p:nvPr/>
        </p:nvSpPr>
        <p:spPr>
          <a:xfrm>
            <a:off x="1835246" y="4982582"/>
            <a:ext cx="4605553" cy="41470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="" xmlns:a16="http://schemas.microsoft.com/office/drawing/2014/main" id="{E39CB927-6939-46CE-A4F4-4A51B2E5867B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051DFC58-2DCD-434D-BD88-A4E5E19393D3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C83D5B84-F952-4321-B6C0-7C717BD498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385E3668-E8F9-4378-877E-4489F57B6D06}"/>
              </a:ext>
            </a:extLst>
          </p:cNvPr>
          <p:cNvCxnSpPr>
            <a:cxnSpLocks/>
          </p:cNvCxnSpPr>
          <p:nvPr/>
        </p:nvCxnSpPr>
        <p:spPr>
          <a:xfrm flipV="1">
            <a:off x="5716420" y="2315293"/>
            <a:ext cx="607408" cy="6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47D4EC83-6CC3-49D2-9873-1348BFE5710F}"/>
              </a:ext>
            </a:extLst>
          </p:cNvPr>
          <p:cNvSpPr txBox="1"/>
          <p:nvPr/>
        </p:nvSpPr>
        <p:spPr>
          <a:xfrm>
            <a:off x="6852692" y="2951481"/>
            <a:ext cx="104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현재 이용중인 </a:t>
            </a:r>
            <a:r>
              <a:rPr lang="ko-KR" altLang="en-US" sz="800" dirty="0" err="1"/>
              <a:t>시터를</a:t>
            </a:r>
            <a:r>
              <a:rPr lang="ko-KR" altLang="en-US" sz="800" dirty="0"/>
              <a:t> 대표로 설정</a:t>
            </a:r>
            <a:endParaRPr lang="en-US" altLang="ko-KR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412DB31E-3F07-4DD1-BF0B-33EDDE4EBA70}"/>
              </a:ext>
            </a:extLst>
          </p:cNvPr>
          <p:cNvCxnSpPr>
            <a:cxnSpLocks/>
          </p:cNvCxnSpPr>
          <p:nvPr/>
        </p:nvCxnSpPr>
        <p:spPr>
          <a:xfrm flipV="1">
            <a:off x="6553797" y="2450607"/>
            <a:ext cx="197344" cy="360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2E3723BA-EF8C-43B3-ABEF-A119293C4F03}"/>
              </a:ext>
            </a:extLst>
          </p:cNvPr>
          <p:cNvSpPr txBox="1"/>
          <p:nvPr/>
        </p:nvSpPr>
        <p:spPr>
          <a:xfrm>
            <a:off x="4610510" y="2143441"/>
            <a:ext cx="108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화살표 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과거 이용했던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리스트 펼치기</a:t>
            </a:r>
            <a:endParaRPr lang="en-US" altLang="ko-KR" sz="8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="" xmlns:a16="http://schemas.microsoft.com/office/drawing/2014/main" id="{463BE7C5-82B4-4CFA-A6BA-0BC86A80450A}"/>
              </a:ext>
            </a:extLst>
          </p:cNvPr>
          <p:cNvCxnSpPr>
            <a:cxnSpLocks/>
          </p:cNvCxnSpPr>
          <p:nvPr/>
        </p:nvCxnSpPr>
        <p:spPr>
          <a:xfrm flipH="1" flipV="1">
            <a:off x="6898231" y="2422811"/>
            <a:ext cx="424313" cy="50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="" xmlns:a16="http://schemas.microsoft.com/office/drawing/2014/main" id="{DCA9DF4E-4BE2-434A-B173-8487CB7BD2E9}"/>
              </a:ext>
            </a:extLst>
          </p:cNvPr>
          <p:cNvSpPr/>
          <p:nvPr/>
        </p:nvSpPr>
        <p:spPr>
          <a:xfrm>
            <a:off x="5680472" y="2766724"/>
            <a:ext cx="1043268" cy="904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0EFB7406-C79C-4B48-9381-99BD13C2BC79}"/>
              </a:ext>
            </a:extLst>
          </p:cNvPr>
          <p:cNvSpPr txBox="1"/>
          <p:nvPr/>
        </p:nvSpPr>
        <p:spPr>
          <a:xfrm>
            <a:off x="5651874" y="2780048"/>
            <a:ext cx="110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클릭시</a:t>
            </a:r>
            <a:r>
              <a:rPr lang="ko-KR" altLang="en-US" sz="800" dirty="0"/>
              <a:t> 나오는 메뉴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채팅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페이지 이동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대표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등록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삭제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="" xmlns:a16="http://schemas.microsoft.com/office/drawing/2014/main" id="{DF113075-406C-4CD1-8FBE-4AAD0612D616}"/>
              </a:ext>
            </a:extLst>
          </p:cNvPr>
          <p:cNvSpPr/>
          <p:nvPr/>
        </p:nvSpPr>
        <p:spPr>
          <a:xfrm>
            <a:off x="8854936" y="3968134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="" xmlns:a16="http://schemas.microsoft.com/office/drawing/2014/main" id="{D6DF664C-F35A-425A-83B4-E818874F80A6}"/>
              </a:ext>
            </a:extLst>
          </p:cNvPr>
          <p:cNvSpPr/>
          <p:nvPr/>
        </p:nvSpPr>
        <p:spPr>
          <a:xfrm>
            <a:off x="8866850" y="5367097"/>
            <a:ext cx="2410047" cy="333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1A43DD02-476F-41CB-BF0B-A6AC148F0DA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="" xmlns:a16="http://schemas.microsoft.com/office/drawing/2014/main" id="{11363328-D488-4E1C-9830-3EDF9CB34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FBA135E-89DC-4506-B195-52963BD5C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79146FD2-A9B4-4AA4-A31C-FA3205EADB61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15" y="4402903"/>
            <a:ext cx="7004109" cy="450113"/>
          </a:xfrm>
          <a:prstGeom prst="rect">
            <a:avLst/>
          </a:prstGeom>
        </p:spPr>
      </p:pic>
      <p:cxnSp>
        <p:nvCxnSpPr>
          <p:cNvPr id="22" name="직선 화살표 연결선 21"/>
          <p:cNvCxnSpPr/>
          <p:nvPr/>
        </p:nvCxnSpPr>
        <p:spPr>
          <a:xfrm flipH="1">
            <a:off x="4516266" y="4762731"/>
            <a:ext cx="415710" cy="427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63">
            <a:extLst>
              <a:ext uri="{FF2B5EF4-FFF2-40B4-BE49-F238E27FC236}">
                <a16:creationId xmlns=""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1ADF017F-A98B-4326-9610-C64C428AF206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AAF5F615-78BB-419A-A684-FB64E51A29D6}"/>
              </a:ext>
            </a:extLst>
          </p:cNvPr>
          <p:cNvSpPr/>
          <p:nvPr/>
        </p:nvSpPr>
        <p:spPr>
          <a:xfrm>
            <a:off x="4918435" y="4434986"/>
            <a:ext cx="6902089" cy="362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="" xmlns:a16="http://schemas.microsoft.com/office/drawing/2014/main" id="{026BFB0D-7178-436A-A104-5493536D702F}"/>
              </a:ext>
            </a:extLst>
          </p:cNvPr>
          <p:cNvSpPr/>
          <p:nvPr/>
        </p:nvSpPr>
        <p:spPr>
          <a:xfrm>
            <a:off x="6832445" y="4850534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사진첩에 사진을 추가하면 회원사진첩 테이블에 사진을 등록하고 사용자 아이디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사진정보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사진</a:t>
            </a:r>
            <a:r>
              <a:rPr lang="en-US" altLang="ko-KR" sz="1000" dirty="0">
                <a:solidFill>
                  <a:schemeClr val="tx1"/>
                </a:solidFill>
              </a:rPr>
              <a:t>), </a:t>
            </a:r>
            <a:r>
              <a:rPr lang="ko-KR" altLang="en-US" sz="1000" dirty="0">
                <a:solidFill>
                  <a:schemeClr val="tx1"/>
                </a:solidFill>
              </a:rPr>
              <a:t>등록일이 입력된다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0" name="그림 9" descr="빨간색이(가) 표시된 사진&#10;&#10;자동 생성된 설명">
            <a:extLst>
              <a:ext uri="{FF2B5EF4-FFF2-40B4-BE49-F238E27FC236}">
                <a16:creationId xmlns="" xmlns:a16="http://schemas.microsoft.com/office/drawing/2014/main" id="{0D526DE4-F6B0-41F5-97D5-32D5CA650E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130" y="3472586"/>
            <a:ext cx="3346467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73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 err="1"/>
              <a:t>케어목록</a:t>
            </a:r>
            <a:r>
              <a:rPr lang="ko-KR" altLang="en-US" dirty="0"/>
              <a:t>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=""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=""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="" xmlns:a16="http://schemas.microsoft.com/office/drawing/2014/main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="" xmlns:a16="http://schemas.microsoft.com/office/drawing/2014/main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=""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=""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=""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=""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=""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=""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=""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=""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=""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=""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=""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=""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=""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=""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="" xmlns:a16="http://schemas.microsoft.com/office/drawing/2014/main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739" y="2756943"/>
            <a:ext cx="7908665" cy="925755"/>
          </a:xfrm>
          <a:prstGeom prst="rect">
            <a:avLst/>
          </a:prstGeom>
        </p:spPr>
      </p:pic>
      <p:cxnSp>
        <p:nvCxnSpPr>
          <p:cNvPr id="101" name="직선 화살표 연결선 100"/>
          <p:cNvCxnSpPr/>
          <p:nvPr/>
        </p:nvCxnSpPr>
        <p:spPr>
          <a:xfrm flipH="1">
            <a:off x="3462415" y="3543520"/>
            <a:ext cx="415710" cy="427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63">
            <a:extLst>
              <a:ext uri="{FF2B5EF4-FFF2-40B4-BE49-F238E27FC236}">
                <a16:creationId xmlns=""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F8547120-BBC3-421F-9DF0-8BC945B055C9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8E97768F-03CA-4DD2-9483-FC98761DF1F5}"/>
              </a:ext>
            </a:extLst>
          </p:cNvPr>
          <p:cNvSpPr/>
          <p:nvPr/>
        </p:nvSpPr>
        <p:spPr>
          <a:xfrm>
            <a:off x="3878124" y="2751936"/>
            <a:ext cx="7908665" cy="913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="" xmlns:a16="http://schemas.microsoft.com/office/drawing/2014/main" id="{FC04B56F-02FE-42AA-84FB-8B341DDA4955}"/>
              </a:ext>
            </a:extLst>
          </p:cNvPr>
          <p:cNvSpPr/>
          <p:nvPr/>
        </p:nvSpPr>
        <p:spPr>
          <a:xfrm>
            <a:off x="7059503" y="3734117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시터가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케목록에</a:t>
            </a:r>
            <a:r>
              <a:rPr lang="ko-KR" altLang="en-US" sz="1000" dirty="0">
                <a:solidFill>
                  <a:schemeClr val="tx1"/>
                </a:solidFill>
              </a:rPr>
              <a:t> 해당 값들을 입력하면 </a:t>
            </a:r>
            <a:r>
              <a:rPr lang="ko-KR" altLang="en-US" sz="1000" dirty="0" err="1">
                <a:solidFill>
                  <a:schemeClr val="tx1"/>
                </a:solidFill>
              </a:rPr>
              <a:t>케어분류</a:t>
            </a:r>
            <a:r>
              <a:rPr lang="ko-KR" altLang="en-US" sz="1000" dirty="0">
                <a:solidFill>
                  <a:schemeClr val="tx1"/>
                </a:solidFill>
              </a:rPr>
              <a:t> 테이블에 해당 데이터들이 저장된다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3F9B7714-4AC3-4EBC-B1D0-085E838C0D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509" y="1928192"/>
            <a:ext cx="7802064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836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16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/>
              <a:t>캘린더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=""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=""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="" xmlns:a16="http://schemas.microsoft.com/office/drawing/2014/main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="" xmlns:a16="http://schemas.microsoft.com/office/drawing/2014/main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=""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=""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=""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=""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=""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=""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=""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=""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=""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=""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=""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24536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=""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=""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=""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="" xmlns:a16="http://schemas.microsoft.com/office/drawing/2014/main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089" y="4016868"/>
            <a:ext cx="8274691" cy="495180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315735" y="5992060"/>
            <a:ext cx="1109411" cy="1678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예약 설정</a:t>
            </a:r>
          </a:p>
        </p:txBody>
      </p:sp>
      <p:cxnSp>
        <p:nvCxnSpPr>
          <p:cNvPr id="101" name="직선 화살표 연결선 100"/>
          <p:cNvCxnSpPr>
            <a:cxnSpLocks/>
          </p:cNvCxnSpPr>
          <p:nvPr/>
        </p:nvCxnSpPr>
        <p:spPr>
          <a:xfrm flipH="1">
            <a:off x="1342177" y="4480591"/>
            <a:ext cx="694062" cy="14989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63">
            <a:extLst>
              <a:ext uri="{FF2B5EF4-FFF2-40B4-BE49-F238E27FC236}">
                <a16:creationId xmlns=""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C8E418D7-6741-4F5E-AD3B-917D8B5CFA65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833E7BCF-1F35-4F65-9DDE-44AB511C11D2}"/>
              </a:ext>
            </a:extLst>
          </p:cNvPr>
          <p:cNvSpPr/>
          <p:nvPr/>
        </p:nvSpPr>
        <p:spPr>
          <a:xfrm>
            <a:off x="1729336" y="4008054"/>
            <a:ext cx="8274691" cy="4549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="" xmlns:a16="http://schemas.microsoft.com/office/drawing/2014/main" id="{3652BE27-3499-4ED0-BF0B-3118471E6DE8}"/>
              </a:ext>
            </a:extLst>
          </p:cNvPr>
          <p:cNvSpPr/>
          <p:nvPr/>
        </p:nvSpPr>
        <p:spPr>
          <a:xfrm>
            <a:off x="4341552" y="4479847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시터는</a:t>
            </a:r>
            <a:r>
              <a:rPr lang="ko-KR" altLang="en-US" sz="1000" dirty="0">
                <a:solidFill>
                  <a:schemeClr val="tx1"/>
                </a:solidFill>
              </a:rPr>
              <a:t> 예약설정에서 자신이 원하는 날짜를 클릭하여 예약 불가능 날짜로 저장하고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사용자들은 그 외의 날짜에서 예약 선택을 </a:t>
            </a:r>
            <a:r>
              <a:rPr lang="ko-KR" altLang="en-US" sz="1000" dirty="0" err="1">
                <a:solidFill>
                  <a:schemeClr val="tx1"/>
                </a:solidFill>
              </a:rPr>
              <a:t>하게된다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B5DAD370-6337-4113-ADF6-7948645522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496" y="2693863"/>
            <a:ext cx="3752710" cy="130259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416A15AC-D25A-4788-93DF-5F56F875A3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91258" y="3305805"/>
            <a:ext cx="1857634" cy="20957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4E4367FC-8783-424A-9A9E-AA8E49D44F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503" y="2959411"/>
            <a:ext cx="2772162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50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50277" y="93114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0" y="1363353"/>
            <a:ext cx="10922799" cy="4077754"/>
            <a:chOff x="634599" y="1066798"/>
            <a:chExt cx="10922799" cy="4077754"/>
          </a:xfrm>
        </p:grpSpPr>
        <p:sp>
          <p:nvSpPr>
            <p:cNvPr id="3" name="TextBox 2"/>
            <p:cNvSpPr txBox="1"/>
            <p:nvPr/>
          </p:nvSpPr>
          <p:spPr>
            <a:xfrm>
              <a:off x="634599" y="1066798"/>
              <a:ext cx="10922799" cy="1285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ko-KR" dirty="0"/>
                <a:t>현재 우리나라에서</a:t>
              </a:r>
              <a:r>
                <a:rPr lang="en-US" altLang="ko-KR" dirty="0"/>
                <a:t>  </a:t>
              </a:r>
              <a:r>
                <a:rPr lang="ko-KR" altLang="ko-KR" dirty="0"/>
                <a:t>반려동물과 함께 사는 가구 비율이 꾸준히 증가함에 따라 새로운 가구 형태로 자리 잡고 있으며</a:t>
              </a:r>
              <a:r>
                <a:rPr lang="en-US" altLang="ko-KR" dirty="0"/>
                <a:t>, 1</a:t>
              </a:r>
              <a:r>
                <a:rPr lang="ko-KR" altLang="ko-KR" dirty="0"/>
                <a:t>인가구가 증가하면서 반려동물 관련 사업도 함께 급성장 하고</a:t>
              </a:r>
              <a:r>
                <a:rPr lang="en-US" altLang="ko-KR" dirty="0"/>
                <a:t>, </a:t>
              </a:r>
              <a:r>
                <a:rPr lang="ko-KR" altLang="ko-KR" dirty="0"/>
                <a:t>이미 선진국에서는 고부가가치 산업으로 자리매김 중에 있습니다</a:t>
              </a:r>
              <a:r>
                <a:rPr lang="en-US" altLang="ko-KR" dirty="0"/>
                <a:t>.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6" cy="2531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ko-KR" dirty="0"/>
                <a:t>반려동물이 집에 혼자 있는 시간은 평균</a:t>
              </a:r>
              <a:r>
                <a:rPr lang="en-US" altLang="ko-KR" dirty="0"/>
                <a:t> 5</a:t>
              </a:r>
              <a:r>
                <a:rPr lang="ko-KR" altLang="ko-KR" dirty="0"/>
                <a:t>시간으로 </a:t>
              </a:r>
              <a:r>
                <a:rPr lang="en-US" altLang="ko-KR" dirty="0"/>
                <a:t>11</a:t>
              </a:r>
              <a:r>
                <a:rPr lang="ko-KR" altLang="ko-KR" dirty="0"/>
                <a:t>시간 이상 혼자 지내는 경우도</a:t>
              </a:r>
              <a:r>
                <a:rPr lang="en-US" altLang="ko-KR" dirty="0"/>
                <a:t> 6.8%</a:t>
              </a:r>
              <a:r>
                <a:rPr lang="ko-KR" altLang="ko-KR" dirty="0"/>
                <a:t>에</a:t>
              </a:r>
              <a:r>
                <a:rPr lang="en-US" altLang="ko-KR" dirty="0"/>
                <a:t>  </a:t>
              </a:r>
              <a:r>
                <a:rPr lang="ko-KR" altLang="ko-KR" dirty="0"/>
                <a:t>달한다고 합니다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애견호텔이나 병원에 반려동물을 맡기기 불안한 반려동물 보호자들을 위해 </a:t>
              </a:r>
              <a:r>
                <a:rPr lang="ko-KR" altLang="en-US" dirty="0" err="1"/>
                <a:t>베이비시터처럼</a:t>
              </a:r>
              <a:r>
                <a:rPr lang="ko-KR" altLang="en-US" dirty="0"/>
                <a:t> 방문하여 반려동물 돌봄 서비스를 제공하는 </a:t>
              </a:r>
              <a:r>
                <a:rPr lang="ko-KR" altLang="en-US" dirty="0" err="1"/>
                <a:t>펫시터를</a:t>
              </a:r>
              <a:r>
                <a:rPr lang="ko-KR" altLang="en-US" dirty="0"/>
                <a:t> 주제로 선정하였다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7819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/>
              <a:t>자기소개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=""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=""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="" xmlns:a16="http://schemas.microsoft.com/office/drawing/2014/main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="" xmlns:a16="http://schemas.microsoft.com/office/drawing/2014/main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=""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=""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=""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=""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=""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=""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=""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=""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=""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=""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=""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=""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=""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=""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="" xmlns:a16="http://schemas.microsoft.com/office/drawing/2014/main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671" y="2885133"/>
            <a:ext cx="5606210" cy="659015"/>
          </a:xfrm>
          <a:prstGeom prst="rect">
            <a:avLst/>
          </a:prstGeom>
        </p:spPr>
      </p:pic>
      <p:cxnSp>
        <p:nvCxnSpPr>
          <p:cNvPr id="101" name="직선 화살표 연결선 100"/>
          <p:cNvCxnSpPr>
            <a:cxnSpLocks/>
          </p:cNvCxnSpPr>
          <p:nvPr/>
        </p:nvCxnSpPr>
        <p:spPr>
          <a:xfrm flipH="1">
            <a:off x="5483020" y="3524009"/>
            <a:ext cx="324650" cy="6605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63">
            <a:extLst>
              <a:ext uri="{FF2B5EF4-FFF2-40B4-BE49-F238E27FC236}">
                <a16:creationId xmlns=""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D4C41295-5DD6-4976-87D8-B5A6F11ABFA1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06491501-4BC1-4F58-BE3A-346EABFF4A98}"/>
              </a:ext>
            </a:extLst>
          </p:cNvPr>
          <p:cNvSpPr/>
          <p:nvPr/>
        </p:nvSpPr>
        <p:spPr>
          <a:xfrm>
            <a:off x="5807672" y="2922361"/>
            <a:ext cx="5656984" cy="582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="" xmlns:a16="http://schemas.microsoft.com/office/drawing/2014/main" id="{3D6D7060-9719-4CCC-874B-69FF5C5EA688}"/>
              </a:ext>
            </a:extLst>
          </p:cNvPr>
          <p:cNvSpPr/>
          <p:nvPr/>
        </p:nvSpPr>
        <p:spPr>
          <a:xfrm>
            <a:off x="6982333" y="3536683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자기소개에 내용을 입력하면 입력한 값들이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테이블의 자기소개 컬럼에 저장된다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38B038FC-35B0-47BA-9AF4-21FF0B68A2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002" y="2115142"/>
            <a:ext cx="2305372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07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71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사진첩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=""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=""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="" xmlns:a16="http://schemas.microsoft.com/office/drawing/2014/main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="" xmlns:a16="http://schemas.microsoft.com/office/drawing/2014/main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=""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=""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=""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=""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=""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=""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=""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=""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=""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=""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=""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=""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=""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=""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="" xmlns:a16="http://schemas.microsoft.com/office/drawing/2014/main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468" y="4613366"/>
            <a:ext cx="5584629" cy="424171"/>
          </a:xfrm>
          <a:prstGeom prst="rect">
            <a:avLst/>
          </a:prstGeom>
        </p:spPr>
      </p:pic>
      <p:cxnSp>
        <p:nvCxnSpPr>
          <p:cNvPr id="101" name="직선 화살표 연결선 100"/>
          <p:cNvCxnSpPr/>
          <p:nvPr/>
        </p:nvCxnSpPr>
        <p:spPr>
          <a:xfrm flipH="1">
            <a:off x="6142991" y="4854884"/>
            <a:ext cx="415710" cy="427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63">
            <a:extLst>
              <a:ext uri="{FF2B5EF4-FFF2-40B4-BE49-F238E27FC236}">
                <a16:creationId xmlns=""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894DB8E3-C6C3-42B2-A4BB-40E92A0C2F74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9D3A8C91-84D2-4FD5-9B6A-79C46858F3A6}"/>
              </a:ext>
            </a:extLst>
          </p:cNvPr>
          <p:cNvSpPr/>
          <p:nvPr/>
        </p:nvSpPr>
        <p:spPr>
          <a:xfrm>
            <a:off x="6558701" y="4594507"/>
            <a:ext cx="5484848" cy="4017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="" xmlns:a16="http://schemas.microsoft.com/office/drawing/2014/main" id="{55CC51FE-A304-4C19-8A91-D83BE55D0741}"/>
              </a:ext>
            </a:extLst>
          </p:cNvPr>
          <p:cNvSpPr/>
          <p:nvPr/>
        </p:nvSpPr>
        <p:spPr>
          <a:xfrm>
            <a:off x="7478906" y="5082223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사진첩에 사진을 추가하면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사진첩 테이블에 사진을 등록하고 사용자 아이디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사진정보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사진</a:t>
            </a:r>
            <a:r>
              <a:rPr lang="en-US" altLang="ko-KR" sz="1000" dirty="0">
                <a:solidFill>
                  <a:schemeClr val="tx1"/>
                </a:solidFill>
              </a:rPr>
              <a:t>), </a:t>
            </a:r>
            <a:r>
              <a:rPr lang="ko-KR" altLang="en-US" sz="1000" dirty="0">
                <a:solidFill>
                  <a:schemeClr val="tx1"/>
                </a:solidFill>
              </a:rPr>
              <a:t>등록일이 입력된다</a:t>
            </a:r>
          </a:p>
        </p:txBody>
      </p:sp>
      <p:pic>
        <p:nvPicPr>
          <p:cNvPr id="8" name="그림 7" descr="빨간색이(가) 표시된 사진&#10;&#10;자동 생성된 설명">
            <a:extLst>
              <a:ext uri="{FF2B5EF4-FFF2-40B4-BE49-F238E27FC236}">
                <a16:creationId xmlns="" xmlns:a16="http://schemas.microsoft.com/office/drawing/2014/main" id="{F773B7BB-F0CD-439F-B7BC-FD727C86C1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69" y="3805189"/>
            <a:ext cx="2848373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41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0C93DFD0-C3A2-43AA-8067-35DA7C9B73C4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2F550885-A130-43F9-A857-ED1FF44998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B2B00911-8EB2-4120-9ABD-E2CD6122F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BC814A-9421-4B53-A979-C39A43061DD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1/2 액자 60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>
            <a:cxnSpLocks/>
          </p:cNvCxnSpPr>
          <p:nvPr/>
        </p:nvCxnSpPr>
        <p:spPr>
          <a:xfrm flipH="1">
            <a:off x="4043725" y="4923795"/>
            <a:ext cx="720046" cy="8541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6367" y="3600226"/>
            <a:ext cx="4699464" cy="17062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6AE589EE-B777-463B-B679-9639637DCE9C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025A1AD6-2F58-4AAA-B67A-89D73BF149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878" y="2551489"/>
            <a:ext cx="2048161" cy="87642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7D8A552C-D6C5-4C98-8987-1C21F94261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409" y="208012"/>
            <a:ext cx="7802064" cy="82879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87336D50-763B-4523-9F7F-8FCCD859E2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628" y="4609675"/>
            <a:ext cx="1834394" cy="1449847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0F1DDDAC-BD63-466F-8FE5-D6716A1043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313106" y="1666453"/>
            <a:ext cx="1633280" cy="184267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F329720A-BF82-4E91-8D95-83149846BC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43954" y="3951203"/>
            <a:ext cx="1159730" cy="130841"/>
          </a:xfrm>
          <a:prstGeom prst="rect">
            <a:avLst/>
          </a:prstGeom>
        </p:spPr>
      </p:pic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xmlns="" id="{10855128-3E97-4BCE-B839-99B088CEAF2D}"/>
              </a:ext>
            </a:extLst>
          </p:cNvPr>
          <p:cNvSpPr/>
          <p:nvPr/>
        </p:nvSpPr>
        <p:spPr>
          <a:xfrm>
            <a:off x="5177699" y="1019780"/>
            <a:ext cx="3716894" cy="9701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이용현황 페이지에서는 보호자회원이 </a:t>
            </a:r>
            <a:r>
              <a:rPr lang="ko-KR" altLang="en-US" sz="1000" dirty="0" smtClean="0">
                <a:solidFill>
                  <a:schemeClr val="tx1"/>
                </a:solidFill>
              </a:rPr>
              <a:t>이용 중 이거나 과거에 이용한 서비스 이용현황을 표시해준다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16724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리뷰 등록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1622454" y="3072495"/>
            <a:ext cx="5717129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리뷰글</a:t>
            </a:r>
            <a:r>
              <a:rPr lang="ko-KR" altLang="en-US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622454" y="2558207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평점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622453" y="5164953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888829" y="3500489"/>
            <a:ext cx="2303141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리뷰글</a:t>
            </a:r>
            <a:r>
              <a:rPr lang="ko-KR" altLang="en-US" sz="1200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888829" y="3057732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평점 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888829" y="5590830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2387285" y="2663238"/>
            <a:ext cx="1857074" cy="318761"/>
            <a:chOff x="2387285" y="2663238"/>
            <a:chExt cx="1857074" cy="318761"/>
          </a:xfrm>
        </p:grpSpPr>
        <p:sp>
          <p:nvSpPr>
            <p:cNvPr id="76" name="포인트가 5개인 별 7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포인트가 5개인 별 7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포인트가 5개인 별 7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포인트가 5개인 별 7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포인트가 5개인 별 7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9462629" y="3220623"/>
            <a:ext cx="1365090" cy="203040"/>
            <a:chOff x="9462629" y="3220623"/>
            <a:chExt cx="1365090" cy="203040"/>
          </a:xfrm>
        </p:grpSpPr>
        <p:sp>
          <p:nvSpPr>
            <p:cNvPr id="82" name="포인트가 5개인 별 81"/>
            <p:cNvSpPr/>
            <p:nvPr/>
          </p:nvSpPr>
          <p:spPr>
            <a:xfrm>
              <a:off x="946262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포인트가 5개인 별 82"/>
            <p:cNvSpPr/>
            <p:nvPr/>
          </p:nvSpPr>
          <p:spPr>
            <a:xfrm>
              <a:off x="9753142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포인트가 5개인 별 84"/>
            <p:cNvSpPr/>
            <p:nvPr/>
          </p:nvSpPr>
          <p:spPr>
            <a:xfrm>
              <a:off x="10043655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포인트가 5개인 별 85"/>
            <p:cNvSpPr/>
            <p:nvPr/>
          </p:nvSpPr>
          <p:spPr>
            <a:xfrm>
              <a:off x="10334168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포인트가 5개인 별 86"/>
            <p:cNvSpPr/>
            <p:nvPr/>
          </p:nvSpPr>
          <p:spPr>
            <a:xfrm>
              <a:off x="1062467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1AA120C8-38EB-425B-8F12-7C181238C5F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E052FBFB-8356-47A8-BB92-6B45B8DE1195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F8B93EEB-1738-4EF5-A637-DE84D5FAB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AA886B4C-3B6D-4919-A653-144ADB0C7E3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1/2 액자 94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97" name="직선 화살표 연결선 96"/>
          <p:cNvCxnSpPr>
            <a:cxnSpLocks/>
          </p:cNvCxnSpPr>
          <p:nvPr/>
        </p:nvCxnSpPr>
        <p:spPr>
          <a:xfrm>
            <a:off x="6868475" y="5107148"/>
            <a:ext cx="164214" cy="2448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7091" y="4316546"/>
            <a:ext cx="8420100" cy="876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8CB1DEEC-0C08-43CE-9FB7-FCED39FB79E0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7D1DC28E-A97F-4F0E-AA0A-C1BEE9C97E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062" y="106898"/>
            <a:ext cx="2172003" cy="10383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211E1DB5-8016-4516-BD56-308E55C20C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055252" y="576310"/>
            <a:ext cx="1108368" cy="125047"/>
          </a:xfrm>
          <a:prstGeom prst="rect">
            <a:avLst/>
          </a:prstGeom>
        </p:spPr>
      </p:pic>
      <p:pic>
        <p:nvPicPr>
          <p:cNvPr id="15" name="그림 14" descr="표지판이(가) 표시된 사진&#10;&#10;자동 생성된 설명">
            <a:extLst>
              <a:ext uri="{FF2B5EF4-FFF2-40B4-BE49-F238E27FC236}">
                <a16:creationId xmlns:a16="http://schemas.microsoft.com/office/drawing/2014/main" xmlns="" id="{5766484A-8763-4865-AEEC-35C99D8E1E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769" y="106362"/>
            <a:ext cx="2419106" cy="141572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FE9996B3-BF94-48D0-94A3-9573110CCF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912" y="147021"/>
            <a:ext cx="2305372" cy="800212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xmlns="" id="{58AB2B4D-74FD-4E34-AD5D-C547D5CDA3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065" y="593501"/>
            <a:ext cx="1108368" cy="125047"/>
          </a:xfrm>
          <a:prstGeom prst="rect">
            <a:avLst/>
          </a:prstGeom>
        </p:spPr>
      </p:pic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xmlns="" id="{59E9FA8F-C318-4E7C-9749-F70BC404C1D0}"/>
              </a:ext>
            </a:extLst>
          </p:cNvPr>
          <p:cNvSpPr/>
          <p:nvPr/>
        </p:nvSpPr>
        <p:spPr>
          <a:xfrm>
            <a:off x="5331017" y="1165006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00" dirty="0" err="1" smtClean="0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이용이 </a:t>
            </a:r>
            <a:r>
              <a:rPr lang="ko-KR" altLang="en-US" sz="1000" dirty="0">
                <a:solidFill>
                  <a:schemeClr val="tx1"/>
                </a:solidFill>
              </a:rPr>
              <a:t>끝나면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시터</a:t>
            </a:r>
            <a:r>
              <a:rPr lang="ko-KR" altLang="en-US" sz="1000" dirty="0" smtClean="0">
                <a:solidFill>
                  <a:schemeClr val="tx1"/>
                </a:solidFill>
              </a:rPr>
              <a:t> 이용 현황 </a:t>
            </a:r>
            <a:r>
              <a:rPr lang="ko-KR" altLang="en-US" sz="1000" dirty="0">
                <a:solidFill>
                  <a:schemeClr val="tx1"/>
                </a:solidFill>
              </a:rPr>
              <a:t>페이지에서 리뷰작성이 가능하다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내가 </a:t>
            </a:r>
            <a:r>
              <a:rPr lang="ko-KR" altLang="en-US" sz="1000" dirty="0">
                <a:solidFill>
                  <a:schemeClr val="tx1"/>
                </a:solidFill>
              </a:rPr>
              <a:t>이용했던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시터번호를</a:t>
            </a:r>
            <a:r>
              <a:rPr lang="ko-KR" altLang="en-US" sz="1000" dirty="0" smtClean="0">
                <a:solidFill>
                  <a:schemeClr val="tx1"/>
                </a:solidFill>
              </a:rPr>
              <a:t> 참조하여 </a:t>
            </a:r>
            <a:r>
              <a:rPr lang="ko-KR" altLang="en-US" sz="1000" dirty="0">
                <a:solidFill>
                  <a:schemeClr val="tx1"/>
                </a:solidFill>
              </a:rPr>
              <a:t>리뷰 테이블 컬럼에 맞는 정보를 </a:t>
            </a:r>
            <a:r>
              <a:rPr lang="ko-KR" altLang="en-US" sz="1000" dirty="0" smtClean="0">
                <a:solidFill>
                  <a:schemeClr val="tx1"/>
                </a:solidFill>
              </a:rPr>
              <a:t>입력해 </a:t>
            </a:r>
            <a:r>
              <a:rPr lang="en-US" altLang="ko-KR" sz="1000" dirty="0">
                <a:solidFill>
                  <a:schemeClr val="tx1"/>
                </a:solidFill>
              </a:rPr>
              <a:t>INSERT INTO</a:t>
            </a:r>
            <a:r>
              <a:rPr lang="ko-KR" altLang="en-US" sz="1000" dirty="0">
                <a:solidFill>
                  <a:schemeClr val="tx1"/>
                </a:solidFill>
              </a:rPr>
              <a:t>로 추가하여 등록한다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34389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23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확인중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xmlns="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>
            <a:stCxn id="6" idx="2"/>
          </p:cNvCxnSpPr>
          <p:nvPr/>
        </p:nvCxnSpPr>
        <p:spPr>
          <a:xfrm flipH="1">
            <a:off x="4296392" y="4343650"/>
            <a:ext cx="2350330" cy="5334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9947" y="2143375"/>
            <a:ext cx="9353550" cy="22002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057B5213-907F-459E-AB42-303F19CD0D17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xmlns="" id="{8FBD2CBC-CFF6-4336-9FE7-AE5844C9C82B}"/>
              </a:ext>
            </a:extLst>
          </p:cNvPr>
          <p:cNvSpPr/>
          <p:nvPr/>
        </p:nvSpPr>
        <p:spPr>
          <a:xfrm>
            <a:off x="5558932" y="1193100"/>
            <a:ext cx="3716894" cy="7617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</a:rPr>
              <a:t>이용현황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태이블에서</a:t>
            </a:r>
            <a:r>
              <a:rPr lang="ko-KR" altLang="en-US" sz="1000" dirty="0" smtClean="0">
                <a:solidFill>
                  <a:schemeClr val="tx1"/>
                </a:solidFill>
              </a:rPr>
              <a:t> 예약 진행 중인 데이터만 불러와 표시한다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91671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보호자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보호자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68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보호자 </a:t>
            </a:r>
            <a:r>
              <a:rPr lang="ko-KR" altLang="en-US" dirty="0"/>
              <a:t>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xmlns="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4194048" y="4345631"/>
            <a:ext cx="2348284" cy="69047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0319" y="2307281"/>
            <a:ext cx="9344025" cy="2038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77BC3937-AB0D-435B-B433-5456EF50985B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xmlns="" id="{29DE75C8-A2D7-49CE-A6F4-8350D367C7F9}"/>
              </a:ext>
            </a:extLst>
          </p:cNvPr>
          <p:cNvSpPr/>
          <p:nvPr/>
        </p:nvSpPr>
        <p:spPr>
          <a:xfrm>
            <a:off x="5558932" y="585413"/>
            <a:ext cx="3716894" cy="10721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</a:rPr>
              <a:t>보호자 </a:t>
            </a:r>
            <a:r>
              <a:rPr lang="ko-KR" altLang="en-US" sz="1000" dirty="0">
                <a:solidFill>
                  <a:schemeClr val="tx1"/>
                </a:solidFill>
              </a:rPr>
              <a:t>예약 이용현황 페이지는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시터</a:t>
            </a:r>
            <a:r>
              <a:rPr lang="ko-KR" altLang="en-US" sz="1000" dirty="0" smtClean="0">
                <a:solidFill>
                  <a:schemeClr val="tx1"/>
                </a:solidFill>
              </a:rPr>
              <a:t> 예약 페이지와 </a:t>
            </a:r>
            <a:r>
              <a:rPr lang="ko-KR" altLang="en-US" sz="1000" dirty="0">
                <a:solidFill>
                  <a:schemeClr val="tx1"/>
                </a:solidFill>
              </a:rPr>
              <a:t>반대로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시터회원이</a:t>
            </a:r>
            <a:r>
              <a:rPr lang="ko-KR" altLang="en-US" sz="1000" dirty="0" smtClean="0">
                <a:solidFill>
                  <a:schemeClr val="tx1"/>
                </a:solidFill>
              </a:rPr>
              <a:t> 예약된 </a:t>
            </a:r>
            <a:r>
              <a:rPr lang="ko-KR" altLang="en-US" sz="1000" dirty="0">
                <a:solidFill>
                  <a:schemeClr val="tx1"/>
                </a:solidFill>
              </a:rPr>
              <a:t>내용을 확인할 수 있는 페이지다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</a:p>
          <a:p>
            <a:pPr algn="ctr" latinLnBrk="0"/>
            <a:r>
              <a:rPr lang="ko-KR" altLang="en-US" sz="1000" dirty="0">
                <a:solidFill>
                  <a:schemeClr val="tx1"/>
                </a:solidFill>
              </a:rPr>
              <a:t>이름의 </a:t>
            </a:r>
            <a:r>
              <a:rPr lang="ko-KR" altLang="en-US" sz="1000" dirty="0" err="1">
                <a:solidFill>
                  <a:schemeClr val="tx1"/>
                </a:solidFill>
              </a:rPr>
              <a:t>컬럼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데이터에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테이블을 참조하는 차이가 </a:t>
            </a:r>
            <a:r>
              <a:rPr lang="ko-KR" altLang="en-US" sz="1000" dirty="0" smtClean="0">
                <a:solidFill>
                  <a:schemeClr val="tx1"/>
                </a:solidFill>
              </a:rPr>
              <a:t>있으며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예약 수락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거절을 입력할 수 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8762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  <a:r>
              <a:rPr lang="en-US" altLang="ko-KR" sz="2400" dirty="0"/>
              <a:t>- SQL</a:t>
            </a:r>
            <a:r>
              <a:rPr lang="ko-KR" altLang="en-US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관리자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56855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52978" y="2942107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시터회원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1972732" y="2055997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87599" y="2340602"/>
            <a:ext cx="5329523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50B1D973-A606-4672-A156-F2ECC2957FA1}"/>
              </a:ext>
            </a:extLst>
          </p:cNvPr>
          <p:cNvSpPr/>
          <p:nvPr/>
        </p:nvSpPr>
        <p:spPr>
          <a:xfrm>
            <a:off x="2556401" y="2800354"/>
            <a:ext cx="4995865" cy="3142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회원리스트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4873661" y="2356315"/>
            <a:ext cx="6010457" cy="668867"/>
            <a:chOff x="5511798" y="2252133"/>
            <a:chExt cx="6010457" cy="668867"/>
          </a:xfrm>
        </p:grpSpPr>
        <p:sp>
          <p:nvSpPr>
            <p:cNvPr id="21" name="직사각형 20"/>
            <p:cNvSpPr/>
            <p:nvPr/>
          </p:nvSpPr>
          <p:spPr>
            <a:xfrm>
              <a:off x="5511798" y="2252133"/>
              <a:ext cx="6010457" cy="668867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054" y="2393690"/>
              <a:ext cx="56673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61" y="3007730"/>
            <a:ext cx="68008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꺾인 연결선 26"/>
          <p:cNvCxnSpPr>
            <a:stCxn id="6149" idx="2"/>
          </p:cNvCxnSpPr>
          <p:nvPr/>
        </p:nvCxnSpPr>
        <p:spPr>
          <a:xfrm rot="5400000">
            <a:off x="7312681" y="3409977"/>
            <a:ext cx="487353" cy="1435458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="" xmlns:a16="http://schemas.microsoft.com/office/drawing/2014/main" id="{984215F5-6CD1-441C-A009-206FEBDB2A7E}"/>
              </a:ext>
            </a:extLst>
          </p:cNvPr>
          <p:cNvSpPr/>
          <p:nvPr/>
        </p:nvSpPr>
        <p:spPr>
          <a:xfrm>
            <a:off x="7267491" y="1391919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관리자 페이지의 회원 리스트는 회원 테이블에서 </a:t>
            </a:r>
            <a:r>
              <a:rPr lang="en-US" altLang="ko-KR" sz="1000" dirty="0">
                <a:solidFill>
                  <a:schemeClr val="tx1"/>
                </a:solidFill>
              </a:rPr>
              <a:t>SELECT</a:t>
            </a:r>
            <a:r>
              <a:rPr lang="ko-KR" altLang="en-US" sz="1000" dirty="0">
                <a:solidFill>
                  <a:schemeClr val="tx1"/>
                </a:solidFill>
              </a:rPr>
              <a:t>문을 이용해서 회원데이터를 불러온다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3" name="그림 22" descr="표지판이(가) 표시된 사진&#10;&#10;자동 생성된 설명">
            <a:extLst>
              <a:ext uri="{FF2B5EF4-FFF2-40B4-BE49-F238E27FC236}">
                <a16:creationId xmlns="" xmlns:a16="http://schemas.microsoft.com/office/drawing/2014/main" id="{5FF4B966-A3EE-42A7-A575-59261AFA77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427" y="350575"/>
            <a:ext cx="3353268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854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978137" y="2055997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=""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836269" y="2874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70667" y="2340602"/>
            <a:ext cx="5376333" cy="3711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057E928E-C73B-4365-BB49-C726C5026622}"/>
              </a:ext>
            </a:extLst>
          </p:cNvPr>
          <p:cNvSpPr/>
          <p:nvPr/>
        </p:nvSpPr>
        <p:spPr>
          <a:xfrm>
            <a:off x="2640472" y="2455803"/>
            <a:ext cx="84036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중요 공지</a:t>
            </a:r>
            <a:endParaRPr lang="en-US" altLang="ko-KR" sz="1000" b="1" dirty="0"/>
          </a:p>
        </p:txBody>
      </p:sp>
      <p:pic>
        <p:nvPicPr>
          <p:cNvPr id="21" name="Picture 2">
            <a:extLst>
              <a:ext uri="{FF2B5EF4-FFF2-40B4-BE49-F238E27FC236}">
                <a16:creationId xmlns="" xmlns:a16="http://schemas.microsoft.com/office/drawing/2014/main" id="{F2FEE808-F444-4BDC-97DC-C6055C75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332" y="2553248"/>
            <a:ext cx="103097" cy="12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65388A5F-64F3-40B2-AE2F-878459278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997" y="3122640"/>
            <a:ext cx="5142543" cy="2588154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69AC0CA2-04FC-46A4-B109-C701D97DA859}"/>
              </a:ext>
            </a:extLst>
          </p:cNvPr>
          <p:cNvGrpSpPr/>
          <p:nvPr/>
        </p:nvGrpSpPr>
        <p:grpSpPr>
          <a:xfrm>
            <a:off x="2675061" y="2766727"/>
            <a:ext cx="4767544" cy="235480"/>
            <a:chOff x="3807870" y="2602057"/>
            <a:chExt cx="6606990" cy="261610"/>
          </a:xfrm>
        </p:grpSpPr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6C8387F4-3523-43BC-AC74-FC9BE8E84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B6F53C2D-ED16-4DD8-94EF-3B1703F41273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D5CB2EF8-C047-4A44-910A-50D52D5FE5CD}"/>
              </a:ext>
            </a:extLst>
          </p:cNvPr>
          <p:cNvGrpSpPr/>
          <p:nvPr/>
        </p:nvGrpSpPr>
        <p:grpSpPr>
          <a:xfrm>
            <a:off x="4481149" y="5759947"/>
            <a:ext cx="1155367" cy="232702"/>
            <a:chOff x="5597933" y="5855274"/>
            <a:chExt cx="2037565" cy="328991"/>
          </a:xfrm>
        </p:grpSpPr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취소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="" xmlns:a16="http://schemas.microsoft.com/office/drawing/2014/main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등록</a:t>
              </a: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453" y="3616334"/>
            <a:ext cx="5419725" cy="695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Accept"/>
          <p:cNvSpPr>
            <a:spLocks noChangeAspect="1"/>
          </p:cNvSpPr>
          <p:nvPr/>
        </p:nvSpPr>
        <p:spPr bwMode="auto">
          <a:xfrm>
            <a:off x="2522093" y="2526192"/>
            <a:ext cx="127000" cy="112712"/>
          </a:xfrm>
          <a:custGeom>
            <a:avLst/>
            <a:gdLst>
              <a:gd name="T0" fmla="*/ 504 w 525"/>
              <a:gd name="T1" fmla="*/ 3 h 467"/>
              <a:gd name="T2" fmla="*/ 495 w 525"/>
              <a:gd name="T3" fmla="*/ 9 h 467"/>
              <a:gd name="T4" fmla="*/ 223 w 525"/>
              <a:gd name="T5" fmla="*/ 431 h 467"/>
              <a:gd name="T6" fmla="*/ 35 w 525"/>
              <a:gd name="T7" fmla="*/ 262 h 467"/>
              <a:gd name="T8" fmla="*/ 18 w 525"/>
              <a:gd name="T9" fmla="*/ 282 h 467"/>
              <a:gd name="T10" fmla="*/ 217 w 525"/>
              <a:gd name="T11" fmla="*/ 462 h 467"/>
              <a:gd name="T12" fmla="*/ 237 w 525"/>
              <a:gd name="T13" fmla="*/ 459 h 467"/>
              <a:gd name="T14" fmla="*/ 518 w 525"/>
              <a:gd name="T15" fmla="*/ 23 h 467"/>
              <a:gd name="T16" fmla="*/ 504 w 525"/>
              <a:gd name="T17" fmla="*/ 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5" h="467">
                <a:moveTo>
                  <a:pt x="504" y="3"/>
                </a:moveTo>
                <a:cubicBezTo>
                  <a:pt x="500" y="3"/>
                  <a:pt x="497" y="6"/>
                  <a:pt x="495" y="9"/>
                </a:cubicBezTo>
                <a:lnTo>
                  <a:pt x="223" y="431"/>
                </a:lnTo>
                <a:lnTo>
                  <a:pt x="35" y="262"/>
                </a:lnTo>
                <a:cubicBezTo>
                  <a:pt x="22" y="245"/>
                  <a:pt x="0" y="271"/>
                  <a:pt x="18" y="282"/>
                </a:cubicBezTo>
                <a:lnTo>
                  <a:pt x="217" y="462"/>
                </a:lnTo>
                <a:cubicBezTo>
                  <a:pt x="223" y="467"/>
                  <a:pt x="232" y="466"/>
                  <a:pt x="237" y="459"/>
                </a:cubicBezTo>
                <a:lnTo>
                  <a:pt x="518" y="23"/>
                </a:lnTo>
                <a:cubicBezTo>
                  <a:pt x="525" y="13"/>
                  <a:pt x="515" y="0"/>
                  <a:pt x="504" y="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09024" y="2755433"/>
            <a:ext cx="13965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/>
              <a:t>수입정산방법입니다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649093" y="3276600"/>
            <a:ext cx="4793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수입은 매주 수요일에 회사 수수료 및 </a:t>
            </a:r>
            <a:r>
              <a:rPr lang="ko-KR" altLang="en-US" sz="1200" dirty="0" err="1"/>
              <a:t>원천세</a:t>
            </a:r>
            <a:r>
              <a:rPr lang="ko-KR" altLang="en-US" sz="1200" dirty="0"/>
              <a:t> 제외한 금액을 </a:t>
            </a:r>
            <a:r>
              <a:rPr lang="ko-KR" altLang="en-US" sz="1200" dirty="0" err="1"/>
              <a:t>펫시터님께</a:t>
            </a:r>
            <a:r>
              <a:rPr lang="ko-KR" altLang="en-US" sz="1200" dirty="0"/>
              <a:t> 계좌로 정산해드리고 있습니다</a:t>
            </a:r>
            <a:r>
              <a:rPr lang="en-US" altLang="ko-KR" sz="1200" dirty="0"/>
              <a:t>.</a:t>
            </a:r>
            <a:r>
              <a:rPr lang="ko-KR" altLang="en-US" sz="1200" dirty="0"/>
              <a:t>감사합니다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36" name="꺾인 연결선 35"/>
          <p:cNvCxnSpPr>
            <a:stCxn id="7170" idx="2"/>
            <a:endCxn id="28" idx="3"/>
          </p:cNvCxnSpPr>
          <p:nvPr/>
        </p:nvCxnSpPr>
        <p:spPr>
          <a:xfrm rot="5400000">
            <a:off x="6489597" y="3458578"/>
            <a:ext cx="1564639" cy="3270800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1ADF6DB0-43BE-4CC7-AEA6-2FC887BBFF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050" y="1438154"/>
            <a:ext cx="2715004" cy="1190791"/>
          </a:xfrm>
          <a:prstGeom prst="rect">
            <a:avLst/>
          </a:prstGeom>
        </p:spPr>
      </p:pic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D2940C7C-9A68-4255-A9D2-CF339187403F}"/>
              </a:ext>
            </a:extLst>
          </p:cNvPr>
          <p:cNvSpPr/>
          <p:nvPr/>
        </p:nvSpPr>
        <p:spPr>
          <a:xfrm>
            <a:off x="7961370" y="2645597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관리자 공지사항 페이지에서는 공지사항 테이블 컬럼에 </a:t>
            </a:r>
            <a:r>
              <a:rPr lang="en-US" altLang="ko-KR" sz="1000" dirty="0">
                <a:solidFill>
                  <a:schemeClr val="tx1"/>
                </a:solidFill>
              </a:rPr>
              <a:t>INSERT INTO</a:t>
            </a:r>
            <a:r>
              <a:rPr lang="ko-KR" altLang="en-US" sz="1000" dirty="0">
                <a:solidFill>
                  <a:schemeClr val="tx1"/>
                </a:solidFill>
              </a:rPr>
              <a:t>를 이용해 </a:t>
            </a:r>
            <a:r>
              <a:rPr lang="ko-KR" altLang="en-US" sz="1000" dirty="0" err="1">
                <a:solidFill>
                  <a:schemeClr val="tx1"/>
                </a:solidFill>
              </a:rPr>
              <a:t>데이터값을</a:t>
            </a:r>
            <a:r>
              <a:rPr lang="ko-KR" altLang="en-US" sz="1000" dirty="0">
                <a:solidFill>
                  <a:schemeClr val="tx1"/>
                </a:solidFill>
              </a:rPr>
              <a:t> 추가하여 공지사항 페이지에 추가해준다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262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978137" y="2055997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=""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836269" y="2874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70667" y="2340602"/>
            <a:ext cx="5376333" cy="3711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4A1B6D8-7EFA-475D-8E5A-A5AF12B24C69}"/>
              </a:ext>
            </a:extLst>
          </p:cNvPr>
          <p:cNvSpPr/>
          <p:nvPr/>
        </p:nvSpPr>
        <p:spPr>
          <a:xfrm>
            <a:off x="2475433" y="2788478"/>
            <a:ext cx="5161499" cy="3155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리스트</a:t>
            </a:r>
          </a:p>
        </p:txBody>
      </p:sp>
      <p:cxnSp>
        <p:nvCxnSpPr>
          <p:cNvPr id="36" name="꺾인 연결선 35"/>
          <p:cNvCxnSpPr>
            <a:stCxn id="9219" idx="2"/>
          </p:cNvCxnSpPr>
          <p:nvPr/>
        </p:nvCxnSpPr>
        <p:spPr>
          <a:xfrm rot="5400000">
            <a:off x="6735849" y="3231144"/>
            <a:ext cx="605117" cy="1664672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749" y="2511110"/>
            <a:ext cx="3733800" cy="428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667" y="2949360"/>
            <a:ext cx="8460151" cy="81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391B20E5-B4DD-4C1B-837C-088B9CB17D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054" y="318225"/>
            <a:ext cx="2715004" cy="1190791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="" xmlns:a16="http://schemas.microsoft.com/office/drawing/2014/main" id="{B7510D80-BF2E-492E-AEBA-29BB560274D1}"/>
              </a:ext>
            </a:extLst>
          </p:cNvPr>
          <p:cNvSpPr/>
          <p:nvPr/>
        </p:nvSpPr>
        <p:spPr>
          <a:xfrm>
            <a:off x="7864054" y="1533020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등록된 공지사항 리스트는 </a:t>
            </a:r>
            <a:r>
              <a:rPr lang="en-US" altLang="ko-KR" sz="1000" dirty="0">
                <a:solidFill>
                  <a:schemeClr val="tx1"/>
                </a:solidFill>
              </a:rPr>
              <a:t>SELECT</a:t>
            </a:r>
            <a:r>
              <a:rPr lang="ko-KR" altLang="en-US" sz="1000" dirty="0">
                <a:solidFill>
                  <a:schemeClr val="tx1"/>
                </a:solidFill>
              </a:rPr>
              <a:t>문으로 공지사항 테이블에서 데이터들을 불러온다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3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5332662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등록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비밀번호를 입력하여 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이름과 가입 시 기입한 휴대전화번호를 통해 인증번호를 받아 입력 후 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가입 시 기입한 휴대전화 번호를 통해 인증번호를 받아 입력 후 비밀번호 변경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절차 상의 이용약관 및 개인정보처리방침에 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양식작성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가입에 필요한 정보 양식에 맞게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  <a:b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내용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상세 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평점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보유여부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케어가능목록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시터켈린더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예약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이용 내역 및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이용했던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시터들의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프로필로 이동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사이트에서 탈퇴하는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3938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4025010" y="2055997"/>
            <a:ext cx="1451379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370667" y="2340602"/>
            <a:ext cx="5376333" cy="3711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D5CB2EF8-C047-4A44-910A-50D52D5FE5CD}"/>
              </a:ext>
            </a:extLst>
          </p:cNvPr>
          <p:cNvGrpSpPr/>
          <p:nvPr/>
        </p:nvGrpSpPr>
        <p:grpSpPr>
          <a:xfrm>
            <a:off x="4481149" y="5759947"/>
            <a:ext cx="1155367" cy="232702"/>
            <a:chOff x="5597933" y="5855274"/>
            <a:chExt cx="2037565" cy="328991"/>
          </a:xfrm>
        </p:grpSpPr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취소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="" xmlns:a16="http://schemas.microsoft.com/office/drawing/2014/main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등록</a:t>
              </a: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B6A98CEE-EEED-4DD4-9664-37E7F810E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5435" y="2870199"/>
            <a:ext cx="5144566" cy="2802467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AFF6B577-B6A5-4479-8A34-19B5BD9CBEC3}"/>
              </a:ext>
            </a:extLst>
          </p:cNvPr>
          <p:cNvGrpSpPr/>
          <p:nvPr/>
        </p:nvGrpSpPr>
        <p:grpSpPr>
          <a:xfrm>
            <a:off x="2475434" y="2532264"/>
            <a:ext cx="5144566" cy="256215"/>
            <a:chOff x="3702767" y="2602448"/>
            <a:chExt cx="5144566" cy="256215"/>
          </a:xfrm>
        </p:grpSpPr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4DF168A1-B459-456E-AB9E-1BF29E9A9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914" y="2602448"/>
              <a:ext cx="4703419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84161B6A-8DBB-4670-9920-1AFE9EA200CD}"/>
                </a:ext>
              </a:extLst>
            </p:cNvPr>
            <p:cNvSpPr txBox="1"/>
            <p:nvPr/>
          </p:nvSpPr>
          <p:spPr>
            <a:xfrm>
              <a:off x="3702767" y="2612442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제목</a:t>
              </a: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92636"/>
            <a:ext cx="5934075" cy="409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236" y="2950631"/>
            <a:ext cx="2253193" cy="2253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935538" y="2532264"/>
            <a:ext cx="1503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반려동물 </a:t>
            </a:r>
            <a:r>
              <a:rPr lang="ko-KR" altLang="en-US" sz="1100" dirty="0" err="1"/>
              <a:t>집밥만들기</a:t>
            </a:r>
            <a:endParaRPr lang="ko-KR" altLang="en-US" sz="1100" dirty="0"/>
          </a:p>
        </p:txBody>
      </p:sp>
      <p:cxnSp>
        <p:nvCxnSpPr>
          <p:cNvPr id="30" name="꺾인 연결선 29"/>
          <p:cNvCxnSpPr>
            <a:stCxn id="8194" idx="2"/>
            <a:endCxn id="20" idx="3"/>
          </p:cNvCxnSpPr>
          <p:nvPr/>
        </p:nvCxnSpPr>
        <p:spPr>
          <a:xfrm rot="5400000">
            <a:off x="5712734" y="2525993"/>
            <a:ext cx="3274087" cy="3426522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>
            <a:extLst>
              <a:ext uri="{FF2B5EF4-FFF2-40B4-BE49-F238E27FC236}">
                <a16:creationId xmlns=""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844736" y="2870199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B3E940ED-2EAC-46C4-AA0C-449A9E67D085}"/>
              </a:ext>
            </a:extLst>
          </p:cNvPr>
          <p:cNvSpPr/>
          <p:nvPr/>
        </p:nvSpPr>
        <p:spPr>
          <a:xfrm>
            <a:off x="7882261" y="1238550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관리자 반료동물 프로그램 페이지에서는 반려동물 프로그램테이블에 있는 컬럼들에 </a:t>
            </a:r>
            <a:r>
              <a:rPr lang="en-US" altLang="ko-KR" sz="1000" dirty="0">
                <a:solidFill>
                  <a:schemeClr val="tx1"/>
                </a:solidFill>
              </a:rPr>
              <a:t>INSERT INTO</a:t>
            </a:r>
            <a:r>
              <a:rPr lang="ko-KR" altLang="en-US" sz="1000" dirty="0">
                <a:solidFill>
                  <a:schemeClr val="tx1"/>
                </a:solidFill>
              </a:rPr>
              <a:t>로 입력하여 목록을 추가하고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신청목록에서 프로그램을 신청한 회원의 정보를 불러와 확인하여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프로그램 이용현황에 대해서 안내할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6" name="그림 25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6C7B30D3-AFFC-4F77-A3E7-749D8B9340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037" y="93113"/>
            <a:ext cx="2219635" cy="204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1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=""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Thank You</a:t>
            </a:r>
            <a:endParaRPr lang="ko-KR" altLang="en-US" sz="6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2341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5599276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2196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936">
                <a:tc rowSpan="1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서비스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 프로그램 목록 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전현규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9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소개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소개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 이동 포함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펫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조건 입력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 결과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결과 출력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상세한 정보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시터와 채팅방을 통한 연결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결제하기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시터가 제시한 금액을 결제하는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 묻는 질문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(FAQ)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문의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회원들의 문의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 및 작성자 검색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10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4745940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8000"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신청중인 인원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회원과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회원의 자세한 정보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 및 삭제 기능 추가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목록을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신청한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4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 구성 및 회사 이미지 구성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401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꺾인 연결선 69"/>
          <p:cNvCxnSpPr>
            <a:stCxn id="41" idx="3"/>
            <a:endCxn id="28" idx="1"/>
          </p:cNvCxnSpPr>
          <p:nvPr/>
        </p:nvCxnSpPr>
        <p:spPr>
          <a:xfrm flipV="1">
            <a:off x="8536268" y="3469996"/>
            <a:ext cx="929941" cy="19349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48" idx="3"/>
            <a:endCxn id="41" idx="1"/>
          </p:cNvCxnSpPr>
          <p:nvPr/>
        </p:nvCxnSpPr>
        <p:spPr>
          <a:xfrm>
            <a:off x="2643110" y="5404918"/>
            <a:ext cx="44718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46" idx="3"/>
            <a:endCxn id="51" idx="1"/>
          </p:cNvCxnSpPr>
          <p:nvPr/>
        </p:nvCxnSpPr>
        <p:spPr>
          <a:xfrm>
            <a:off x="2554882" y="6082745"/>
            <a:ext cx="61763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15" idx="3"/>
            <a:endCxn id="26" idx="1"/>
          </p:cNvCxnSpPr>
          <p:nvPr/>
        </p:nvCxnSpPr>
        <p:spPr>
          <a:xfrm>
            <a:off x="1669682" y="1277178"/>
            <a:ext cx="177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3" idx="3"/>
            <a:endCxn id="8" idx="1"/>
          </p:cNvCxnSpPr>
          <p:nvPr/>
        </p:nvCxnSpPr>
        <p:spPr>
          <a:xfrm>
            <a:off x="6806648" y="1257299"/>
            <a:ext cx="3637330" cy="1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24" idx="2"/>
            <a:endCxn id="44" idx="0"/>
          </p:cNvCxnSpPr>
          <p:nvPr/>
        </p:nvCxnSpPr>
        <p:spPr>
          <a:xfrm>
            <a:off x="1759043" y="2544417"/>
            <a:ext cx="359" cy="129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24" idx="3"/>
            <a:endCxn id="25" idx="1"/>
          </p:cNvCxnSpPr>
          <p:nvPr/>
        </p:nvCxnSpPr>
        <p:spPr>
          <a:xfrm flipV="1">
            <a:off x="2709465" y="2345634"/>
            <a:ext cx="6516970" cy="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85352" y="1063486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메인페이지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43978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ID/PW </a:t>
            </a: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찾기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84143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094491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회원가입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8386" y="1083365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관리자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734717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반려동물 프로그램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848586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회원관리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385017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장거리이동 서비스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08621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고객센터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226435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시터검색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40082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사이트관리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466209" y="2714002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검색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466209" y="3276183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상세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466209" y="383836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채팅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466209" y="4400547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결제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884757" y="5211105"/>
            <a:ext cx="179157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이용중인 서비스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114972" y="465171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리뷰작성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114972" y="521110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시터리스트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48754" y="271835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FAQ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48754" y="327991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개별 문의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048754" y="384147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공지사항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42266" y="5888932"/>
            <a:ext cx="181261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마이페이지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986571" y="5888933"/>
            <a:ext cx="16620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보호자 프로필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42266" y="5211105"/>
            <a:ext cx="19008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참여중인 프로그램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986571" y="5211107"/>
            <a:ext cx="180157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예약 리스트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857301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프로필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731218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회원탈퇴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624791" y="271959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소개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624791" y="328239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신청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801417" y="2717109"/>
            <a:ext cx="17674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884856" y="3282396"/>
            <a:ext cx="15943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신청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6441635" y="1451112"/>
            <a:ext cx="9848" cy="705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25" idx="2"/>
            <a:endCxn id="27" idx="0"/>
          </p:cNvCxnSpPr>
          <p:nvPr/>
        </p:nvCxnSpPr>
        <p:spPr>
          <a:xfrm>
            <a:off x="10176857" y="2539447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27" idx="2"/>
            <a:endCxn id="28" idx="0"/>
          </p:cNvCxnSpPr>
          <p:nvPr/>
        </p:nvCxnSpPr>
        <p:spPr>
          <a:xfrm>
            <a:off x="10176857" y="3101628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28" idx="2"/>
            <a:endCxn id="31" idx="0"/>
          </p:cNvCxnSpPr>
          <p:nvPr/>
        </p:nvCxnSpPr>
        <p:spPr>
          <a:xfrm>
            <a:off x="10176857" y="3663809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31" idx="2"/>
            <a:endCxn id="33" idx="0"/>
          </p:cNvCxnSpPr>
          <p:nvPr/>
        </p:nvCxnSpPr>
        <p:spPr>
          <a:xfrm>
            <a:off x="10176857" y="4225990"/>
            <a:ext cx="0" cy="174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6" idx="2"/>
            <a:endCxn id="54" idx="0"/>
          </p:cNvCxnSpPr>
          <p:nvPr/>
        </p:nvCxnSpPr>
        <p:spPr>
          <a:xfrm>
            <a:off x="4685139" y="2539447"/>
            <a:ext cx="0" cy="17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54" idx="2"/>
            <a:endCxn id="55" idx="0"/>
          </p:cNvCxnSpPr>
          <p:nvPr/>
        </p:nvCxnSpPr>
        <p:spPr>
          <a:xfrm flipH="1">
            <a:off x="4682041" y="3104735"/>
            <a:ext cx="3098" cy="17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22" idx="2"/>
            <a:endCxn id="52" idx="0"/>
          </p:cNvCxnSpPr>
          <p:nvPr/>
        </p:nvCxnSpPr>
        <p:spPr>
          <a:xfrm>
            <a:off x="7335439" y="2544417"/>
            <a:ext cx="0" cy="175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52" idx="2"/>
            <a:endCxn id="53" idx="0"/>
          </p:cNvCxnSpPr>
          <p:nvPr/>
        </p:nvCxnSpPr>
        <p:spPr>
          <a:xfrm>
            <a:off x="7335439" y="3107220"/>
            <a:ext cx="0" cy="175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26" idx="2"/>
            <a:endCxn id="24" idx="0"/>
          </p:cNvCxnSpPr>
          <p:nvPr/>
        </p:nvCxnSpPr>
        <p:spPr>
          <a:xfrm rot="5400000">
            <a:off x="2611987" y="618048"/>
            <a:ext cx="685800" cy="23916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26" idx="2"/>
            <a:endCxn id="22" idx="0"/>
          </p:cNvCxnSpPr>
          <p:nvPr/>
        </p:nvCxnSpPr>
        <p:spPr>
          <a:xfrm rot="16200000" flipH="1">
            <a:off x="5400184" y="221536"/>
            <a:ext cx="685800" cy="31847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26" idx="2"/>
            <a:endCxn id="16" idx="0"/>
          </p:cNvCxnSpPr>
          <p:nvPr/>
        </p:nvCxnSpPr>
        <p:spPr>
          <a:xfrm rot="16200000" flipH="1">
            <a:off x="4077519" y="1544201"/>
            <a:ext cx="680830" cy="5344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884757" y="5888933"/>
            <a:ext cx="1791575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이용현황</a:t>
            </a:r>
          </a:p>
        </p:txBody>
      </p:sp>
      <p:cxnSp>
        <p:nvCxnSpPr>
          <p:cNvPr id="19" name="직선 연결선 18"/>
          <p:cNvCxnSpPr>
            <a:stCxn id="65" idx="0"/>
            <a:endCxn id="37" idx="2"/>
          </p:cNvCxnSpPr>
          <p:nvPr/>
        </p:nvCxnSpPr>
        <p:spPr>
          <a:xfrm flipV="1">
            <a:off x="3780545" y="5598731"/>
            <a:ext cx="0" cy="290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55" idx="2"/>
            <a:endCxn id="48" idx="0"/>
          </p:cNvCxnSpPr>
          <p:nvPr/>
        </p:nvCxnSpPr>
        <p:spPr>
          <a:xfrm rot="5400000">
            <a:off x="2416824" y="2945887"/>
            <a:ext cx="1541083" cy="2989353"/>
          </a:xfrm>
          <a:prstGeom prst="bentConnector3">
            <a:avLst>
              <a:gd name="adj1" fmla="val 46775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53" idx="2"/>
            <a:endCxn id="37" idx="0"/>
          </p:cNvCxnSpPr>
          <p:nvPr/>
        </p:nvCxnSpPr>
        <p:spPr>
          <a:xfrm rot="5400000">
            <a:off x="4787451" y="2663116"/>
            <a:ext cx="1541083" cy="35548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3" idx="1"/>
            <a:endCxn id="49" idx="0"/>
          </p:cNvCxnSpPr>
          <p:nvPr/>
        </p:nvCxnSpPr>
        <p:spPr>
          <a:xfrm rot="10800000" flipV="1">
            <a:off x="5887359" y="4594359"/>
            <a:ext cx="3578851" cy="616747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41" idx="3"/>
            <a:endCxn id="31" idx="1"/>
          </p:cNvCxnSpPr>
          <p:nvPr/>
        </p:nvCxnSpPr>
        <p:spPr>
          <a:xfrm flipV="1">
            <a:off x="8536268" y="4032177"/>
            <a:ext cx="929941" cy="1372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41" idx="0"/>
            <a:endCxn id="38" idx="2"/>
          </p:cNvCxnSpPr>
          <p:nvPr/>
        </p:nvCxnSpPr>
        <p:spPr>
          <a:xfrm flipV="1">
            <a:off x="7825620" y="5039342"/>
            <a:ext cx="0" cy="171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39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29872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5B9BD5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ja-JP" sz="4400" b="1" spc="-150" dirty="0" smtClean="0"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rgbClr val="5B9BD5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ite </a:t>
            </a:r>
            <a:r>
              <a:rPr kumimoji="1" lang="en-US" altLang="ja-JP" sz="4400" b="1" spc="-150" dirty="0" smtClean="0"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 smtClean="0">
                <a:solidFill>
                  <a:srgbClr val="5B9BD5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oncept</a:t>
            </a:r>
            <a:endParaRPr kumimoji="1" lang="ja-JP" altLang="en-US" sz="4400" b="1" spc="-150" dirty="0">
              <a:solidFill>
                <a:srgbClr val="5B9BD5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="" xmlns:a16="http://schemas.microsoft.com/office/drawing/2014/main" id="{A55AA8D6-A5D0-459F-993D-03BFF404B8EB}"/>
              </a:ext>
            </a:extLst>
          </p:cNvPr>
          <p:cNvSpPr/>
          <p:nvPr/>
        </p:nvSpPr>
        <p:spPr>
          <a:xfrm>
            <a:off x="151321" y="1688505"/>
            <a:ext cx="855678" cy="838899"/>
          </a:xfrm>
          <a:prstGeom prst="ellips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white"/>
                </a:solidFill>
              </a:rPr>
              <a:t>고객</a:t>
            </a:r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A556D525-AF7D-4AEC-9732-DA503F570626}"/>
              </a:ext>
            </a:extLst>
          </p:cNvPr>
          <p:cNvSpPr/>
          <p:nvPr/>
        </p:nvSpPr>
        <p:spPr>
          <a:xfrm>
            <a:off x="1482988" y="1683151"/>
            <a:ext cx="855678" cy="8388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Hello pet </a:t>
            </a:r>
          </a:p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Sitter</a:t>
            </a:r>
          </a:p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site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A6EECA86-F5DB-4EF1-A20F-41FF4EB92787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1006999" y="2107955"/>
            <a:ext cx="48471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1E02E7E0-918B-4A8A-8C3A-EDFD9E66931A}"/>
              </a:ext>
            </a:extLst>
          </p:cNvPr>
          <p:cNvSpPr/>
          <p:nvPr/>
        </p:nvSpPr>
        <p:spPr>
          <a:xfrm>
            <a:off x="2994309" y="1660763"/>
            <a:ext cx="855678" cy="8388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회원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가입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E437EE5-53DD-4B68-9C3F-598363FA6676}"/>
              </a:ext>
            </a:extLst>
          </p:cNvPr>
          <p:cNvCxnSpPr>
            <a:cxnSpLocks/>
          </p:cNvCxnSpPr>
          <p:nvPr/>
        </p:nvCxnSpPr>
        <p:spPr>
          <a:xfrm flipV="1">
            <a:off x="2342483" y="2094264"/>
            <a:ext cx="66108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1E2D48F8-9CCD-42F1-BA82-DAC1054360B1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5582143" y="1419103"/>
            <a:ext cx="619654" cy="6366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79390A08-5681-4130-BEEC-D5F8A5DF2B1A}"/>
              </a:ext>
            </a:extLst>
          </p:cNvPr>
          <p:cNvSpPr/>
          <p:nvPr/>
        </p:nvSpPr>
        <p:spPr>
          <a:xfrm>
            <a:off x="6076486" y="703058"/>
            <a:ext cx="855678" cy="8388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보호자정보 등록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52A492E1-DC48-4907-B898-0298FADEA380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582143" y="2073823"/>
            <a:ext cx="586167" cy="6336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5267AAF4-4FAB-4AE5-96E7-3A13220F1061}"/>
              </a:ext>
            </a:extLst>
          </p:cNvPr>
          <p:cNvSpPr/>
          <p:nvPr/>
        </p:nvSpPr>
        <p:spPr>
          <a:xfrm>
            <a:off x="6042999" y="2584634"/>
            <a:ext cx="855678" cy="83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prstClr val="white"/>
                </a:solidFill>
              </a:rPr>
              <a:t>시터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정보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등록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5CDA235F-AB48-4F0E-8327-F0575221D79A}"/>
              </a:ext>
            </a:extLst>
          </p:cNvPr>
          <p:cNvCxnSpPr>
            <a:cxnSpLocks/>
          </p:cNvCxnSpPr>
          <p:nvPr/>
        </p:nvCxnSpPr>
        <p:spPr>
          <a:xfrm>
            <a:off x="6898677" y="3019008"/>
            <a:ext cx="119616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B53423D3-3F5D-44D8-B23D-092E9DE9EFB8}"/>
              </a:ext>
            </a:extLst>
          </p:cNvPr>
          <p:cNvSpPr/>
          <p:nvPr/>
        </p:nvSpPr>
        <p:spPr>
          <a:xfrm>
            <a:off x="8094846" y="2584633"/>
            <a:ext cx="855678" cy="83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prstClr val="white"/>
                </a:solidFill>
              </a:rPr>
              <a:t>시터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페이지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21" name="말풍선: 사각형 20">
            <a:extLst>
              <a:ext uri="{FF2B5EF4-FFF2-40B4-BE49-F238E27FC236}">
                <a16:creationId xmlns="" xmlns:a16="http://schemas.microsoft.com/office/drawing/2014/main" id="{7AB4790E-32E3-4F78-B3F8-45EEA7F85388}"/>
              </a:ext>
            </a:extLst>
          </p:cNvPr>
          <p:cNvSpPr/>
          <p:nvPr/>
        </p:nvSpPr>
        <p:spPr>
          <a:xfrm>
            <a:off x="6095652" y="145194"/>
            <a:ext cx="1206821" cy="473205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black"/>
                </a:solidFill>
              </a:rPr>
              <a:t>펫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프로필사진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 err="1">
                <a:solidFill>
                  <a:prstClr val="black"/>
                </a:solidFill>
              </a:rPr>
              <a:t>소개글</a:t>
            </a:r>
            <a:r>
              <a:rPr lang="ko-KR" altLang="en-US" sz="1000" dirty="0">
                <a:solidFill>
                  <a:prstClr val="black"/>
                </a:solidFill>
              </a:rPr>
              <a:t> 정보 입력</a:t>
            </a:r>
            <a:r>
              <a:rPr lang="en-US" altLang="ko-KR" sz="1000" dirty="0">
                <a:solidFill>
                  <a:prstClr val="black"/>
                </a:solidFill>
              </a:rPr>
              <a:t>(optional)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24" name="말풍선: 사각형 23">
            <a:extLst>
              <a:ext uri="{FF2B5EF4-FFF2-40B4-BE49-F238E27FC236}">
                <a16:creationId xmlns="" xmlns:a16="http://schemas.microsoft.com/office/drawing/2014/main" id="{28FC7D3C-E987-4C1A-9746-D7BF7D311A20}"/>
              </a:ext>
            </a:extLst>
          </p:cNvPr>
          <p:cNvSpPr/>
          <p:nvPr/>
        </p:nvSpPr>
        <p:spPr>
          <a:xfrm>
            <a:off x="6095777" y="2036252"/>
            <a:ext cx="1175189" cy="473205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black"/>
                </a:solidFill>
              </a:rPr>
              <a:t>서비스목록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프로필사진 자기소개</a:t>
            </a:r>
            <a:r>
              <a:rPr lang="en-US" altLang="ko-KR" sz="1000" dirty="0">
                <a:solidFill>
                  <a:prstClr val="black"/>
                </a:solidFill>
              </a:rPr>
              <a:t>..</a:t>
            </a:r>
          </a:p>
          <a:p>
            <a:pPr algn="ctr"/>
            <a:r>
              <a:rPr lang="en-US" altLang="ko-KR" sz="1000" dirty="0">
                <a:solidFill>
                  <a:prstClr val="black"/>
                </a:solidFill>
              </a:rPr>
              <a:t>(optional)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4E20A846-195F-46EB-9C63-FDC9F9312366}"/>
              </a:ext>
            </a:extLst>
          </p:cNvPr>
          <p:cNvSpPr/>
          <p:nvPr/>
        </p:nvSpPr>
        <p:spPr>
          <a:xfrm>
            <a:off x="9711262" y="1632004"/>
            <a:ext cx="855678" cy="8388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검색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A1BD79B1-D634-4B7D-BF28-E2ADE6611808}"/>
              </a:ext>
            </a:extLst>
          </p:cNvPr>
          <p:cNvSpPr/>
          <p:nvPr/>
        </p:nvSpPr>
        <p:spPr>
          <a:xfrm>
            <a:off x="8094846" y="703058"/>
            <a:ext cx="855678" cy="8388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반려동물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정보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="" xmlns:a16="http://schemas.microsoft.com/office/drawing/2014/main" id="{7A5E267B-F4CF-455D-822A-762E45EB19CD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6932164" y="1122507"/>
            <a:ext cx="116268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="" xmlns:a16="http://schemas.microsoft.com/office/drawing/2014/main" id="{93F8A2E4-2302-43D2-AF37-D3395FFE40CE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8974102" y="1110666"/>
            <a:ext cx="862471" cy="64419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4D1FD7E2-9D03-419A-AF2E-78A5FD29B685}"/>
              </a:ext>
            </a:extLst>
          </p:cNvPr>
          <p:cNvCxnSpPr>
            <a:cxnSpLocks/>
          </p:cNvCxnSpPr>
          <p:nvPr/>
        </p:nvCxnSpPr>
        <p:spPr>
          <a:xfrm flipH="1">
            <a:off x="8974102" y="2352540"/>
            <a:ext cx="848478" cy="58235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D71E2BAC-1B63-4653-A065-C2901456F5B0}"/>
              </a:ext>
            </a:extLst>
          </p:cNvPr>
          <p:cNvCxnSpPr>
            <a:cxnSpLocks/>
          </p:cNvCxnSpPr>
          <p:nvPr/>
        </p:nvCxnSpPr>
        <p:spPr>
          <a:xfrm>
            <a:off x="8520451" y="3423532"/>
            <a:ext cx="0" cy="64795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622015A4-2090-458F-B10A-4473F2CC1F3B}"/>
              </a:ext>
            </a:extLst>
          </p:cNvPr>
          <p:cNvSpPr/>
          <p:nvPr/>
        </p:nvSpPr>
        <p:spPr>
          <a:xfrm>
            <a:off x="8092612" y="4080529"/>
            <a:ext cx="855678" cy="83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prstClr val="white"/>
                </a:solidFill>
              </a:rPr>
              <a:t>시터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예약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캘린더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6A34A599-3570-4658-B8A7-27D20C380570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7924600" y="4919428"/>
            <a:ext cx="595852" cy="89734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154CA6AD-0756-45B9-90D4-46DDB7F775E7}"/>
              </a:ext>
            </a:extLst>
          </p:cNvPr>
          <p:cNvSpPr/>
          <p:nvPr/>
        </p:nvSpPr>
        <p:spPr>
          <a:xfrm>
            <a:off x="7496761" y="5816768"/>
            <a:ext cx="855678" cy="83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prstClr val="white"/>
                </a:solidFill>
              </a:rPr>
              <a:t>시터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현황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관리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페이지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="" xmlns:a16="http://schemas.microsoft.com/office/drawing/2014/main" id="{471C90EE-50ED-4D56-BF26-76B2FCADB844}"/>
              </a:ext>
            </a:extLst>
          </p:cNvPr>
          <p:cNvSpPr/>
          <p:nvPr/>
        </p:nvSpPr>
        <p:spPr>
          <a:xfrm>
            <a:off x="8776636" y="5816768"/>
            <a:ext cx="855678" cy="8388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보호자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현황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관리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페이지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99A208CE-5F9B-4A24-B6F1-8E430CD5D352}"/>
              </a:ext>
            </a:extLst>
          </p:cNvPr>
          <p:cNvCxnSpPr>
            <a:cxnSpLocks/>
            <a:stCxn id="50" idx="4"/>
            <a:endCxn id="55" idx="0"/>
          </p:cNvCxnSpPr>
          <p:nvPr/>
        </p:nvCxnSpPr>
        <p:spPr>
          <a:xfrm>
            <a:off x="8520451" y="4919428"/>
            <a:ext cx="684024" cy="89734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말풍선: 사각형 59">
            <a:extLst>
              <a:ext uri="{FF2B5EF4-FFF2-40B4-BE49-F238E27FC236}">
                <a16:creationId xmlns="" xmlns:a16="http://schemas.microsoft.com/office/drawing/2014/main" id="{FE35535E-55A0-4B77-979C-755FEFC34D01}"/>
              </a:ext>
            </a:extLst>
          </p:cNvPr>
          <p:cNvSpPr/>
          <p:nvPr/>
        </p:nvSpPr>
        <p:spPr>
          <a:xfrm>
            <a:off x="8993924" y="5225996"/>
            <a:ext cx="1343609" cy="473205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black"/>
                </a:solidFill>
              </a:rPr>
              <a:t>현재 예약 신청 진행상태 확인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r>
              <a:rPr lang="en-US" altLang="ko-KR" sz="1000" dirty="0">
                <a:solidFill>
                  <a:prstClr val="black"/>
                </a:solidFill>
              </a:rPr>
              <a:t>(</a:t>
            </a:r>
            <a:r>
              <a:rPr lang="ko-KR" altLang="en-US" sz="1000" dirty="0">
                <a:solidFill>
                  <a:prstClr val="black"/>
                </a:solidFill>
              </a:rPr>
              <a:t>완료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 err="1">
                <a:solidFill>
                  <a:prstClr val="black"/>
                </a:solidFill>
              </a:rPr>
              <a:t>확인중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>
                <a:solidFill>
                  <a:prstClr val="black"/>
                </a:solidFill>
              </a:rPr>
              <a:t>취소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61" name="말풍선: 사각형 60">
            <a:extLst>
              <a:ext uri="{FF2B5EF4-FFF2-40B4-BE49-F238E27FC236}">
                <a16:creationId xmlns="" xmlns:a16="http://schemas.microsoft.com/office/drawing/2014/main" id="{CD768D81-8565-44DB-A642-DAC3308562AE}"/>
              </a:ext>
            </a:extLst>
          </p:cNvPr>
          <p:cNvSpPr/>
          <p:nvPr/>
        </p:nvSpPr>
        <p:spPr>
          <a:xfrm>
            <a:off x="7252795" y="5225995"/>
            <a:ext cx="1343609" cy="473205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black"/>
                </a:solidFill>
              </a:rPr>
              <a:t>현재 예약 요청이 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r>
              <a:rPr lang="ko-KR" altLang="en-US" sz="1000" dirty="0">
                <a:solidFill>
                  <a:prstClr val="black"/>
                </a:solidFill>
              </a:rPr>
              <a:t>들어온 상태 확인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r>
              <a:rPr lang="en-US" altLang="ko-KR" sz="1000" dirty="0">
                <a:solidFill>
                  <a:prstClr val="black"/>
                </a:solidFill>
              </a:rPr>
              <a:t>(</a:t>
            </a:r>
            <a:r>
              <a:rPr lang="ko-KR" altLang="en-US" sz="1000" dirty="0">
                <a:solidFill>
                  <a:prstClr val="black"/>
                </a:solidFill>
              </a:rPr>
              <a:t>수락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>
                <a:solidFill>
                  <a:prstClr val="black"/>
                </a:solidFill>
              </a:rPr>
              <a:t>거절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112D20CA-88FE-48C2-A432-DDEF26977411}"/>
              </a:ext>
            </a:extLst>
          </p:cNvPr>
          <p:cNvSpPr/>
          <p:nvPr/>
        </p:nvSpPr>
        <p:spPr>
          <a:xfrm>
            <a:off x="2987525" y="4543308"/>
            <a:ext cx="855678" cy="8388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반려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동물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프로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그램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="" xmlns:a16="http://schemas.microsoft.com/office/drawing/2014/main" id="{2FFAEF9C-B756-4951-8140-5B22D80F5F7F}"/>
              </a:ext>
            </a:extLst>
          </p:cNvPr>
          <p:cNvSpPr/>
          <p:nvPr/>
        </p:nvSpPr>
        <p:spPr>
          <a:xfrm>
            <a:off x="1280932" y="4543307"/>
            <a:ext cx="855678" cy="8388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고객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센터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="" xmlns:a16="http://schemas.microsoft.com/office/drawing/2014/main" id="{04991455-55F2-4553-B3A7-DD14FD3ABE9F}"/>
              </a:ext>
            </a:extLst>
          </p:cNvPr>
          <p:cNvSpPr/>
          <p:nvPr/>
        </p:nvSpPr>
        <p:spPr>
          <a:xfrm>
            <a:off x="4689153" y="4548295"/>
            <a:ext cx="855678" cy="8388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장거리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이동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서비스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06364020-983A-4E51-82B6-2B638DA64A02}"/>
              </a:ext>
            </a:extLst>
          </p:cNvPr>
          <p:cNvSpPr/>
          <p:nvPr/>
        </p:nvSpPr>
        <p:spPr>
          <a:xfrm>
            <a:off x="4714676" y="1654373"/>
            <a:ext cx="855678" cy="8388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마이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페이지</a:t>
            </a:r>
            <a:endParaRPr lang="en-US" altLang="ko-KR" sz="1000" dirty="0">
              <a:solidFill>
                <a:prstClr val="white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CBEAF7BE-18DA-4F1A-B620-4EFF487195AF}"/>
              </a:ext>
            </a:extLst>
          </p:cNvPr>
          <p:cNvCxnSpPr>
            <a:cxnSpLocks/>
            <a:stCxn id="11" idx="6"/>
            <a:endCxn id="69" idx="2"/>
          </p:cNvCxnSpPr>
          <p:nvPr/>
        </p:nvCxnSpPr>
        <p:spPr>
          <a:xfrm flipV="1">
            <a:off x="3849987" y="2073823"/>
            <a:ext cx="864689" cy="63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="" xmlns:a16="http://schemas.microsoft.com/office/drawing/2014/main" id="{A04519BF-A230-46EC-9104-BC32CECCC977}"/>
              </a:ext>
            </a:extLst>
          </p:cNvPr>
          <p:cNvSpPr/>
          <p:nvPr/>
        </p:nvSpPr>
        <p:spPr>
          <a:xfrm>
            <a:off x="2990138" y="3028556"/>
            <a:ext cx="855678" cy="8388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회원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서비스</a:t>
            </a:r>
            <a:endParaRPr lang="en-US" altLang="ko-KR" sz="1000" dirty="0">
              <a:solidFill>
                <a:prstClr val="white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4967E1DE-8207-4403-9A35-4730CCAD9DE4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3417977" y="2509457"/>
            <a:ext cx="0" cy="5190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AFE45C09-E78D-4B53-A5F1-72A0B39775DA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415364" y="3867455"/>
            <a:ext cx="0" cy="675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0F717B9E-1F7B-46B7-ABAB-0F190BAC9AC2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1708771" y="3879548"/>
            <a:ext cx="1709206" cy="6637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66914A6E-7B74-46CB-AEC2-80F145B64D32}"/>
              </a:ext>
            </a:extLst>
          </p:cNvPr>
          <p:cNvCxnSpPr>
            <a:cxnSpLocks/>
            <a:stCxn id="76" idx="4"/>
            <a:endCxn id="68" idx="0"/>
          </p:cNvCxnSpPr>
          <p:nvPr/>
        </p:nvCxnSpPr>
        <p:spPr>
          <a:xfrm>
            <a:off x="3417977" y="3867455"/>
            <a:ext cx="1699015" cy="680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5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11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962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3174</Words>
  <Application>Microsoft Office PowerPoint</Application>
  <PresentationFormat>사용자 지정</PresentationFormat>
  <Paragraphs>1458</Paragraphs>
  <Slides>41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41</vt:i4>
      </vt:variant>
    </vt:vector>
  </HeadingPairs>
  <TitlesOfParts>
    <vt:vector size="45" baseType="lpstr">
      <vt:lpstr>Office 테마</vt:lpstr>
      <vt:lpstr>1_Office 테마</vt:lpstr>
      <vt:lpstr>2_Office 테마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507-15</dc:creator>
  <cp:lastModifiedBy>507-14</cp:lastModifiedBy>
  <cp:revision>35</cp:revision>
  <dcterms:created xsi:type="dcterms:W3CDTF">2020-02-13T09:23:44Z</dcterms:created>
  <dcterms:modified xsi:type="dcterms:W3CDTF">2020-02-14T00:53:16Z</dcterms:modified>
</cp:coreProperties>
</file>