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63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400" r:id="rId85"/>
    <p:sldId id="401" r:id="rId86"/>
    <p:sldId id="402" r:id="rId87"/>
    <p:sldId id="403" r:id="rId88"/>
    <p:sldId id="404" r:id="rId89"/>
    <p:sldId id="405" r:id="rId90"/>
    <p:sldId id="406" r:id="rId91"/>
    <p:sldId id="407" r:id="rId92"/>
    <p:sldId id="408" r:id="rId93"/>
    <p:sldId id="409" r:id="rId94"/>
    <p:sldId id="410" r:id="rId95"/>
    <p:sldId id="411" r:id="rId96"/>
    <p:sldId id="412" r:id="rId97"/>
    <p:sldId id="413" r:id="rId98"/>
    <p:sldId id="414" r:id="rId99"/>
    <p:sldId id="415" r:id="rId100"/>
    <p:sldId id="416" r:id="rId101"/>
    <p:sldId id="417" r:id="rId102"/>
    <p:sldId id="418" r:id="rId103"/>
    <p:sldId id="419" r:id="rId104"/>
    <p:sldId id="420" r:id="rId105"/>
    <p:sldId id="421" r:id="rId106"/>
    <p:sldId id="422" r:id="rId107"/>
    <p:sldId id="423" r:id="rId108"/>
    <p:sldId id="424" r:id="rId109"/>
    <p:sldId id="425" r:id="rId110"/>
    <p:sldId id="426" r:id="rId111"/>
    <p:sldId id="427" r:id="rId112"/>
    <p:sldId id="428" r:id="rId113"/>
    <p:sldId id="397" r:id="rId114"/>
    <p:sldId id="398" r:id="rId115"/>
    <p:sldId id="399" r:id="rId116"/>
    <p:sldId id="280" r:id="rId1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2020-02-20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4.png"/><Relationship Id="rId7" Type="http://schemas.openxmlformats.org/officeDocument/2006/relationships/image" Target="../media/image4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2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8.png"/><Relationship Id="rId7" Type="http://schemas.openxmlformats.org/officeDocument/2006/relationships/image" Target="../media/image4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10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9.png"/><Relationship Id="rId7" Type="http://schemas.openxmlformats.org/officeDocument/2006/relationships/image" Target="../media/image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0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8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60.png"/><Relationship Id="rId11" Type="http://schemas.openxmlformats.org/officeDocument/2006/relationships/image" Target="../media/image43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3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6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6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6" Type="http://schemas.openxmlformats.org/officeDocument/2006/relationships/image" Target="../media/image6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8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83270" y="1790700"/>
            <a:ext cx="11025461" cy="4500000"/>
            <a:chOff x="484734" y="1790700"/>
            <a:chExt cx="11025461" cy="4500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025" y="1790700"/>
              <a:ext cx="254717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2" y="2133842"/>
            <a:ext cx="4096472" cy="38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2" y="2790088"/>
            <a:ext cx="293723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8972" y="980012"/>
            <a:ext cx="3817278" cy="1107996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ckhp.style.visibility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="hidden";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auth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alert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인증번호가 전송되었습니다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ckhp.style.visibility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="visible";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2361" y="5199913"/>
            <a:ext cx="5808003" cy="1277273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findpost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daum.Postcode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oncomplete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: function(data) 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 // </a:t>
            </a:r>
            <a:r>
              <a:rPr lang="ko-KR" altLang="en-US" sz="1100" dirty="0" smtClean="0">
                <a:latin typeface="Courier New" pitchFamily="49" charset="0"/>
                <a:cs typeface="Courier New" pitchFamily="49" charset="0"/>
              </a:rPr>
              <a:t>팝업에서 검색결과 항목을 </a:t>
            </a:r>
            <a:r>
              <a:rPr lang="ko-KR" altLang="en-US" sz="1100" dirty="0" err="1" smtClean="0">
                <a:latin typeface="Courier New" pitchFamily="49" charset="0"/>
                <a:cs typeface="Courier New" pitchFamily="49" charset="0"/>
              </a:rPr>
              <a:t>클릭했을때</a:t>
            </a:r>
            <a:r>
              <a:rPr lang="ko-KR" altLang="en-US" sz="1100" dirty="0" smtClean="0">
                <a:latin typeface="Courier New" pitchFamily="49" charset="0"/>
                <a:cs typeface="Courier New" pitchFamily="49" charset="0"/>
              </a:rPr>
              <a:t> 실행할 코드를 작성하는 부분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}).open();</a:t>
            </a:r>
          </a:p>
          <a:p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800570"/>
            <a:ext cx="2511001" cy="444989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38" y="1800569"/>
            <a:ext cx="7190666" cy="4449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082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800570"/>
            <a:ext cx="2511001" cy="444989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38" y="1800569"/>
            <a:ext cx="7190666" cy="4449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925621" y="315008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  <p:cxnSp>
        <p:nvCxnSpPr>
          <p:cNvPr id="49" name="직선 화살표 연결선 48"/>
          <p:cNvCxnSpPr/>
          <p:nvPr/>
        </p:nvCxnSpPr>
        <p:spPr>
          <a:xfrm flipH="1">
            <a:off x="4962146" y="3040886"/>
            <a:ext cx="1703656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191000" y="5128426"/>
            <a:ext cx="903030" cy="4714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923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800570"/>
            <a:ext cx="2511001" cy="444989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38" y="1800569"/>
            <a:ext cx="7190666" cy="4449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81717" y="1606376"/>
            <a:ext cx="5802511" cy="3560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&lt;style&gt;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table{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cursor:default</a:t>
            </a:r>
            <a:r>
              <a:rPr lang="en-US" altLang="ko-KR" sz="2000" dirty="0">
                <a:solidFill>
                  <a:schemeClr val="tx1"/>
                </a:solidFill>
              </a:rPr>
              <a:t>;}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table </a:t>
            </a:r>
            <a:r>
              <a:rPr lang="en-US" altLang="ko-KR" sz="2000" dirty="0" err="1">
                <a:solidFill>
                  <a:schemeClr val="tx1"/>
                </a:solidFill>
              </a:rPr>
              <a:t>tr:nth-child</a:t>
            </a:r>
            <a:r>
              <a:rPr lang="en-US" altLang="ko-KR" sz="2000" dirty="0">
                <a:solidFill>
                  <a:schemeClr val="tx1"/>
                </a:solidFill>
              </a:rPr>
              <a:t>(2n+1){</a:t>
            </a:r>
            <a:r>
              <a:rPr lang="en-US" altLang="ko-KR" sz="2000" dirty="0" err="1">
                <a:solidFill>
                  <a:schemeClr val="tx1"/>
                </a:solidFill>
              </a:rPr>
              <a:t>visibility:collapse</a:t>
            </a:r>
            <a:r>
              <a:rPr lang="en-US" altLang="ko-KR" sz="2000" dirty="0" smtClean="0">
                <a:solidFill>
                  <a:schemeClr val="tx1"/>
                </a:solidFill>
              </a:rPr>
              <a:t>;}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table </a:t>
            </a:r>
            <a:r>
              <a:rPr lang="en-US" altLang="ko-KR" sz="2000" dirty="0" err="1">
                <a:solidFill>
                  <a:schemeClr val="tx1"/>
                </a:solidFill>
              </a:rPr>
              <a:t>tr:first-child</a:t>
            </a:r>
            <a:r>
              <a:rPr lang="en-US" altLang="ko-KR" sz="2000" dirty="0">
                <a:solidFill>
                  <a:schemeClr val="tx1"/>
                </a:solidFill>
              </a:rPr>
              <a:t>{</a:t>
            </a:r>
            <a:r>
              <a:rPr lang="en-US" altLang="ko-KR" sz="2000" dirty="0" err="1">
                <a:solidFill>
                  <a:schemeClr val="tx1"/>
                </a:solidFill>
              </a:rPr>
              <a:t>visibility:visible</a:t>
            </a:r>
            <a:r>
              <a:rPr lang="en-US" altLang="ko-KR" sz="2000" dirty="0" smtClean="0">
                <a:solidFill>
                  <a:schemeClr val="tx1"/>
                </a:solidFill>
              </a:rPr>
              <a:t>;}</a:t>
            </a:r>
          </a:p>
          <a:p>
            <a:pPr latinLnBrk="0"/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&lt;script&gt;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Notice(id){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obj</a:t>
            </a:r>
            <a:r>
              <a:rPr lang="en-US" altLang="ko-KR" sz="2000" dirty="0">
                <a:solidFill>
                  <a:schemeClr val="tx1"/>
                </a:solidFill>
              </a:rPr>
              <a:t> = </a:t>
            </a:r>
            <a:r>
              <a:rPr lang="en-US" altLang="ko-KR" sz="2000" dirty="0" err="1">
                <a:solidFill>
                  <a:schemeClr val="tx1"/>
                </a:solidFill>
              </a:rPr>
              <a:t>document.querySelector</a:t>
            </a:r>
            <a:r>
              <a:rPr lang="en-US" altLang="ko-KR" sz="2000" dirty="0">
                <a:solidFill>
                  <a:schemeClr val="tx1"/>
                </a:solidFill>
              </a:rPr>
              <a:t>(`${id}`);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if(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obj.style.visibility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== "visible"){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obj.style.visibility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"collapse";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}else{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obj.style.visibility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"visible</a:t>
            </a:r>
            <a:r>
              <a:rPr lang="en-US" altLang="ko-KR" sz="2000" dirty="0" smtClean="0">
                <a:solidFill>
                  <a:schemeClr val="tx1"/>
                </a:solidFill>
              </a:rPr>
              <a:t>";}}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3" idx="1"/>
          </p:cNvCxnSpPr>
          <p:nvPr/>
        </p:nvCxnSpPr>
        <p:spPr>
          <a:xfrm flipH="1">
            <a:off x="2772229" y="3386731"/>
            <a:ext cx="1309488" cy="590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4081716" y="5285093"/>
            <a:ext cx="6455655" cy="13803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nth-child</a:t>
            </a:r>
            <a:r>
              <a:rPr lang="ko-KR" altLang="en-US" sz="2000" dirty="0" smtClean="0">
                <a:solidFill>
                  <a:schemeClr val="tx1"/>
                </a:solidFill>
              </a:rPr>
              <a:t>와 </a:t>
            </a:r>
            <a:r>
              <a:rPr lang="en-US" altLang="ko-KR" sz="2000" dirty="0" smtClean="0">
                <a:solidFill>
                  <a:schemeClr val="tx1"/>
                </a:solidFill>
              </a:rPr>
              <a:t>first-child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 초기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tr</a:t>
            </a:r>
            <a:r>
              <a:rPr lang="ko-KR" altLang="en-US" sz="2000" dirty="0" smtClean="0">
                <a:solidFill>
                  <a:schemeClr val="tx1"/>
                </a:solidFill>
              </a:rPr>
              <a:t>을 보이거나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보이지 않게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설정한고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js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onclick</a:t>
            </a:r>
            <a:r>
              <a:rPr lang="ko-KR" altLang="en-US" sz="2000" dirty="0" smtClean="0">
                <a:solidFill>
                  <a:schemeClr val="tx1"/>
                </a:solidFill>
              </a:rPr>
              <a:t>시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visivle</a:t>
            </a:r>
            <a:r>
              <a:rPr lang="ko-KR" altLang="en-US" sz="2000" dirty="0" smtClean="0">
                <a:solidFill>
                  <a:schemeClr val="tx1"/>
                </a:solidFill>
              </a:rPr>
              <a:t> 또는 </a:t>
            </a:r>
            <a:r>
              <a:rPr lang="en-US" altLang="ko-KR" sz="2000" dirty="0" smtClean="0">
                <a:solidFill>
                  <a:schemeClr val="tx1"/>
                </a:solidFill>
              </a:rPr>
              <a:t>collapse</a:t>
            </a:r>
            <a:r>
              <a:rPr lang="ko-KR" altLang="en-US" sz="2000" dirty="0" smtClean="0">
                <a:solidFill>
                  <a:schemeClr val="tx1"/>
                </a:solidFill>
              </a:rPr>
              <a:t>로 속성값을 변경한다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51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7"/>
            <a:ext cx="7200000" cy="44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00" y="1786467"/>
            <a:ext cx="2511001" cy="446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174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7"/>
            <a:ext cx="7200000" cy="44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00" y="1786467"/>
            <a:ext cx="2511001" cy="446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755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7"/>
            <a:ext cx="7200000" cy="44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00" y="1786467"/>
            <a:ext cx="2511001" cy="4464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15639" y="2129356"/>
            <a:ext cx="5802511" cy="2873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&lt;</a:t>
            </a:r>
            <a:r>
              <a:rPr lang="en-US" altLang="ko-KR" sz="2000" dirty="0" err="1">
                <a:solidFill>
                  <a:schemeClr val="tx1"/>
                </a:solidFill>
              </a:rPr>
              <a:t>ScrollView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2000" dirty="0" err="1">
                <a:solidFill>
                  <a:schemeClr val="tx1"/>
                </a:solidFill>
              </a:rPr>
              <a:t>LinearLayout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android:layout_width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match_parent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android:layout_height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err="1">
                <a:solidFill>
                  <a:schemeClr val="tx1"/>
                </a:solidFill>
              </a:rPr>
              <a:t>wrap_content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android:orientation</a:t>
            </a:r>
            <a:r>
              <a:rPr lang="en-US" altLang="ko-KR" sz="2000" dirty="0">
                <a:solidFill>
                  <a:schemeClr val="tx1"/>
                </a:solidFill>
              </a:rPr>
              <a:t>="vertical" 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LinearLayout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&lt;/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>
            <a:off x="8518150" y="3566270"/>
            <a:ext cx="524250" cy="5388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2715639" y="5152700"/>
            <a:ext cx="6455655" cy="8674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ScrollView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화면을 넘어가는 레이아웃도 스크롤로 볼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57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02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44" y="232272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테이블에서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100" y="3182153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직선 화살표 연결선 37"/>
          <p:cNvCxnSpPr>
            <a:stCxn id="36" idx="2"/>
          </p:cNvCxnSpPr>
          <p:nvPr/>
        </p:nvCxnSpPr>
        <p:spPr>
          <a:xfrm>
            <a:off x="4206038" y="4315628"/>
            <a:ext cx="1483562" cy="13956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74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6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sp>
        <p:nvSpPr>
          <p:cNvPr id="19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538949" y="3456384"/>
            <a:ext cx="5437096" cy="10131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window.open</a:t>
            </a:r>
            <a:r>
              <a:rPr lang="en-US" altLang="ko-KR" sz="2000" dirty="0" smtClean="0">
                <a:solidFill>
                  <a:schemeClr val="tx1"/>
                </a:solidFill>
              </a:rPr>
              <a:t>()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메서드를</a:t>
            </a:r>
            <a:r>
              <a:rPr lang="ko-KR" altLang="en-US" sz="2000" dirty="0" smtClean="0">
                <a:solidFill>
                  <a:schemeClr val="tx1"/>
                </a:solidFill>
              </a:rPr>
              <a:t> 이용하여 새 창에서 새 질문을 작성한다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8950" y="2343623"/>
            <a:ext cx="5437095" cy="106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createQnA</a:t>
            </a:r>
            <a:r>
              <a:rPr lang="en-US" altLang="ko-KR" sz="2000" dirty="0" smtClean="0">
                <a:solidFill>
                  <a:schemeClr val="tx1"/>
                </a:solidFill>
              </a:rPr>
              <a:t>(){ 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	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Window.open</a:t>
            </a:r>
            <a:r>
              <a:rPr lang="en-US" altLang="ko-KR" sz="2000" dirty="0" smtClean="0">
                <a:solidFill>
                  <a:schemeClr val="tx1"/>
                </a:solidFill>
              </a:rPr>
              <a:t>(‘newQnA.html’, ‘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QnA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  </a:t>
            </a:r>
            <a:r>
              <a:rPr lang="ko-KR" altLang="en-US" sz="2000" dirty="0" smtClean="0">
                <a:solidFill>
                  <a:schemeClr val="tx1"/>
                </a:solidFill>
              </a:rPr>
              <a:t>등록</a:t>
            </a:r>
            <a:r>
              <a:rPr lang="en-US" altLang="ko-KR" sz="2000" dirty="0" smtClean="0">
                <a:solidFill>
                  <a:schemeClr val="tx1"/>
                </a:solidFill>
              </a:rPr>
              <a:t>’,   ’width=550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smtClean="0">
                <a:solidFill>
                  <a:schemeClr val="tx1"/>
                </a:solidFill>
              </a:rPr>
              <a:t>height=500 ‘); 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>
            <a:off x="6976045" y="2874723"/>
            <a:ext cx="277434" cy="28003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253479" y="1015478"/>
            <a:ext cx="4590178" cy="1901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&lt;Spinner            </a:t>
            </a:r>
            <a:r>
              <a:rPr lang="en-US" altLang="ko-KR" sz="2000" dirty="0" err="1">
                <a:solidFill>
                  <a:schemeClr val="tx1"/>
                </a:solidFill>
              </a:rPr>
              <a:t>android:entries</a:t>
            </a:r>
            <a:r>
              <a:rPr lang="en-US" altLang="ko-KR" sz="2000" dirty="0" smtClean="0">
                <a:solidFill>
                  <a:schemeClr val="tx1"/>
                </a:solidFill>
              </a:rPr>
              <a:t>=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"@</a:t>
            </a:r>
            <a:r>
              <a:rPr lang="en-US" altLang="ko-KR" sz="2000" dirty="0">
                <a:solidFill>
                  <a:schemeClr val="tx1"/>
                </a:solidFill>
              </a:rPr>
              <a:t>array/</a:t>
            </a:r>
            <a:r>
              <a:rPr lang="en-US" altLang="ko-KR" sz="2000" dirty="0" err="1">
                <a:solidFill>
                  <a:schemeClr val="tx1"/>
                </a:solidFill>
              </a:rPr>
              <a:t>spinner_entries</a:t>
            </a:r>
            <a:r>
              <a:rPr lang="en-US" altLang="ko-KR" sz="2000" dirty="0">
                <a:solidFill>
                  <a:schemeClr val="tx1"/>
                </a:solidFill>
              </a:rPr>
              <a:t>" </a:t>
            </a:r>
            <a:r>
              <a:rPr lang="en-US" altLang="ko-KR" sz="2000" dirty="0" smtClean="0">
                <a:solidFill>
                  <a:schemeClr val="tx1"/>
                </a:solidFill>
              </a:rPr>
              <a:t>/&gt;</a:t>
            </a:r>
          </a:p>
          <a:p>
            <a:pPr latinLnBrk="0"/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&lt;Button</a:t>
            </a:r>
          </a:p>
          <a:p>
            <a:pPr latinLnBrk="0"/>
            <a:r>
              <a:rPr lang="en-US" altLang="ko-KR" sz="2000" dirty="0" err="1">
                <a:solidFill>
                  <a:schemeClr val="tx1"/>
                </a:solidFill>
              </a:rPr>
              <a:t>android:textAllCaps</a:t>
            </a:r>
            <a:r>
              <a:rPr lang="en-US" altLang="ko-KR" sz="2000" dirty="0">
                <a:solidFill>
                  <a:schemeClr val="tx1"/>
                </a:solidFill>
              </a:rPr>
              <a:t>="</a:t>
            </a:r>
            <a:r>
              <a:rPr lang="en-US" altLang="ko-KR" sz="2000" dirty="0" smtClean="0">
                <a:solidFill>
                  <a:schemeClr val="tx1"/>
                </a:solidFill>
              </a:rPr>
              <a:t>false“ /&gt;</a:t>
            </a:r>
          </a:p>
          <a:p>
            <a:pPr latinLnBrk="0"/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2" idx="2"/>
          </p:cNvCxnSpPr>
          <p:nvPr/>
        </p:nvCxnSpPr>
        <p:spPr>
          <a:xfrm flipH="1">
            <a:off x="9173029" y="2917371"/>
            <a:ext cx="375539" cy="2656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7253479" y="2910476"/>
            <a:ext cx="4590178" cy="23275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value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-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arrays.xml</a:t>
            </a:r>
            <a:r>
              <a:rPr lang="ko-KR" altLang="en-US" sz="2000" dirty="0" smtClean="0">
                <a:solidFill>
                  <a:schemeClr val="tx1"/>
                </a:solidFill>
              </a:rPr>
              <a:t>에 새로운 배열을 만들어 이용한다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textAllCaps</a:t>
            </a:r>
            <a:r>
              <a:rPr lang="ko-KR" altLang="en-US" sz="2000" dirty="0" smtClean="0">
                <a:solidFill>
                  <a:schemeClr val="tx1"/>
                </a:solidFill>
              </a:rPr>
              <a:t>속성을 </a:t>
            </a:r>
            <a:r>
              <a:rPr lang="en-US" altLang="ko-KR" sz="2000" dirty="0" smtClean="0">
                <a:solidFill>
                  <a:schemeClr val="tx1"/>
                </a:solidFill>
              </a:rPr>
              <a:t>false</a:t>
            </a:r>
            <a:r>
              <a:rPr lang="ko-KR" altLang="en-US" sz="2000" dirty="0" smtClean="0">
                <a:solidFill>
                  <a:schemeClr val="tx1"/>
                </a:solidFill>
              </a:rPr>
              <a:t>처리하여 모든 글자가 대문자로 변환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되는것을</a:t>
            </a:r>
            <a:r>
              <a:rPr lang="ko-KR" altLang="en-US" sz="2000" dirty="0" smtClean="0">
                <a:solidFill>
                  <a:schemeClr val="tx1"/>
                </a:solidFill>
              </a:rPr>
              <a:t> 막는다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6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6"/>
            <a:ext cx="7200000" cy="4464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350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64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sp>
        <p:nvSpPr>
          <p:cNvPr id="36" name="사각형: 둥근 모서리 42">
            <a:extLst>
              <a:ext uri="{FF2B5EF4-FFF2-40B4-BE49-F238E27FC236}">
                <a16:creationId xmlns:a16="http://schemas.microsoft.com/office/drawing/2014/main" xmlns="" id="{329360FD-5BEF-4CF7-89BA-0875245EB6C2}"/>
              </a:ext>
            </a:extLst>
          </p:cNvPr>
          <p:cNvSpPr/>
          <p:nvPr/>
        </p:nvSpPr>
        <p:spPr>
          <a:xfrm>
            <a:off x="5738006" y="374889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52" idx="2"/>
          </p:cNvCxnSpPr>
          <p:nvPr/>
        </p:nvCxnSpPr>
        <p:spPr>
          <a:xfrm>
            <a:off x="4335096" y="3174567"/>
            <a:ext cx="817475" cy="20796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133" y="2279217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021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64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64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38950" y="2343623"/>
            <a:ext cx="5437095" cy="106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closed</a:t>
            </a:r>
            <a:r>
              <a:rPr lang="en-US" altLang="ko-KR" sz="2000" dirty="0" smtClean="0">
                <a:solidFill>
                  <a:schemeClr val="tx1"/>
                </a:solidFill>
              </a:rPr>
              <a:t>(){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window.close</a:t>
            </a:r>
            <a:r>
              <a:rPr lang="en-US" altLang="ko-KR" sz="2000" dirty="0" smtClean="0">
                <a:solidFill>
                  <a:schemeClr val="tx1"/>
                </a:solidFill>
              </a:rPr>
              <a:t>(); 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257498" y="3405823"/>
            <a:ext cx="749931" cy="19209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1538949" y="3456384"/>
            <a:ext cx="5437096" cy="10131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window.closed</a:t>
            </a:r>
            <a:r>
              <a:rPr lang="en-US" altLang="ko-KR" sz="2000" dirty="0" smtClean="0">
                <a:solidFill>
                  <a:schemeClr val="tx1"/>
                </a:solidFill>
              </a:rPr>
              <a:t>()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메서드를</a:t>
            </a:r>
            <a:r>
              <a:rPr lang="ko-KR" altLang="en-US" sz="2000" dirty="0" smtClean="0">
                <a:solidFill>
                  <a:schemeClr val="tx1"/>
                </a:solidFill>
              </a:rPr>
              <a:t> 이용하여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취소시</a:t>
            </a:r>
            <a:r>
              <a:rPr lang="ko-KR" altLang="en-US" sz="2000" dirty="0" smtClean="0">
                <a:solidFill>
                  <a:schemeClr val="tx1"/>
                </a:solidFill>
              </a:rPr>
              <a:t> 창을 종료한다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836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96000" y="1358884"/>
            <a:ext cx="3934090" cy="4140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+mn-ea"/>
              </a:rPr>
              <a:t> 개요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+mn-ea"/>
              </a:rPr>
              <a:t> 요구사항정의서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>
                <a:latin typeface="+mn-ea"/>
              </a:rPr>
              <a:t>흐름도</a:t>
            </a:r>
            <a:endParaRPr lang="en-US" altLang="ko-KR" sz="3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+mn-ea"/>
              </a:rPr>
              <a:t> </a:t>
            </a:r>
            <a:r>
              <a:rPr lang="ko-KR" altLang="en-US" sz="3600" dirty="0">
                <a:latin typeface="+mn-ea"/>
              </a:rPr>
              <a:t>화면 </a:t>
            </a:r>
            <a:r>
              <a:rPr lang="ko-KR" altLang="en-US" sz="3600" dirty="0" smtClean="0">
                <a:latin typeface="+mn-ea"/>
              </a:rPr>
              <a:t>설계서</a:t>
            </a:r>
            <a:endParaRPr lang="en-US" altLang="ko-KR" sz="3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+mn-ea"/>
              </a:rPr>
              <a:t> </a:t>
            </a:r>
            <a:r>
              <a:rPr lang="ko-KR" altLang="en-US" sz="3600" dirty="0" smtClean="0">
                <a:latin typeface="+mn-ea"/>
              </a:rPr>
              <a:t>화면구현</a:t>
            </a:r>
            <a:endParaRPr lang="en-US" altLang="ko-KR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Hello pet </a:t>
            </a:r>
          </a:p>
          <a:p>
            <a:pPr algn="ctr"/>
            <a:r>
              <a:rPr lang="en-US" altLang="ko-KR" sz="1000" dirty="0"/>
              <a:t>Sitter</a:t>
            </a:r>
          </a:p>
          <a:p>
            <a:pPr algn="ctr"/>
            <a:r>
              <a:rPr lang="en-US" altLang="ko-KR" sz="1000" dirty="0"/>
              <a:t>site</a:t>
            </a:r>
            <a:endParaRPr lang="ko-KR" altLang="en-US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소개글</a:t>
            </a:r>
            <a:r>
              <a:rPr lang="ko-KR" altLang="en-US" sz="1000" dirty="0">
                <a:solidFill>
                  <a:schemeClr val="tx1"/>
                </a:solidFill>
              </a:rPr>
              <a:t> 정보 입력</a:t>
            </a:r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xmlns="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서비스목록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 자기소개</a:t>
            </a:r>
            <a:r>
              <a:rPr lang="en-US" altLang="ko-KR" sz="10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반려동물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</a:t>
            </a:r>
            <a:endParaRPr lang="en-US" altLang="ko-KR" sz="1000" dirty="0"/>
          </a:p>
          <a:p>
            <a:pPr algn="ctr"/>
            <a:r>
              <a:rPr lang="ko-KR" altLang="en-US" sz="1000" dirty="0"/>
              <a:t>캘린더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xmlns="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신청 진행상태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확인중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xmlns="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요청이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들어온 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</a:t>
            </a:r>
            <a:endParaRPr lang="en-US" altLang="ko-KR" sz="1000" dirty="0"/>
          </a:p>
          <a:p>
            <a:pPr algn="ctr"/>
            <a:r>
              <a:rPr lang="ko-KR" altLang="en-US" sz="1000" dirty="0"/>
              <a:t>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프로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  <a:endParaRPr lang="en-US" altLang="ko-KR" sz="1000" dirty="0"/>
          </a:p>
          <a:p>
            <a:pPr algn="ctr"/>
            <a:r>
              <a:rPr lang="ko-KR" altLang="en-US" sz="1000" dirty="0"/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장거리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  <a:endParaRPr lang="en-US" altLang="ko-KR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5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2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34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2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21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0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7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:a16="http://schemas.microsoft.com/office/drawing/2014/main" xmlns="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:a16="http://schemas.microsoft.com/office/drawing/2014/main" xmlns="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:a16="http://schemas.microsoft.com/office/drawing/2014/main" xmlns="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:a16="http://schemas.microsoft.com/office/drawing/2014/main" xmlns="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:a16="http://schemas.microsoft.com/office/drawing/2014/main" xmlns="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1803223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9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4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5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1528" y="1591734"/>
            <a:ext cx="10888945" cy="4500000"/>
            <a:chOff x="560932" y="1591734"/>
            <a:chExt cx="10888945" cy="450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32" y="1591734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291" y="1591734"/>
              <a:ext cx="2554586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58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51528" y="1591734"/>
            <a:ext cx="10888945" cy="4500000"/>
            <a:chOff x="560932" y="1591734"/>
            <a:chExt cx="10888945" cy="45000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32" y="1591734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291" y="1591734"/>
              <a:ext cx="2554586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12" idx="2"/>
          </p:cNvCxnSpPr>
          <p:nvPr/>
        </p:nvCxnSpPr>
        <p:spPr>
          <a:xfrm rot="5400000">
            <a:off x="6522261" y="2036505"/>
            <a:ext cx="588413" cy="377138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6839762" y="27039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075235" y="313165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24" y="837832"/>
            <a:ext cx="3104187" cy="1816655"/>
          </a:xfrm>
          <a:prstGeom prst="rect">
            <a:avLst/>
          </a:prstGeom>
        </p:spPr>
      </p:pic>
      <p:sp>
        <p:nvSpPr>
          <p:cNvPr id="14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5919753" y="44161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51528" y="1591734"/>
            <a:ext cx="10888945" cy="4500000"/>
            <a:chOff x="560932" y="1591734"/>
            <a:chExt cx="10888945" cy="45000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32" y="1591734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5291" y="1591734"/>
              <a:ext cx="2554586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9403" y="1476375"/>
            <a:ext cx="10993194" cy="4500000"/>
            <a:chOff x="484734" y="1409700"/>
            <a:chExt cx="10993194" cy="4500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409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4450" y="1409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61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99403" y="1476375"/>
            <a:ext cx="10993194" cy="4500000"/>
            <a:chOff x="484734" y="1409700"/>
            <a:chExt cx="10993194" cy="450000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409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4450" y="1409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60" y="2335669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599402" y="2629205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꺾인 연결선 21"/>
          <p:cNvCxnSpPr>
            <a:stCxn id="21" idx="2"/>
          </p:cNvCxnSpPr>
          <p:nvPr/>
        </p:nvCxnSpPr>
        <p:spPr>
          <a:xfrm rot="5400000">
            <a:off x="6722533" y="1323529"/>
            <a:ext cx="650263" cy="439887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55" y="734656"/>
            <a:ext cx="2534807" cy="1483438"/>
          </a:xfrm>
          <a:prstGeom prst="rect">
            <a:avLst/>
          </a:prstGeom>
        </p:spPr>
      </p:pic>
      <p:sp>
        <p:nvSpPr>
          <p:cNvPr id="24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31406" y="411881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9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99403" y="1476375"/>
            <a:ext cx="10993194" cy="4500000"/>
            <a:chOff x="484734" y="1409700"/>
            <a:chExt cx="10993194" cy="45000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409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4450" y="1409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74" y="4786751"/>
            <a:ext cx="2563397" cy="163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4735" y="3963709"/>
            <a:ext cx="8468766" cy="600164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/* id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1100" dirty="0" err="1" smtClean="0">
                <a:latin typeface="Courier New" pitchFamily="49" charset="0"/>
                <a:cs typeface="Courier New" pitchFamily="49" charset="0"/>
              </a:rPr>
              <a:t>팝업창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idmodal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visibility:hidden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z-index:1000;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background-color:rgba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(0,0,0,0.6);...} 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#show{margin:400px auto; background-color:#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ffffff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border:1px solid #000000;...}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383" y="1329805"/>
            <a:ext cx="3837910" cy="1277273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ckhp.style.display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="none";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auth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alert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인증번호가 전송되었습니다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ckhp.style.display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="inline-block";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ckhp.style.margin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="0 13px";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734" y="4796277"/>
            <a:ext cx="4347665" cy="1615827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overlay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(){ 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el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idmodal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el.style.visibility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="visible"; 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close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("#close");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close.onclick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el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idmodal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el.style.visibility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="hidden";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58" y="1204059"/>
            <a:ext cx="2391142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61713" y="1571625"/>
            <a:ext cx="10868574" cy="4500000"/>
            <a:chOff x="676275" y="1466850"/>
            <a:chExt cx="10868574" cy="45000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888" y="1466850"/>
              <a:ext cx="2538961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146685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61713" y="1590675"/>
            <a:ext cx="10868574" cy="4500000"/>
            <a:chOff x="676275" y="1466850"/>
            <a:chExt cx="10868574" cy="45000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888" y="1466850"/>
              <a:ext cx="2538961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146685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46" y="2349500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6675525" y="2707313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꺾인 연결선 10"/>
          <p:cNvCxnSpPr>
            <a:stCxn id="10" idx="2"/>
          </p:cNvCxnSpPr>
          <p:nvPr/>
        </p:nvCxnSpPr>
        <p:spPr>
          <a:xfrm rot="5400000">
            <a:off x="6331541" y="1848617"/>
            <a:ext cx="668566" cy="357804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860182"/>
            <a:ext cx="2496433" cy="1460981"/>
          </a:xfrm>
          <a:prstGeom prst="rect">
            <a:avLst/>
          </a:prstGeom>
        </p:spPr>
      </p:pic>
      <p:sp>
        <p:nvSpPr>
          <p:cNvPr id="13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6096000" y="416101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61713" y="1543050"/>
            <a:ext cx="10868574" cy="4500000"/>
            <a:chOff x="676275" y="1466850"/>
            <a:chExt cx="10868574" cy="45000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888" y="1466850"/>
              <a:ext cx="2538961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146685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4" y="1032608"/>
            <a:ext cx="2927473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26433" y="1032608"/>
            <a:ext cx="3837910" cy="1277273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("#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ckhp.style.display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="none";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auth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alert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인증번호가 전송되었습니다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ckhp.style.display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="inline-block";</a:t>
            </a:r>
          </a:p>
          <a:p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ckhp.style.margin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="0 13px";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4686" y="1790700"/>
            <a:ext cx="10982628" cy="4500000"/>
            <a:chOff x="571500" y="1790700"/>
            <a:chExt cx="10982628" cy="45000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1790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9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04686" y="1790700"/>
            <a:ext cx="10982628" cy="4500000"/>
            <a:chOff x="571500" y="1790700"/>
            <a:chExt cx="10982628" cy="4500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1790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6895038" y="2546779"/>
            <a:ext cx="3600450" cy="514350"/>
            <a:chOff x="7521574" y="3477179"/>
            <a:chExt cx="3600450" cy="51435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꺾인 연결선 12"/>
          <p:cNvCxnSpPr>
            <a:stCxn id="10" idx="2"/>
          </p:cNvCxnSpPr>
          <p:nvPr/>
        </p:nvCxnSpPr>
        <p:spPr>
          <a:xfrm rot="5400000">
            <a:off x="6209024" y="1671758"/>
            <a:ext cx="1096868" cy="3875611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38" y="941171"/>
            <a:ext cx="2447519" cy="1432355"/>
          </a:xfrm>
          <a:prstGeom prst="rect">
            <a:avLst/>
          </a:prstGeom>
        </p:spPr>
      </p:pic>
      <p:sp>
        <p:nvSpPr>
          <p:cNvPr id="15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185739" y="44630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04686" y="1790700"/>
            <a:ext cx="10982628" cy="4500000"/>
            <a:chOff x="571500" y="1790700"/>
            <a:chExt cx="10982628" cy="4500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1790700"/>
              <a:ext cx="2543478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84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78109" y="1676400"/>
            <a:ext cx="11035782" cy="4500000"/>
            <a:chOff x="632801" y="1676400"/>
            <a:chExt cx="11035782" cy="45000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01" y="16764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476" y="1676400"/>
              <a:ext cx="2534107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90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78109" y="1676400"/>
            <a:ext cx="11035782" cy="4500000"/>
            <a:chOff x="632801" y="1676400"/>
            <a:chExt cx="11035782" cy="45000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01" y="16764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476" y="1676400"/>
              <a:ext cx="2534107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578109" y="1394557"/>
            <a:ext cx="6046191" cy="1446550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체크박스 *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input[type="checkbox"] {-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webkit-appearance:none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-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moz-appearance:none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-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o-appearance:none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appearance:none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outline:none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box-shadow:none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background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:#3679A4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; border-radius:50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%; width:17px; height: 17px; cursor: pointer;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display:inline-block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vertical-align:middle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input[type="checkbox"]:checked {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background:url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(../image/ck01.png) #3679A4 no-repeat center/17px 17px;}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label{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vertical-align:middle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109" y="4052742"/>
            <a:ext cx="4432624" cy="2123658"/>
          </a:xfrm>
          <a:prstGeom prst="rect">
            <a:avLst/>
          </a:prstGeom>
          <a:solidFill>
            <a:schemeClr val="bg1"/>
          </a:solidFill>
          <a:ln w="28575">
            <a:solidFill>
              <a:srgbClr val="FFD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allck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("agree");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val.checked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== true){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obj.length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[i].checked = true;</a:t>
            </a:r>
          </a:p>
          <a:p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}else{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obj.length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[i].checked = false;</a:t>
            </a:r>
          </a:p>
          <a:p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ko-KR" altLang="en-US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49" y="3974209"/>
            <a:ext cx="2332559" cy="228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5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3270" y="1790700"/>
            <a:ext cx="11025461" cy="4500000"/>
            <a:chOff x="484734" y="1790700"/>
            <a:chExt cx="11025461" cy="450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025" y="1790700"/>
              <a:ext cx="254717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07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83270" y="1790700"/>
            <a:ext cx="11025461" cy="4500000"/>
            <a:chOff x="484734" y="1790700"/>
            <a:chExt cx="11025461" cy="4500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734" y="1790700"/>
              <a:ext cx="800000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025" y="1790700"/>
              <a:ext cx="2547170" cy="45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27" y="2434459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꺾인 연결선 9"/>
          <p:cNvCxnSpPr>
            <a:stCxn id="9" idx="2"/>
          </p:cNvCxnSpPr>
          <p:nvPr/>
        </p:nvCxnSpPr>
        <p:spPr>
          <a:xfrm rot="5400000">
            <a:off x="5787781" y="2085454"/>
            <a:ext cx="2223266" cy="396902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60" y="935033"/>
            <a:ext cx="2439821" cy="1427850"/>
          </a:xfrm>
          <a:prstGeom prst="rect">
            <a:avLst/>
          </a:prstGeom>
        </p:spPr>
      </p:pic>
      <p:sp>
        <p:nvSpPr>
          <p:cNvPr id="12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3976409" y="372156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6291</Words>
  <Application>Microsoft Office PowerPoint</Application>
  <PresentationFormat>와이드스크린</PresentationFormat>
  <Paragraphs>2929</Paragraphs>
  <Slides>116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116</vt:i4>
      </vt:variant>
    </vt:vector>
  </HeadingPairs>
  <TitlesOfParts>
    <vt:vector size="124" baseType="lpstr">
      <vt:lpstr>맑은 고딕</vt:lpstr>
      <vt:lpstr>游ゴシック</vt:lpstr>
      <vt:lpstr>Arial</vt:lpstr>
      <vt:lpstr>Bookman Old Style</vt:lpstr>
      <vt:lpstr>Calibri</vt:lpstr>
      <vt:lpstr>Courier New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76</cp:revision>
  <dcterms:created xsi:type="dcterms:W3CDTF">2020-02-03T12:27:32Z</dcterms:created>
  <dcterms:modified xsi:type="dcterms:W3CDTF">2020-02-20T07:29:04Z</dcterms:modified>
</cp:coreProperties>
</file>