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458" r:id="rId4"/>
    <p:sldId id="826" r:id="rId5"/>
    <p:sldId id="827" r:id="rId6"/>
    <p:sldId id="837" r:id="rId7"/>
    <p:sldId id="817" r:id="rId8"/>
    <p:sldId id="858" r:id="rId9"/>
    <p:sldId id="865" r:id="rId10"/>
    <p:sldId id="869" r:id="rId11"/>
    <p:sldId id="838" r:id="rId12"/>
    <p:sldId id="844" r:id="rId13"/>
    <p:sldId id="845" r:id="rId14"/>
    <p:sldId id="846" r:id="rId15"/>
    <p:sldId id="847" r:id="rId16"/>
    <p:sldId id="848" r:id="rId17"/>
    <p:sldId id="849" r:id="rId18"/>
    <p:sldId id="850" r:id="rId19"/>
    <p:sldId id="851" r:id="rId20"/>
    <p:sldId id="818" r:id="rId21"/>
    <p:sldId id="839" r:id="rId22"/>
    <p:sldId id="840" r:id="rId23"/>
    <p:sldId id="842" r:id="rId24"/>
    <p:sldId id="853" r:id="rId25"/>
    <p:sldId id="843" r:id="rId26"/>
    <p:sldId id="820" r:id="rId27"/>
    <p:sldId id="855" r:id="rId28"/>
    <p:sldId id="856" r:id="rId29"/>
    <p:sldId id="857" r:id="rId30"/>
    <p:sldId id="852" r:id="rId31"/>
    <p:sldId id="859" r:id="rId32"/>
    <p:sldId id="860" r:id="rId33"/>
    <p:sldId id="822" r:id="rId34"/>
    <p:sldId id="867" r:id="rId35"/>
    <p:sldId id="866" r:id="rId36"/>
    <p:sldId id="868" r:id="rId37"/>
    <p:sldId id="824" r:id="rId38"/>
    <p:sldId id="871" r:id="rId39"/>
    <p:sldId id="861" r:id="rId40"/>
    <p:sldId id="862" r:id="rId41"/>
    <p:sldId id="863" r:id="rId42"/>
    <p:sldId id="864" r:id="rId43"/>
    <p:sldId id="870" r:id="rId44"/>
    <p:sldId id="872" r:id="rId45"/>
    <p:sldId id="27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FFFF"/>
    <a:srgbClr val="FF9147"/>
    <a:srgbClr val="FF5050"/>
    <a:srgbClr val="66FF66"/>
    <a:srgbClr val="FF6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7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4089692" y="2791983"/>
            <a:ext cx="507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 </a:t>
            </a:r>
            <a:r>
              <a:rPr lang="ko-KR" altLang="en-US" sz="3600" smtClean="0">
                <a:solidFill>
                  <a:srgbClr val="FFFF00"/>
                </a:solidFill>
              </a:rPr>
              <a:t>개선안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33450"/>
              </p:ext>
            </p:extLst>
          </p:nvPr>
        </p:nvGraphicFramePr>
        <p:xfrm>
          <a:off x="620087" y="1238524"/>
          <a:ext cx="11217687" cy="5055160"/>
        </p:xfrm>
        <a:graphic>
          <a:graphicData uri="http://schemas.openxmlformats.org/drawingml/2006/table">
            <a:tbl>
              <a:tblPr/>
              <a:tblGrid>
                <a:gridCol w="7958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1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88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187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663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6663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969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물품을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수강한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87946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계획 및 진행율 </a:t>
            </a:r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2)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이슈사항 정의</a:t>
            </a:r>
          </a:p>
          <a:p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8032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회의록을 통해 그 날의 진행상황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이슈 및 문제점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개선방안을 정함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발표 </a:t>
            </a:r>
            <a:r>
              <a:rPr lang="en-US" altLang="ko-KR" smtClean="0">
                <a:solidFill>
                  <a:schemeClr val="bg2"/>
                </a:solidFill>
              </a:rPr>
              <a:t>PPT</a:t>
            </a:r>
            <a:r>
              <a:rPr lang="ko-KR" altLang="en-US" smtClean="0">
                <a:solidFill>
                  <a:schemeClr val="bg2"/>
                </a:solidFill>
              </a:rPr>
              <a:t>에는 월</a:t>
            </a:r>
            <a:r>
              <a:rPr lang="en-US" altLang="ko-KR" smtClean="0">
                <a:solidFill>
                  <a:schemeClr val="bg2"/>
                </a:solidFill>
              </a:rPr>
              <a:t>~</a:t>
            </a:r>
            <a:r>
              <a:rPr lang="ko-KR" altLang="en-US" smtClean="0">
                <a:solidFill>
                  <a:schemeClr val="bg2"/>
                </a:solidFill>
              </a:rPr>
              <a:t>목요일 사이의 회의록을 토대로 금주의 진행상황 및 이슈를 선별하고 아쉬운점</a:t>
            </a:r>
            <a:r>
              <a:rPr lang="en-US" altLang="ko-KR" smtClean="0">
                <a:solidFill>
                  <a:schemeClr val="bg2"/>
                </a:solidFill>
              </a:rPr>
              <a:t>(</a:t>
            </a:r>
            <a:r>
              <a:rPr lang="ko-KR" altLang="en-US" smtClean="0">
                <a:solidFill>
                  <a:schemeClr val="bg2"/>
                </a:solidFill>
              </a:rPr>
              <a:t>개선점</a:t>
            </a:r>
            <a:r>
              <a:rPr lang="en-US" altLang="ko-KR" smtClean="0">
                <a:solidFill>
                  <a:schemeClr val="bg2"/>
                </a:solidFill>
              </a:rPr>
              <a:t>) </a:t>
            </a:r>
            <a:r>
              <a:rPr lang="ko-KR" altLang="en-US" smtClean="0">
                <a:solidFill>
                  <a:schemeClr val="bg2"/>
                </a:solidFill>
              </a:rPr>
              <a:t>및 개선점을 작성 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4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현재 프로젝트의 전체 진행 절차</a:t>
            </a:r>
            <a:endParaRPr lang="en-US" altLang="ko-KR" sz="2400" smtClean="0">
              <a:solidFill>
                <a:schemeClr val="bg2"/>
              </a:solidFill>
            </a:endParaRPr>
          </a:p>
          <a:p>
            <a:endParaRPr lang="en-US" altLang="ko-KR" sz="240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주제 선정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발표자</a:t>
            </a:r>
            <a:r>
              <a:rPr lang="en-US" altLang="ko-KR" smtClean="0">
                <a:solidFill>
                  <a:schemeClr val="bg2"/>
                </a:solidFill>
              </a:rPr>
              <a:t>, PPT </a:t>
            </a:r>
            <a:r>
              <a:rPr lang="ko-KR" altLang="en-US" smtClean="0">
                <a:solidFill>
                  <a:schemeClr val="bg2"/>
                </a:solidFill>
              </a:rPr>
              <a:t>작성자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요구사항 정의서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흐름도 작성의 담당파트 배정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요구사항 정의서는 </a:t>
            </a:r>
            <a:r>
              <a:rPr lang="en-US" altLang="ko-KR" smtClean="0">
                <a:solidFill>
                  <a:schemeClr val="bg2"/>
                </a:solidFill>
              </a:rPr>
              <a:t>PPT</a:t>
            </a:r>
            <a:r>
              <a:rPr lang="ko-KR" altLang="en-US" smtClean="0">
                <a:solidFill>
                  <a:schemeClr val="bg2"/>
                </a:solidFill>
              </a:rPr>
              <a:t>쪽의 요구사항 정의서 수정 담당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요구사항 정의서 작성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담당파트 배정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각 페이지 담당자가 기능 </a:t>
            </a:r>
            <a:r>
              <a:rPr lang="ko-KR" altLang="en-US">
                <a:solidFill>
                  <a:schemeClr val="bg2"/>
                </a:solidFill>
              </a:rPr>
              <a:t>중요도 </a:t>
            </a:r>
            <a:r>
              <a:rPr lang="ko-KR" altLang="en-US" smtClean="0">
                <a:solidFill>
                  <a:schemeClr val="bg2"/>
                </a:solidFill>
              </a:rPr>
              <a:t>선정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화면 설계서 작성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중요도 배정에 따른 웹 페이지</a:t>
            </a:r>
            <a:r>
              <a:rPr lang="en-US" altLang="ko-KR" smtClean="0">
                <a:solidFill>
                  <a:schemeClr val="bg2"/>
                </a:solidFill>
              </a:rPr>
              <a:t>/</a:t>
            </a:r>
            <a:r>
              <a:rPr lang="ko-KR" altLang="en-US" smtClean="0">
                <a:solidFill>
                  <a:schemeClr val="bg2"/>
                </a:solidFill>
              </a:rPr>
              <a:t>앱 페이지 제작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웹과 앱의 제작 순서는 크게 나누지 않음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1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현재 프로젝트의 주간 진행 절차</a:t>
            </a:r>
            <a:endParaRPr lang="en-US" altLang="ko-KR" sz="2400" smtClean="0">
              <a:solidFill>
                <a:schemeClr val="bg2"/>
              </a:solidFill>
            </a:endParaRPr>
          </a:p>
          <a:p>
            <a:endParaRPr lang="en-US" altLang="ko-KR" sz="240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월요일</a:t>
            </a:r>
            <a:r>
              <a:rPr lang="en-US" altLang="ko-KR" smtClean="0">
                <a:solidFill>
                  <a:schemeClr val="bg2"/>
                </a:solidFill>
              </a:rPr>
              <a:t>~</a:t>
            </a:r>
            <a:r>
              <a:rPr lang="ko-KR" altLang="en-US" smtClean="0">
                <a:solidFill>
                  <a:schemeClr val="bg2"/>
                </a:solidFill>
              </a:rPr>
              <a:t>목요일 오전까지 각자 담당 파트 진행</a:t>
            </a:r>
            <a:r>
              <a:rPr lang="en-US" altLang="ko-KR" smtClean="0">
                <a:solidFill>
                  <a:schemeClr val="bg2"/>
                </a:solidFill>
              </a:rPr>
              <a:t>,</a:t>
            </a: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요일별 마지막 시간 진행상황 검토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진행미달 인원에 대해서는 개선방안을 마련해서 보조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목요일 오후 담당파트 진행부분까지의 </a:t>
            </a:r>
            <a:r>
              <a:rPr lang="en-US" altLang="ko-KR" smtClean="0">
                <a:solidFill>
                  <a:schemeClr val="bg2"/>
                </a:solidFill>
              </a:rPr>
              <a:t>PPT </a:t>
            </a:r>
            <a:r>
              <a:rPr lang="ko-KR" altLang="en-US" smtClean="0">
                <a:solidFill>
                  <a:schemeClr val="bg2"/>
                </a:solidFill>
              </a:rPr>
              <a:t>작성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각자 담당한 파트를 전체 </a:t>
            </a:r>
            <a:r>
              <a:rPr lang="ko-KR" altLang="en-US">
                <a:solidFill>
                  <a:schemeClr val="bg2"/>
                </a:solidFill>
              </a:rPr>
              <a:t>프로젝트에 </a:t>
            </a:r>
            <a:r>
              <a:rPr lang="ko-KR" altLang="en-US" smtClean="0">
                <a:solidFill>
                  <a:schemeClr val="bg2"/>
                </a:solidFill>
              </a:rPr>
              <a:t>통합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금요일 발표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5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PPT 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상단 타이틀</a:t>
            </a:r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탬플릿</a:t>
            </a:r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0056" y="3089769"/>
            <a:ext cx="5230026" cy="3429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  <a:endCxn id="5" idx="1"/>
          </p:cNvCxnSpPr>
          <p:nvPr/>
        </p:nvCxnSpPr>
        <p:spPr>
          <a:xfrm flipV="1">
            <a:off x="6640082" y="4567995"/>
            <a:ext cx="165657" cy="2365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39" y="3960705"/>
            <a:ext cx="5257631" cy="121457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654450"/>
            <a:ext cx="4839381" cy="11359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6" y="324504"/>
            <a:ext cx="5692165" cy="24659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stCxn id="4" idx="2"/>
            <a:endCxn id="17" idx="0"/>
          </p:cNvCxnSpPr>
          <p:nvPr/>
        </p:nvCxnSpPr>
        <p:spPr>
          <a:xfrm rot="16200000" flipH="1">
            <a:off x="3172189" y="2236888"/>
            <a:ext cx="299345" cy="14064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198963" y="1066490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nlist(</a:t>
            </a:r>
            <a:r>
              <a:rPr lang="ko-KR" altLang="en-US" sz="1100" smtClean="0"/>
              <a:t>공지번호</a:t>
            </a:r>
            <a:r>
              <a:rPr lang="en-US" altLang="ko-KR" sz="1100" smtClean="0"/>
              <a:t>)</a:t>
            </a:r>
            <a:r>
              <a:rPr lang="ko-KR" altLang="en-US" sz="1100"/>
              <a:t>의</a:t>
            </a:r>
            <a:r>
              <a:rPr lang="ko-KR" altLang="en-US" sz="1100" smtClean="0"/>
              <a:t> </a:t>
            </a:r>
            <a:r>
              <a:rPr lang="en-US" altLang="ko-KR" sz="1100"/>
              <a:t>SQL</a:t>
            </a:r>
            <a:r>
              <a:rPr lang="ko-KR" altLang="en-US" sz="1100"/>
              <a:t>문을 </a:t>
            </a:r>
            <a:r>
              <a:rPr lang="ko-KR" altLang="en-US" sz="1100" smtClean="0"/>
              <a:t>통해서 </a:t>
            </a:r>
            <a:r>
              <a:rPr lang="en-US" altLang="ko-KR" sz="1100" smtClean="0"/>
              <a:t>Notice</a:t>
            </a:r>
            <a:r>
              <a:rPr lang="ko-KR" altLang="en-US" sz="1100" smtClean="0"/>
              <a:t>객체를 데이터를 받아와서 페이지에 뿌려줍니다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748551" y="714011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사용방식을 </a:t>
            </a:r>
            <a:r>
              <a:rPr lang="en-US" altLang="ko-KR" sz="1100" smtClean="0"/>
              <a:t>pstmt</a:t>
            </a:r>
            <a:r>
              <a:rPr lang="ko-KR" altLang="en-US" sz="1100" smtClean="0"/>
              <a:t>로 변환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07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0" y="1520129"/>
            <a:ext cx="9040536" cy="503833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모서리가 둥근 사각형 설명선 8"/>
          <p:cNvSpPr/>
          <p:nvPr/>
        </p:nvSpPr>
        <p:spPr>
          <a:xfrm>
            <a:off x="6687079" y="2925521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가격과 같은 숫자값이 있다고 할때 오른쪽 배치</a:t>
            </a:r>
            <a:r>
              <a:rPr lang="en-US" altLang="ko-KR" sz="1100" smtClean="0"/>
              <a:t>,  </a:t>
            </a:r>
            <a:r>
              <a:rPr lang="ko-KR" altLang="en-US" sz="1100" smtClean="0"/>
              <a:t>콤마처리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540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PPT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상단 타이틀</a:t>
            </a:r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탬플릿</a:t>
            </a:r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)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상기 예제 페이지들과 같이 상단 화면은 동일하게 통일할 계획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5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80934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167192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1176781"/>
            <a:ext cx="5950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5"/>
            </a:pPr>
            <a:r>
              <a:rPr lang="en-US" altLang="ko-KR" sz="4000" smtClean="0"/>
              <a:t>DB </a:t>
            </a:r>
            <a:r>
              <a:rPr lang="ko-KR" altLang="en-US" sz="4000" smtClean="0"/>
              <a:t>설계</a:t>
            </a:r>
            <a:endParaRPr lang="en-US" altLang="ko-KR" sz="4000" smtClean="0"/>
          </a:p>
          <a:p>
            <a:pPr marL="742950" indent="-742950">
              <a:buAutoNum type="arabicPeriod" startAt="5"/>
            </a:pPr>
            <a:r>
              <a:rPr lang="en-US" altLang="ko-KR" sz="4000" smtClean="0"/>
              <a:t>DB </a:t>
            </a:r>
            <a:r>
              <a:rPr lang="ko-KR" altLang="en-US" sz="4000" smtClean="0"/>
              <a:t>모듈처리</a:t>
            </a:r>
            <a:endParaRPr lang="en-US" altLang="ko-KR" sz="4000" smtClean="0"/>
          </a:p>
          <a:p>
            <a:pPr marL="742950" indent="-742950">
              <a:buAutoNum type="arabicPeriod" startAt="5"/>
            </a:pPr>
            <a:r>
              <a:rPr lang="en-US" altLang="ko-KR" sz="4000" smtClean="0"/>
              <a:t>DB</a:t>
            </a:r>
            <a:r>
              <a:rPr lang="ko-KR" altLang="en-US" sz="4000" smtClean="0"/>
              <a:t>와 </a:t>
            </a:r>
            <a:r>
              <a:rPr lang="en-US" altLang="ko-KR" sz="4000" smtClean="0"/>
              <a:t>VO</a:t>
            </a:r>
          </a:p>
          <a:p>
            <a:pPr marL="742950" indent="-742950">
              <a:buAutoNum type="arabicPeriod" startAt="5"/>
            </a:pPr>
            <a:r>
              <a:rPr lang="ko-KR" altLang="en-US" sz="4000" smtClean="0"/>
              <a:t>데이터 정렬 및 처리</a:t>
            </a:r>
            <a:endParaRPr lang="en-US" altLang="ko-KR" sz="4000" smtClean="0"/>
          </a:p>
          <a:p>
            <a:pPr marL="742950" indent="-742950">
              <a:buAutoNum type="arabicPeriod" startAt="5"/>
            </a:pPr>
            <a:r>
              <a:rPr lang="ko-KR" altLang="en-US" sz="4000" smtClean="0"/>
              <a:t>화면디자인 일관성</a:t>
            </a:r>
            <a:endParaRPr lang="en-US" altLang="ko-KR" sz="4000" smtClean="0"/>
          </a:p>
          <a:p>
            <a:pPr marL="742950" indent="-742950">
              <a:buAutoNum type="arabicPeriod" startAt="5"/>
            </a:pPr>
            <a:r>
              <a:rPr lang="ko-KR" altLang="en-US" sz="4000" smtClean="0"/>
              <a:t>통합 예시</a:t>
            </a:r>
            <a:endParaRPr lang="en-US" altLang="ko-KR" sz="4000" smtClean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131750" y="1176781"/>
            <a:ext cx="595087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smtClean="0"/>
              <a:t>계획 및</a:t>
            </a:r>
            <a:r>
              <a:rPr lang="en-US" altLang="ko-KR" sz="4000" smtClean="0"/>
              <a:t> </a:t>
            </a:r>
            <a:r>
              <a:rPr lang="ko-KR" altLang="en-US" sz="4000" smtClean="0"/>
              <a:t>진행율</a:t>
            </a:r>
            <a:endParaRPr lang="en-US" altLang="ko-KR" sz="4000" smtClean="0"/>
          </a:p>
          <a:p>
            <a:r>
              <a:rPr lang="en-US" altLang="ko-KR" sz="4000" smtClean="0"/>
              <a:t>	1</a:t>
            </a:r>
            <a:r>
              <a:rPr lang="en-US" altLang="ko-KR" sz="4000"/>
              <a:t>) </a:t>
            </a:r>
            <a:r>
              <a:rPr lang="ko-KR" altLang="en-US" sz="4000"/>
              <a:t>요구사항정의</a:t>
            </a:r>
            <a:endParaRPr lang="en-US" altLang="ko-KR" sz="4000"/>
          </a:p>
          <a:p>
            <a:pPr marL="914400" indent="-914400">
              <a:buAutoNum type="arabicPeriod"/>
            </a:pPr>
            <a:endParaRPr lang="en-US" altLang="ko-KR" sz="1400"/>
          </a:p>
          <a:p>
            <a:r>
              <a:rPr lang="en-US" altLang="ko-KR" sz="4000"/>
              <a:t>	2</a:t>
            </a:r>
            <a:r>
              <a:rPr lang="en-US" altLang="ko-KR" sz="4000"/>
              <a:t>) </a:t>
            </a:r>
            <a:r>
              <a:rPr lang="ko-KR" altLang="en-US" sz="4000" smtClean="0"/>
              <a:t>이슈사항정의</a:t>
            </a:r>
            <a:endParaRPr lang="en-US" altLang="ko-KR" sz="4000" smtClean="0"/>
          </a:p>
          <a:p>
            <a:r>
              <a:rPr lang="en-US" altLang="ko-KR" sz="4000" smtClean="0"/>
              <a:t>2.		DB</a:t>
            </a:r>
            <a:r>
              <a:rPr lang="ko-KR" altLang="en-US" sz="4000"/>
              <a:t>설계</a:t>
            </a:r>
            <a:r>
              <a:rPr lang="en-US" altLang="ko-KR" sz="4000"/>
              <a:t>(</a:t>
            </a:r>
            <a:r>
              <a:rPr lang="ko-KR" altLang="en-US" sz="4000"/>
              <a:t>개요</a:t>
            </a:r>
            <a:r>
              <a:rPr lang="en-US" altLang="ko-KR" sz="4000"/>
              <a:t>, </a:t>
            </a:r>
            <a:r>
              <a:rPr lang="ko-KR" altLang="en-US" sz="4000"/>
              <a:t>상세</a:t>
            </a:r>
            <a:r>
              <a:rPr lang="en-US" altLang="ko-KR" sz="4000" smtClean="0"/>
              <a:t>)</a:t>
            </a:r>
          </a:p>
          <a:p>
            <a:pPr marL="742950" indent="-742950">
              <a:buAutoNum type="arabicPeriod" startAt="3"/>
            </a:pPr>
            <a:r>
              <a:rPr lang="ko-KR" altLang="en-US" sz="4000" smtClean="0"/>
              <a:t>프로젝트 진행현황</a:t>
            </a:r>
            <a:endParaRPr lang="en-US" altLang="ko-KR" sz="4000"/>
          </a:p>
          <a:p>
            <a:pPr marL="742950" indent="-742950">
              <a:buAutoNum type="arabicPeriod" startAt="3"/>
            </a:pPr>
            <a:r>
              <a:rPr lang="en-US" altLang="ko-KR" sz="4000" smtClean="0"/>
              <a:t>PPT </a:t>
            </a:r>
            <a:r>
              <a:rPr lang="ko-KR" altLang="en-US" sz="4000" smtClean="0"/>
              <a:t>상단 타이틀</a:t>
            </a:r>
            <a:endParaRPr lang="en-US" altLang="ko-KR" sz="4000" smtClean="0"/>
          </a:p>
        </p:txBody>
      </p: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설계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Diagram(Basic)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33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Diagram(Detail)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8" y="1012472"/>
            <a:ext cx="8651706" cy="5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7" y="1247213"/>
            <a:ext cx="6994442" cy="294464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53353"/>
            <a:ext cx="99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6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36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Diagram(Column name)</a:t>
            </a:r>
            <a:endParaRPr lang="ko-KR" altLang="en-US" sz="3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51" y="3631559"/>
            <a:ext cx="7422449" cy="303438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타원 4"/>
          <p:cNvSpPr/>
          <p:nvPr/>
        </p:nvSpPr>
        <p:spPr>
          <a:xfrm>
            <a:off x="4692073" y="5166177"/>
            <a:ext cx="1403927" cy="6373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23734" y="5859434"/>
            <a:ext cx="1579418" cy="7296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86303" y="4359564"/>
            <a:ext cx="1330352" cy="6834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63697" y="5148750"/>
            <a:ext cx="1357745" cy="6547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8763314">
            <a:off x="5394037" y="3308286"/>
            <a:ext cx="424873" cy="646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</a:t>
            </a:r>
          </a:p>
          <a:p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(Code Data)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9" y="1817008"/>
            <a:ext cx="5796033" cy="33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설계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1776565"/>
            <a:ext cx="824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데이터베이스는 간략</a:t>
            </a:r>
            <a:r>
              <a:rPr lang="en-US" altLang="ko-KR" smtClean="0">
                <a:solidFill>
                  <a:schemeClr val="bg2"/>
                </a:solidFill>
              </a:rPr>
              <a:t>DB</a:t>
            </a:r>
            <a:r>
              <a:rPr lang="ko-KR" altLang="en-US" smtClean="0">
                <a:solidFill>
                  <a:schemeClr val="bg2"/>
                </a:solidFill>
              </a:rPr>
              <a:t>와 세부</a:t>
            </a:r>
            <a:r>
              <a:rPr lang="en-US" altLang="ko-KR" smtClean="0">
                <a:solidFill>
                  <a:schemeClr val="bg2"/>
                </a:solidFill>
              </a:rPr>
              <a:t>DB </a:t>
            </a:r>
            <a:r>
              <a:rPr lang="ko-KR" altLang="en-US" smtClean="0">
                <a:solidFill>
                  <a:schemeClr val="bg2"/>
                </a:solidFill>
              </a:rPr>
              <a:t>순서대로 진행할 예정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컬럼명은 테이블명과 가급적 일치하게 하여 보는 사람이 알아보기 쉽게하려고 함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모듈처리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40" y="2983741"/>
            <a:ext cx="2619741" cy="4667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25" y="1980363"/>
            <a:ext cx="2848373" cy="695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04" y="4800259"/>
            <a:ext cx="6906589" cy="876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7915311" y="2675785"/>
            <a:ext cx="1" cy="245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6107400" y="2328074"/>
            <a:ext cx="383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2"/>
          </p:cNvCxnSpPr>
          <p:nvPr/>
        </p:nvCxnSpPr>
        <p:spPr>
          <a:xfrm flipV="1">
            <a:off x="4859079" y="5676681"/>
            <a:ext cx="1386920" cy="34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8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8460" y="1439012"/>
            <a:ext cx="4025069" cy="499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33" y="2518765"/>
            <a:ext cx="5981520" cy="2231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232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모듈처리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mtClean="0">
                <a:solidFill>
                  <a:schemeClr val="bg2"/>
                </a:solidFill>
              </a:rPr>
              <a:t>DB</a:t>
            </a:r>
            <a:r>
              <a:rPr lang="ko-KR" altLang="en-US" smtClean="0">
                <a:solidFill>
                  <a:schemeClr val="bg2"/>
                </a:solidFill>
              </a:rPr>
              <a:t>에서 사용하는 </a:t>
            </a:r>
            <a:r>
              <a:rPr lang="en-US" altLang="ko-KR" smtClean="0">
                <a:solidFill>
                  <a:schemeClr val="bg2"/>
                </a:solidFill>
              </a:rPr>
              <a:t>DAO</a:t>
            </a:r>
            <a:r>
              <a:rPr lang="ko-KR" altLang="en-US" smtClean="0">
                <a:solidFill>
                  <a:schemeClr val="bg2"/>
                </a:solidFill>
              </a:rPr>
              <a:t>의 대화객체는 </a:t>
            </a:r>
            <a:r>
              <a:rPr lang="en-US" altLang="ko-KR" smtClean="0">
                <a:solidFill>
                  <a:schemeClr val="bg2"/>
                </a:solidFill>
              </a:rPr>
              <a:t>Prepared Statement(pstmt)</a:t>
            </a:r>
            <a:r>
              <a:rPr lang="ko-KR" altLang="en-US" smtClean="0">
                <a:solidFill>
                  <a:schemeClr val="bg2"/>
                </a:solidFill>
              </a:rPr>
              <a:t>를 사용할 계획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7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8011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계획 및 진행율 </a:t>
            </a:r>
            <a:r>
              <a:rPr lang="en-US" altLang="ko-KR" sz="3200">
                <a:solidFill>
                  <a:srgbClr val="0070C0"/>
                </a:solidFill>
                <a:latin typeface="Arial Rounded MT Bold" panose="020F0704030504030204" pitchFamily="34" charset="0"/>
              </a:rPr>
              <a:t>1) </a:t>
            </a:r>
            <a:r>
              <a:rPr lang="ko-KR" altLang="en-US" sz="3200">
                <a:solidFill>
                  <a:srgbClr val="0070C0"/>
                </a:solidFill>
                <a:latin typeface="Arial Rounded MT Bold" panose="020F0704030504030204" pitchFamily="34" charset="0"/>
              </a:rPr>
              <a:t>요구사항 정의</a:t>
            </a:r>
          </a:p>
          <a:p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320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320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VO</a:t>
            </a:r>
            <a:endParaRPr lang="ko-KR" altLang="en-US" sz="32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DB And VO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66" y="3711285"/>
            <a:ext cx="1419423" cy="29055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52" y="1203730"/>
            <a:ext cx="5334745" cy="2314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" y="1203730"/>
            <a:ext cx="2410162" cy="21910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2953516" y="2283738"/>
            <a:ext cx="1034473" cy="1788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35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VO</a:t>
            </a:r>
            <a:endParaRPr lang="ko-KR" altLang="en-US" sz="4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데이터베이스 테이블의 컬럼명과 </a:t>
            </a:r>
            <a:r>
              <a:rPr lang="en-US" altLang="ko-KR" smtClean="0">
                <a:solidFill>
                  <a:schemeClr val="bg2"/>
                </a:solidFill>
              </a:rPr>
              <a:t>VO</a:t>
            </a:r>
            <a:r>
              <a:rPr lang="ko-KR" altLang="en-US" smtClean="0">
                <a:solidFill>
                  <a:schemeClr val="bg2"/>
                </a:solidFill>
              </a:rPr>
              <a:t>객체의 변수명을 동일하게 사용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조인을 이용해서 뷰를 사용해야할 경우 해당 뷰에 맞춘 </a:t>
            </a:r>
            <a:r>
              <a:rPr lang="en-US" altLang="ko-KR" smtClean="0">
                <a:solidFill>
                  <a:schemeClr val="bg2"/>
                </a:solidFill>
              </a:rPr>
              <a:t>VO </a:t>
            </a:r>
            <a:r>
              <a:rPr lang="ko-KR" altLang="en-US" smtClean="0">
                <a:solidFill>
                  <a:schemeClr val="bg2"/>
                </a:solidFill>
              </a:rPr>
              <a:t>객체를 생성해서 사용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35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데이터 정렬 및 처리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1520129"/>
            <a:ext cx="9040537" cy="50383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73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스토어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2176761"/>
            <a:ext cx="9040537" cy="37250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496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데이터 정렬 및 처리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코드성 문자는 가운데정렬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일반 문자열은 왼쪽 정렬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숫자형 문자열은 오른쪽 정렬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숫자의 경우 천 단위로 콤마를 찍어 분류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65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화면디자인 일관성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943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62596"/>
              </p:ext>
            </p:extLst>
          </p:nvPr>
        </p:nvGraphicFramePr>
        <p:xfrm>
          <a:off x="450065" y="1353907"/>
          <a:ext cx="11370632" cy="3201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672"/>
                <a:gridCol w="1735562"/>
                <a:gridCol w="1981120"/>
                <a:gridCol w="699219"/>
                <a:gridCol w="1132070"/>
                <a:gridCol w="536900"/>
                <a:gridCol w="849052"/>
                <a:gridCol w="832403"/>
                <a:gridCol w="536900"/>
                <a:gridCol w="715867"/>
                <a:gridCol w="715867"/>
              </a:tblGrid>
              <a:tr h="725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구분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유형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세부유형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중요도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담당자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웹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마감일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진행도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앱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마감일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진행도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</a:tr>
              <a:tr h="299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7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회원등록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김형준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</a:tr>
              <a:tr h="370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아이디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아이디 중복검사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약관 동의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</a:tr>
              <a:tr h="370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1520129"/>
            <a:ext cx="9040537" cy="50383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42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화면디자인 일관성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관리자와 일반페이지의 화면 테마를 일치</a:t>
            </a:r>
            <a:endParaRPr lang="en-US" altLang="ko-KR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66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통합 예시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24360"/>
              </p:ext>
            </p:extLst>
          </p:nvPr>
        </p:nvGraphicFramePr>
        <p:xfrm>
          <a:off x="450065" y="1524289"/>
          <a:ext cx="11387258" cy="3496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40"/>
                <a:gridCol w="883275"/>
                <a:gridCol w="1008247"/>
                <a:gridCol w="4746809"/>
                <a:gridCol w="2329588"/>
                <a:gridCol w="85121"/>
                <a:gridCol w="355851"/>
                <a:gridCol w="576141"/>
                <a:gridCol w="273243"/>
                <a:gridCol w="296543"/>
              </a:tblGrid>
              <a:tr h="802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구분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유형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세부유형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상세 기능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비고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중요도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담당자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웹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앱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</a:tr>
              <a:tr h="32380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2143"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회원등록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비밀번호를 통해 로그인 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휴대폰 번호를 통해서 아이디를 조회하는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휴대폰 번호를 통해서 비밀번호를 조회하는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회원가입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 중복검사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아이디가 가입되어있는지 중복검사 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약관 동의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이용약관 및 개인정보처리방침에 대한 동의 확인의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</a:tr>
              <a:tr h="4099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기본적인 회원정보를 통해 회원가입하는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8462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계획 및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진행율 </a:t>
            </a:r>
            <a:r>
              <a:rPr lang="en-US" altLang="ko-KR" sz="44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1) </a:t>
            </a:r>
            <a:r>
              <a:rPr lang="ko-KR" altLang="en-US" sz="44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요구사항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정의</a:t>
            </a:r>
          </a:p>
          <a:p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8011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계획 및 진행율 </a:t>
            </a:r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) 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이슈사항 정의</a:t>
            </a:r>
          </a:p>
          <a:p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이번주의 진행상황 및 이슈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mtClean="0">
                <a:solidFill>
                  <a:schemeClr val="bg2"/>
                </a:solidFill>
              </a:rPr>
              <a:t>DAO</a:t>
            </a:r>
            <a:r>
              <a:rPr lang="ko-KR" altLang="en-US" smtClean="0">
                <a:solidFill>
                  <a:schemeClr val="bg2"/>
                </a:solidFill>
              </a:rPr>
              <a:t>를 통한 데이터베이스 연결을 진행</a:t>
            </a:r>
            <a:endParaRPr lang="en-US" altLang="ko-KR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2"/>
                </a:solidFill>
              </a:rPr>
              <a:t>  일부 인원이 적용에 어려움을 겪음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안드로이드 웹페이지 제작</a:t>
            </a:r>
            <a:endParaRPr lang="en-US" altLang="ko-KR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bg2"/>
                </a:solidFill>
              </a:rPr>
              <a:t>DAO</a:t>
            </a:r>
            <a:r>
              <a:rPr lang="ko-KR" altLang="en-US" smtClean="0">
                <a:solidFill>
                  <a:schemeClr val="bg2"/>
                </a:solidFill>
              </a:rPr>
              <a:t>를 통한 데이터베이스 연결에 시간이 지체되어 탬플릿 위주로 진행</a:t>
            </a:r>
            <a:r>
              <a:rPr lang="ko-KR" altLang="en-US" smtClean="0">
                <a:solidFill>
                  <a:schemeClr val="bg2"/>
                </a:solidFill>
              </a:rPr>
              <a:t> 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아쉬운 점 및 앞으로의 </a:t>
            </a:r>
            <a:r>
              <a:rPr lang="ko-KR" altLang="en-US" sz="2400" dirty="0" smtClean="0">
                <a:solidFill>
                  <a:schemeClr val="bg2"/>
                </a:solidFill>
              </a:rPr>
              <a:t>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데이터 베이스 연결이 </a:t>
            </a:r>
            <a:endParaRPr lang="en-US" altLang="ko-KR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bg2"/>
                </a:solidFill>
              </a:rPr>
              <a:t>DAO </a:t>
            </a:r>
            <a:r>
              <a:rPr lang="ko-KR" altLang="en-US">
                <a:solidFill>
                  <a:schemeClr val="bg2"/>
                </a:solidFill>
              </a:rPr>
              <a:t>연결이 안된 부분은 마저 연결할 수 있도록 진행</a:t>
            </a:r>
            <a:endParaRPr lang="en-US" altLang="ko-KR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2"/>
                </a:solidFill>
              </a:rPr>
              <a:t>적용에 </a:t>
            </a:r>
            <a:r>
              <a:rPr lang="ko-KR" altLang="en-US">
                <a:solidFill>
                  <a:schemeClr val="bg2"/>
                </a:solidFill>
              </a:rPr>
              <a:t>어려움을 겪는 인원에 대해서는 선행진행된 조원이 도와줄 것</a:t>
            </a:r>
            <a:endParaRPr lang="en-US" altLang="ko-KR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안드로이드 페이지 기능 적용</a:t>
            </a:r>
            <a:endParaRPr lang="en-US" altLang="ko-KR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2"/>
                </a:solidFill>
              </a:rPr>
              <a:t>리스트뷰를 타 페이지에 적용시키기 위한 </a:t>
            </a:r>
            <a:r>
              <a:rPr lang="ko-KR" altLang="en-US" smtClean="0">
                <a:solidFill>
                  <a:schemeClr val="bg2"/>
                </a:solidFill>
              </a:rPr>
              <a:t>프래그먼트 활용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1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9" y="1615727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048" y="1371888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27" y="1128049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806" y="884210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80037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1062</Words>
  <Application>Microsoft Office PowerPoint</Application>
  <PresentationFormat>사용자 지정</PresentationFormat>
  <Paragraphs>455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122</cp:revision>
  <dcterms:created xsi:type="dcterms:W3CDTF">2020-03-02T06:04:27Z</dcterms:created>
  <dcterms:modified xsi:type="dcterms:W3CDTF">2020-04-01T09:54:02Z</dcterms:modified>
</cp:coreProperties>
</file>