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457" r:id="rId4"/>
    <p:sldId id="357" r:id="rId5"/>
    <p:sldId id="458" r:id="rId6"/>
    <p:sldId id="352" r:id="rId7"/>
    <p:sldId id="459" r:id="rId8"/>
    <p:sldId id="336" r:id="rId9"/>
    <p:sldId id="460" r:id="rId10"/>
    <p:sldId id="628" r:id="rId11"/>
    <p:sldId id="807" r:id="rId12"/>
    <p:sldId id="815" r:id="rId13"/>
    <p:sldId id="814" r:id="rId14"/>
    <p:sldId id="811" r:id="rId15"/>
    <p:sldId id="812" r:id="rId16"/>
    <p:sldId id="813" r:id="rId17"/>
    <p:sldId id="810" r:id="rId18"/>
    <p:sldId id="808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2F2F2"/>
    <a:srgbClr val="FFFFFF"/>
    <a:srgbClr val="FF9147"/>
    <a:srgbClr val="FF5050"/>
    <a:srgbClr val="66FF66"/>
    <a:srgbClr val="FF6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-90" y="-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0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0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6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2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7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7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1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647-A8ED-4AB1-9F7A-7C4A559E292C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xmlns="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31" y="2881076"/>
            <a:ext cx="1095847" cy="109584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3D2CC4C7-601C-4E2A-BF3A-B7083841F2EA}"/>
              </a:ext>
            </a:extLst>
          </p:cNvPr>
          <p:cNvCxnSpPr/>
          <p:nvPr/>
        </p:nvCxnSpPr>
        <p:spPr>
          <a:xfrm>
            <a:off x="3965510" y="3741576"/>
            <a:ext cx="51598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65D3EE4-BA9C-4180-9A43-AB8979E43ECF}"/>
              </a:ext>
            </a:extLst>
          </p:cNvPr>
          <p:cNvSpPr txBox="1"/>
          <p:nvPr/>
        </p:nvSpPr>
        <p:spPr>
          <a:xfrm>
            <a:off x="4619315" y="3807646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4775EAB-271E-4972-BFE6-57F9A3E2009D}"/>
              </a:ext>
            </a:extLst>
          </p:cNvPr>
          <p:cNvSpPr txBox="1"/>
          <p:nvPr/>
        </p:nvSpPr>
        <p:spPr>
          <a:xfrm>
            <a:off x="5075853" y="2791983"/>
            <a:ext cx="45813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mtClean="0">
                <a:solidFill>
                  <a:srgbClr val="FF0000"/>
                </a:solidFill>
              </a:rPr>
              <a:t>H</a:t>
            </a:r>
            <a:r>
              <a:rPr lang="en-US" altLang="ko-KR" sz="4400" smtClean="0">
                <a:solidFill>
                  <a:schemeClr val="accent1"/>
                </a:solidFill>
              </a:rPr>
              <a:t>o</a:t>
            </a:r>
            <a:r>
              <a:rPr lang="en-US" altLang="ko-KR" sz="4400" smtClean="0">
                <a:solidFill>
                  <a:srgbClr val="FFFF00"/>
                </a:solidFill>
              </a:rPr>
              <a:t>b</a:t>
            </a:r>
            <a:r>
              <a:rPr lang="en-US" altLang="ko-KR" sz="4400" smtClean="0">
                <a:solidFill>
                  <a:schemeClr val="accent6"/>
                </a:solidFill>
              </a:rPr>
              <a:t>b</a:t>
            </a:r>
            <a:r>
              <a:rPr lang="en-US" altLang="ko-KR" sz="4400" smtClean="0">
                <a:solidFill>
                  <a:srgbClr val="00B0F0"/>
                </a:solidFill>
              </a:rPr>
              <a:t>y</a:t>
            </a:r>
            <a:r>
              <a:rPr lang="en-US" altLang="ko-KR" sz="3600" smtClean="0">
                <a:solidFill>
                  <a:srgbClr val="FFFF00"/>
                </a:solidFill>
              </a:rPr>
              <a:t> </a:t>
            </a:r>
            <a:r>
              <a:rPr lang="en-US" altLang="ko-KR" sz="3600" smtClean="0">
                <a:solidFill>
                  <a:srgbClr val="FF0000"/>
                </a:solidFill>
              </a:rPr>
              <a:t>F</a:t>
            </a:r>
            <a:r>
              <a:rPr lang="en-US" altLang="ko-KR" sz="3600" smtClean="0">
                <a:solidFill>
                  <a:srgbClr val="0070C0"/>
                </a:solidFill>
              </a:rPr>
              <a:t>a</a:t>
            </a:r>
            <a:r>
              <a:rPr lang="en-US" altLang="ko-KR" sz="3600" smtClean="0">
                <a:solidFill>
                  <a:srgbClr val="FFFF00"/>
                </a:solidFill>
              </a:rPr>
              <a:t>c</a:t>
            </a:r>
            <a:r>
              <a:rPr lang="en-US" altLang="ko-KR" sz="3600" smtClean="0">
                <a:solidFill>
                  <a:schemeClr val="accent6"/>
                </a:solidFill>
              </a:rPr>
              <a:t>t</a:t>
            </a:r>
            <a:r>
              <a:rPr lang="en-US" altLang="ko-KR" sz="3600" smtClean="0">
                <a:solidFill>
                  <a:srgbClr val="00B0F0"/>
                </a:solidFill>
              </a:rPr>
              <a:t>o</a:t>
            </a:r>
            <a:r>
              <a:rPr lang="en-US" altLang="ko-KR" sz="3600" smtClean="0">
                <a:solidFill>
                  <a:srgbClr val="7030A0"/>
                </a:solidFill>
              </a:rPr>
              <a:t>r</a:t>
            </a:r>
            <a:r>
              <a:rPr lang="en-US" altLang="ko-KR" sz="3600" smtClean="0">
                <a:solidFill>
                  <a:srgbClr val="FFFF00"/>
                </a:solidFill>
              </a:rPr>
              <a:t>y</a:t>
            </a:r>
            <a:endParaRPr lang="ko-KR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5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53353"/>
            <a:ext cx="8028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Entity Relationship Diagram</a:t>
            </a:r>
            <a:endParaRPr lang="ko-KR" alt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57" y="1835481"/>
            <a:ext cx="8952728" cy="376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4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53353"/>
            <a:ext cx="8028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Entity Relationship Diagram</a:t>
            </a:r>
            <a:endParaRPr lang="ko-KR" alt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668" y="1012472"/>
            <a:ext cx="8651706" cy="541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6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메인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45" y="1480417"/>
            <a:ext cx="7284141" cy="513639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835" y="1510018"/>
            <a:ext cx="2845441" cy="50585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645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회원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8"/>
            <a:ext cx="9040537" cy="5058561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8" name="모서리가 둥근 사각형 설명선 7"/>
          <p:cNvSpPr/>
          <p:nvPr/>
        </p:nvSpPr>
        <p:spPr>
          <a:xfrm>
            <a:off x="2757366" y="2634251"/>
            <a:ext cx="3783062" cy="503478"/>
          </a:xfrm>
          <a:prstGeom prst="wedgeRound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관리자 색상을 메인페이지와 통일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0040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74" y="1402155"/>
            <a:ext cx="7344304" cy="51171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공지사항</a:t>
            </a:r>
            <a:r>
              <a:rPr lang="en-US" altLang="ko-KR" smtClean="0">
                <a:solidFill>
                  <a:srgbClr val="002060"/>
                </a:solidFill>
              </a:rPr>
              <a:t>-</a:t>
            </a:r>
            <a:r>
              <a:rPr lang="ko-KR" altLang="en-US" smtClean="0">
                <a:solidFill>
                  <a:srgbClr val="002060"/>
                </a:solidFill>
              </a:rPr>
              <a:t>상세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835" y="1510018"/>
            <a:ext cx="2845440" cy="505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6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DD316B"/>
                </a:solidFill>
                <a:latin typeface="Arial Rounded MT Bold" panose="020F0704030504030204" pitchFamily="34" charset="0"/>
              </a:rPr>
              <a:t>SQL</a:t>
            </a:r>
            <a:endParaRPr lang="ko-KR" altLang="en-US" sz="3200" dirty="0">
              <a:solidFill>
                <a:srgbClr val="DD316B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74" y="1402155"/>
            <a:ext cx="7344304" cy="51171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공지사항</a:t>
            </a:r>
            <a:r>
              <a:rPr lang="en-US" altLang="ko-KR" smtClean="0">
                <a:solidFill>
                  <a:srgbClr val="002060"/>
                </a:solidFill>
              </a:rPr>
              <a:t>-</a:t>
            </a:r>
            <a:r>
              <a:rPr lang="ko-KR" altLang="en-US" smtClean="0">
                <a:solidFill>
                  <a:srgbClr val="002060"/>
                </a:solidFill>
              </a:rPr>
              <a:t>상세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835" y="1510018"/>
            <a:ext cx="2845440" cy="50585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410" y="2002317"/>
            <a:ext cx="7230484" cy="44773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009" y="589391"/>
            <a:ext cx="6477904" cy="109552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1" name="직선 화살표 연결선 10"/>
          <p:cNvCxnSpPr>
            <a:stCxn id="7" idx="2"/>
            <a:endCxn id="6" idx="0"/>
          </p:cNvCxnSpPr>
          <p:nvPr/>
        </p:nvCxnSpPr>
        <p:spPr>
          <a:xfrm flipH="1">
            <a:off x="7599652" y="1684919"/>
            <a:ext cx="138309" cy="3173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381675" y="2562447"/>
            <a:ext cx="5262501" cy="34236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꺾인 연결선 13"/>
          <p:cNvCxnSpPr>
            <a:stCxn id="6" idx="2"/>
            <a:endCxn id="12" idx="3"/>
          </p:cNvCxnSpPr>
          <p:nvPr/>
        </p:nvCxnSpPr>
        <p:spPr>
          <a:xfrm rot="5400000">
            <a:off x="6209797" y="2884433"/>
            <a:ext cx="1824235" cy="955476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75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74" y="1402155"/>
            <a:ext cx="7344304" cy="51171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 Web </a:t>
            </a:r>
            <a:r>
              <a:rPr lang="en-US" altLang="ko-KR" sz="3200" dirty="0">
                <a:solidFill>
                  <a:srgbClr val="FF9147"/>
                </a:solidFill>
                <a:latin typeface="Arial Rounded MT Bold" panose="020F0704030504030204" pitchFamily="34" charset="0"/>
              </a:rPr>
              <a:t>· </a:t>
            </a:r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Android</a:t>
            </a:r>
            <a:endParaRPr lang="ko-KR" altLang="en-US" sz="3200" dirty="0">
              <a:solidFill>
                <a:srgbClr val="FF9147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공지사항</a:t>
            </a:r>
            <a:r>
              <a:rPr lang="en-US" altLang="ko-KR" smtClean="0">
                <a:solidFill>
                  <a:srgbClr val="002060"/>
                </a:solidFill>
              </a:rPr>
              <a:t>-</a:t>
            </a:r>
            <a:r>
              <a:rPr lang="ko-KR" altLang="en-US" smtClean="0">
                <a:solidFill>
                  <a:srgbClr val="002060"/>
                </a:solidFill>
              </a:rPr>
              <a:t>상세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10056" y="3089769"/>
            <a:ext cx="5230026" cy="34294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7" idx="3"/>
            <a:endCxn id="5" idx="1"/>
          </p:cNvCxnSpPr>
          <p:nvPr/>
        </p:nvCxnSpPr>
        <p:spPr>
          <a:xfrm flipV="1">
            <a:off x="6640082" y="4567995"/>
            <a:ext cx="165657" cy="23651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835" y="1510018"/>
            <a:ext cx="2845440" cy="50585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739" y="3960705"/>
            <a:ext cx="5257631" cy="121457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3" y="1654450"/>
            <a:ext cx="4839381" cy="113597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646" y="324504"/>
            <a:ext cx="5692165" cy="246592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5" name="꺾인 연결선 14"/>
          <p:cNvCxnSpPr>
            <a:stCxn id="4" idx="2"/>
            <a:endCxn id="17" idx="0"/>
          </p:cNvCxnSpPr>
          <p:nvPr/>
        </p:nvCxnSpPr>
        <p:spPr>
          <a:xfrm rot="16200000" flipH="1">
            <a:off x="3172189" y="2236888"/>
            <a:ext cx="299345" cy="140641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사각형 설명선 20"/>
          <p:cNvSpPr/>
          <p:nvPr/>
        </p:nvSpPr>
        <p:spPr>
          <a:xfrm>
            <a:off x="198963" y="1066490"/>
            <a:ext cx="3783062" cy="503478"/>
          </a:xfrm>
          <a:prstGeom prst="wedgeRound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nlist(</a:t>
            </a:r>
            <a:r>
              <a:rPr lang="ko-KR" altLang="en-US" sz="1100" smtClean="0"/>
              <a:t>공지번호</a:t>
            </a:r>
            <a:r>
              <a:rPr lang="en-US" altLang="ko-KR" sz="1100" smtClean="0"/>
              <a:t>)</a:t>
            </a:r>
            <a:r>
              <a:rPr lang="ko-KR" altLang="en-US" sz="1100"/>
              <a:t>의</a:t>
            </a:r>
            <a:r>
              <a:rPr lang="ko-KR" altLang="en-US" sz="1100" smtClean="0"/>
              <a:t> </a:t>
            </a:r>
            <a:r>
              <a:rPr lang="en-US" altLang="ko-KR" sz="1100"/>
              <a:t>SQL</a:t>
            </a:r>
            <a:r>
              <a:rPr lang="ko-KR" altLang="en-US" sz="1100"/>
              <a:t>문을 </a:t>
            </a:r>
            <a:r>
              <a:rPr lang="ko-KR" altLang="en-US" sz="1100" smtClean="0"/>
              <a:t>통해서 </a:t>
            </a:r>
            <a:r>
              <a:rPr lang="en-US" altLang="ko-KR" sz="1100" smtClean="0"/>
              <a:t>Notice</a:t>
            </a:r>
            <a:r>
              <a:rPr lang="ko-KR" altLang="en-US" sz="1100" smtClean="0"/>
              <a:t>객체를 데이터를 받아와서 페이지에 뿌려줍니다</a:t>
            </a:r>
            <a:r>
              <a:rPr lang="en-US" altLang="ko-KR" sz="1100" smtClean="0"/>
              <a:t>.</a:t>
            </a:r>
            <a:endParaRPr lang="ko-KR" altLang="en-US" sz="1100" dirty="0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4748551" y="714011"/>
            <a:ext cx="3783062" cy="503478"/>
          </a:xfrm>
          <a:prstGeom prst="wedgeRound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사용방식을 </a:t>
            </a:r>
            <a:r>
              <a:rPr lang="en-US" altLang="ko-KR" sz="1100" smtClean="0"/>
              <a:t>pstmt</a:t>
            </a:r>
            <a:r>
              <a:rPr lang="ko-KR" altLang="en-US" sz="1100" smtClean="0"/>
              <a:t>로 변환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0947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9" name="모서리가 둥근 사각형 설명선 8"/>
          <p:cNvSpPr/>
          <p:nvPr/>
        </p:nvSpPr>
        <p:spPr>
          <a:xfrm>
            <a:off x="6687079" y="2925521"/>
            <a:ext cx="3783062" cy="503478"/>
          </a:xfrm>
          <a:prstGeom prst="wedgeRound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가격과 같은 숫자값이 있다고 할때 오른쪽 배치</a:t>
            </a:r>
            <a:r>
              <a:rPr lang="en-US" altLang="ko-KR" sz="1100" smtClean="0"/>
              <a:t>,  </a:t>
            </a:r>
            <a:r>
              <a:rPr lang="ko-KR" altLang="en-US" sz="1100" smtClean="0"/>
              <a:t>콤마처리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242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Progress </a:t>
            </a:r>
            <a:r>
              <a:rPr lang="en-US" altLang="ko-KR" sz="4400" dirty="0">
                <a:solidFill>
                  <a:srgbClr val="3399FF"/>
                </a:solidFill>
                <a:latin typeface="Arial Rounded MT Bold" panose="020F0704030504030204" pitchFamily="34" charset="0"/>
              </a:rPr>
              <a:t>And </a:t>
            </a:r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Planning</a:t>
            </a:r>
            <a:endParaRPr lang="en-US" altLang="ko-KR" sz="4400" dirty="0">
              <a:solidFill>
                <a:srgbClr val="3399FF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669" y="1615727"/>
            <a:ext cx="3764502" cy="4618818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048" y="1371888"/>
            <a:ext cx="3764502" cy="4618818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3427" y="1128049"/>
            <a:ext cx="3764502" cy="4618818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9806" y="884210"/>
            <a:ext cx="3764502" cy="4618818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711646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15" y="2349330"/>
            <a:ext cx="2346406" cy="234640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 flipV="1">
            <a:off x="3348000" y="4171333"/>
            <a:ext cx="755015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48A12EB-9897-4861-8BB1-4ECA55E092FF}"/>
              </a:ext>
            </a:extLst>
          </p:cNvPr>
          <p:cNvSpPr txBox="1"/>
          <p:nvPr/>
        </p:nvSpPr>
        <p:spPr>
          <a:xfrm>
            <a:off x="4098192" y="2737703"/>
            <a:ext cx="7432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0070C0"/>
                </a:solidFill>
              </a:rPr>
              <a:t>T</a:t>
            </a:r>
            <a:r>
              <a:rPr lang="en-US" altLang="ko-KR" sz="9600" dirty="0">
                <a:solidFill>
                  <a:srgbClr val="C00000"/>
                </a:solidFill>
              </a:rPr>
              <a:t>h</a:t>
            </a:r>
            <a:r>
              <a:rPr lang="en-US" altLang="ko-KR" sz="9600" dirty="0">
                <a:solidFill>
                  <a:srgbClr val="FFFF00"/>
                </a:solidFill>
              </a:rPr>
              <a:t>a</a:t>
            </a:r>
            <a:r>
              <a:rPr lang="en-US" altLang="ko-KR" sz="9600" dirty="0">
                <a:solidFill>
                  <a:srgbClr val="0070C0"/>
                </a:solidFill>
              </a:rPr>
              <a:t>n</a:t>
            </a:r>
            <a:r>
              <a:rPr lang="en-US" altLang="ko-KR" sz="9600" dirty="0">
                <a:solidFill>
                  <a:srgbClr val="92D050"/>
                </a:solidFill>
              </a:rPr>
              <a:t>k</a:t>
            </a:r>
            <a:r>
              <a:rPr lang="en-US" altLang="ko-KR" sz="9600" dirty="0"/>
              <a:t> </a:t>
            </a:r>
            <a:r>
              <a:rPr lang="en-US" altLang="ko-KR" sz="9600" dirty="0">
                <a:solidFill>
                  <a:srgbClr val="00B0F0"/>
                </a:solidFill>
              </a:rPr>
              <a:t>y</a:t>
            </a:r>
            <a:r>
              <a:rPr lang="en-US" altLang="ko-KR" sz="9600" dirty="0">
                <a:solidFill>
                  <a:srgbClr val="00B050"/>
                </a:solidFill>
              </a:rPr>
              <a:t>o</a:t>
            </a:r>
            <a:r>
              <a:rPr lang="en-US" altLang="ko-KR" sz="9600" dirty="0">
                <a:solidFill>
                  <a:srgbClr val="FFFF00"/>
                </a:solidFill>
              </a:rPr>
              <a:t>u</a:t>
            </a:r>
            <a:endParaRPr lang="ko-KR" alt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1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시계이(가) 표시된 사진&#10;&#10;자동 생성된 설명">
            <a:extLst>
              <a:ext uri="{FF2B5EF4-FFF2-40B4-BE49-F238E27FC236}">
                <a16:creationId xmlns:a16="http://schemas.microsoft.com/office/drawing/2014/main" xmlns="" id="{4FA73557-CD11-4A11-A485-D4FAF94D8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3" y="2881076"/>
            <a:ext cx="1095847" cy="10958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47F2916-8C9D-49EB-9196-408ACF18A4B7}"/>
              </a:ext>
            </a:extLst>
          </p:cNvPr>
          <p:cNvSpPr txBox="1"/>
          <p:nvPr/>
        </p:nvSpPr>
        <p:spPr>
          <a:xfrm>
            <a:off x="1240970" y="2967334"/>
            <a:ext cx="4855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5050"/>
                </a:solidFill>
              </a:rPr>
              <a:t>Table</a:t>
            </a:r>
            <a:r>
              <a:rPr lang="en-US" altLang="ko-KR" dirty="0">
                <a:solidFill>
                  <a:srgbClr val="FF5050"/>
                </a:solidFill>
              </a:rPr>
              <a:t> </a:t>
            </a:r>
            <a:r>
              <a:rPr lang="en-US" altLang="ko-KR" sz="3200" dirty="0">
                <a:solidFill>
                  <a:srgbClr val="FF5050"/>
                </a:solidFill>
              </a:rPr>
              <a:t>of </a:t>
            </a:r>
            <a:r>
              <a:rPr lang="en-US" altLang="ko-KR" sz="5400" dirty="0">
                <a:solidFill>
                  <a:srgbClr val="FF5050"/>
                </a:solidFill>
              </a:rPr>
              <a:t>Contents</a:t>
            </a:r>
            <a:endParaRPr lang="ko-KR" altLang="en-US" sz="5400" dirty="0">
              <a:solidFill>
                <a:srgbClr val="FF5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BBE2405-3F2E-44BB-92A1-A30A449E7327}"/>
              </a:ext>
            </a:extLst>
          </p:cNvPr>
          <p:cNvSpPr txBox="1"/>
          <p:nvPr/>
        </p:nvSpPr>
        <p:spPr>
          <a:xfrm>
            <a:off x="6241123" y="997565"/>
            <a:ext cx="595087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000" dirty="0"/>
              <a:t>개요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1400" dirty="0"/>
          </a:p>
          <a:p>
            <a:pPr marL="914400" indent="-914400">
              <a:buAutoNum type="arabicPeriod"/>
            </a:pPr>
            <a:r>
              <a:rPr lang="ko-KR" altLang="en-US" sz="4000" dirty="0"/>
              <a:t>요구사항 정의서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14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흐름도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1400" dirty="0"/>
          </a:p>
          <a:p>
            <a:pPr marL="914400" indent="-914400">
              <a:buAutoNum type="arabicPeriod"/>
            </a:pPr>
            <a:r>
              <a:rPr lang="en-US" altLang="ko-KR" sz="4000" dirty="0"/>
              <a:t>ERD</a:t>
            </a:r>
          </a:p>
          <a:p>
            <a:pPr marL="914400" indent="-914400">
              <a:buAutoNum type="arabicPeriod"/>
            </a:pPr>
            <a:endParaRPr lang="en-US" altLang="ko-KR" sz="14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화면 </a:t>
            </a:r>
            <a:r>
              <a:rPr lang="ko-KR" altLang="en-US" sz="4000" dirty="0" smtClean="0"/>
              <a:t>설계서</a:t>
            </a:r>
            <a:endParaRPr lang="en-US" altLang="ko-KR" sz="4000" dirty="0" smtClean="0"/>
          </a:p>
          <a:p>
            <a:pPr marL="914400" indent="-914400">
              <a:buAutoNum type="arabicPeriod"/>
            </a:pPr>
            <a:endParaRPr lang="en-US" altLang="ko-KR" sz="1400" dirty="0"/>
          </a:p>
          <a:p>
            <a:pPr marL="914400" indent="-914400">
              <a:buAutoNum type="arabicPeriod"/>
            </a:pPr>
            <a:r>
              <a:rPr lang="ko-KR" altLang="en-US" sz="4000" dirty="0" smtClean="0"/>
              <a:t>진행사항 및 계획</a:t>
            </a:r>
            <a:endParaRPr lang="en-US" altLang="ko-KR" sz="4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9605D211-7217-4B3A-B485-6EFC30372C7D}"/>
              </a:ext>
            </a:extLst>
          </p:cNvPr>
          <p:cNvCxnSpPr>
            <a:cxnSpLocks/>
          </p:cNvCxnSpPr>
          <p:nvPr/>
        </p:nvCxnSpPr>
        <p:spPr>
          <a:xfrm>
            <a:off x="5962089" y="67112"/>
            <a:ext cx="0" cy="69796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8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4" y="1605387"/>
            <a:ext cx="502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Outline</a:t>
            </a:r>
            <a:endParaRPr lang="ko-KR" altLang="en-US" sz="32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31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3355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Outline</a:t>
            </a:r>
            <a:endParaRPr lang="ko-KR" altLang="en-US" sz="44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50067" y="1378858"/>
            <a:ext cx="7416735" cy="2120171"/>
            <a:chOff x="450067" y="1378858"/>
            <a:chExt cx="7416735" cy="2120171"/>
          </a:xfrm>
        </p:grpSpPr>
        <p:sp>
          <p:nvSpPr>
            <p:cNvPr id="5" name="TextBox 4"/>
            <p:cNvSpPr txBox="1"/>
            <p:nvPr/>
          </p:nvSpPr>
          <p:spPr>
            <a:xfrm>
              <a:off x="450067" y="1378858"/>
              <a:ext cx="54630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 smtClean="0">
                  <a:solidFill>
                    <a:schemeClr val="bg2"/>
                  </a:solidFill>
                </a:rPr>
                <a:t>실감세대</a:t>
              </a:r>
              <a:r>
                <a:rPr lang="en-US" altLang="ko-KR" sz="4400" dirty="0" smtClean="0">
                  <a:solidFill>
                    <a:schemeClr val="bg2"/>
                  </a:solidFill>
                </a:rPr>
                <a:t>(</a:t>
              </a:r>
              <a:r>
                <a:rPr lang="ko-KR" altLang="en-US" sz="4400" dirty="0" smtClean="0">
                  <a:solidFill>
                    <a:schemeClr val="bg2"/>
                  </a:solidFill>
                </a:rPr>
                <a:t>實感世代</a:t>
              </a:r>
              <a:r>
                <a:rPr lang="en-US" altLang="ko-KR" sz="4400" dirty="0" smtClean="0">
                  <a:solidFill>
                    <a:schemeClr val="bg2"/>
                  </a:solidFill>
                </a:rPr>
                <a:t>)</a:t>
              </a:r>
              <a:endParaRPr lang="ko-KR" altLang="en-US" sz="4400" dirty="0">
                <a:solidFill>
                  <a:schemeClr val="bg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0067" y="2298700"/>
              <a:ext cx="74167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실감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(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實感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)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이란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실제로 체험하는 느낌 이라는 뜻이다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</a:p>
            <a:p>
              <a:r>
                <a:rPr lang="ko-KR" altLang="en-US" dirty="0" smtClean="0">
                  <a:solidFill>
                    <a:schemeClr val="bg2"/>
                  </a:solidFill>
                </a:rPr>
                <a:t>더 많은 자극을 느낄 수 있는 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‘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오프라인 체험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＇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으로 만지고 느끼고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냄새를 맡는 등 직접적인 오감을 충족시키는 다양한 활동들을 선호 하고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만족도가 높으면 가격에 상관없이 소비하는 특징을 보인다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  <a:endParaRPr lang="ko-KR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50067" y="4025899"/>
            <a:ext cx="7416735" cy="2120171"/>
            <a:chOff x="8349467" y="1378858"/>
            <a:chExt cx="7416735" cy="2120171"/>
          </a:xfrm>
        </p:grpSpPr>
        <p:sp>
          <p:nvSpPr>
            <p:cNvPr id="7" name="TextBox 6"/>
            <p:cNvSpPr txBox="1"/>
            <p:nvPr/>
          </p:nvSpPr>
          <p:spPr>
            <a:xfrm>
              <a:off x="8349467" y="1378858"/>
              <a:ext cx="22423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 err="1" smtClean="0">
                  <a:solidFill>
                    <a:schemeClr val="bg2"/>
                  </a:solidFill>
                </a:rPr>
                <a:t>가취관</a:t>
              </a:r>
              <a:endParaRPr lang="ko-KR" altLang="en-US" sz="4400" dirty="0">
                <a:solidFill>
                  <a:schemeClr val="bg2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49467" y="2298700"/>
              <a:ext cx="74167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2"/>
                  </a:solidFill>
                </a:rPr>
                <a:t>학연과 지연 때문에 형성된 관계를 불편하게 생각한다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</a:p>
            <a:p>
              <a:r>
                <a:rPr lang="ko-KR" altLang="en-US" dirty="0" smtClean="0">
                  <a:solidFill>
                    <a:schemeClr val="bg2"/>
                  </a:solidFill>
                </a:rPr>
                <a:t>서로의 신상 정보를 </a:t>
              </a:r>
              <a:r>
                <a:rPr lang="ko-KR" altLang="en-US" dirty="0">
                  <a:solidFill>
                    <a:schemeClr val="bg2"/>
                  </a:solidFill>
                </a:rPr>
                <a:t>묻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지 않는 가벼운 관계가 좋다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그러나 가벼운 것도 좋지만 취향이 맞아야 한다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가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볍지만 같은 </a:t>
              </a:r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취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향으로 모이는 </a:t>
              </a:r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관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계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bg2"/>
                  </a:solidFill>
                </a:rPr>
                <a:t>가취관이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 떠오르고 있다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</a:p>
          </p:txBody>
        </p:sp>
      </p:grp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xmlns="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69" y="1912097"/>
            <a:ext cx="3033804" cy="30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4" y="1605387"/>
            <a:ext cx="502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32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73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755816"/>
              </p:ext>
            </p:extLst>
          </p:nvPr>
        </p:nvGraphicFramePr>
        <p:xfrm>
          <a:off x="620087" y="1255000"/>
          <a:ext cx="10515600" cy="4909797"/>
        </p:xfrm>
        <a:graphic>
          <a:graphicData uri="http://schemas.openxmlformats.org/drawingml/2006/table">
            <a:tbl>
              <a:tblPr/>
              <a:tblGrid>
                <a:gridCol w="7805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8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782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7571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6201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509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579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5793"/>
                <a:gridCol w="55579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9046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09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세부유형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상세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담당자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진행도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앱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진행도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회원등록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로그인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로그인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비밀번호를 통해 로그인 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전현규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100%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 찾기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휴대폰 번호를 통해서 아이디를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100%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 찾기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휴대폰 번호를 통해서 비밀번호를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100%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 중복검사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아이디가 가입되어있는지 중복검사 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100%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약관동의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이용약관 및 개인정보처리방침에 대한 동의 확인의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100%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기본적인 회원정보를 통해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회원가입하는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100%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2000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마이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주문한 물품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판매하는 물품을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최민기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100%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취미클래스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목록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신청한 취미클래스들을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100%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배송지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주문한 물품을 받을 주소의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100%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배송지 추가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주문한 물품을 받을 주소를 추가하는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100%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활동내역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 후기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남긴 구매 후기가 있는 상품 페이지로 이동하는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100%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 후기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남긴 구매 후기들을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100%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문의를 통해 질문한 내역 및 답변을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100%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마일리지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마일리지를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100%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정보관리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정보수정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기본적인 회원정보를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100%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비밀번호변경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보호정보인 비밀번호를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100%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회원탈퇴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절차를 통해 사이트에서 탈퇴하는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100%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호스트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상품등록 신청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클래스를 통해서 제작한 상품의 판매를 신청하는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0%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 상품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판매등록한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상품의 리스트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판매정보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구매자 현황 등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100%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신청한 클래스의 상태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신청자 정보를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100%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80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4" y="1605387"/>
            <a:ext cx="502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Use </a:t>
            </a:r>
            <a:r>
              <a:rPr lang="en-US" altLang="ko-KR" sz="32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case  </a:t>
            </a:r>
            <a:r>
              <a:rPr lang="en-US" altLang="ko-KR" sz="3200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Diagram</a:t>
            </a:r>
            <a:endParaRPr lang="ko-KR" altLang="en-US" sz="32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62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89421"/>
            <a:ext cx="525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Use case  Diagram</a:t>
            </a:r>
            <a:endParaRPr lang="ko-KR" altLang="en-US" sz="4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08" name="그룹 207"/>
          <p:cNvGrpSpPr/>
          <p:nvPr/>
        </p:nvGrpSpPr>
        <p:grpSpPr>
          <a:xfrm>
            <a:off x="487247" y="1273431"/>
            <a:ext cx="11217507" cy="4917875"/>
            <a:chOff x="487247" y="1180294"/>
            <a:chExt cx="11217507" cy="4917875"/>
          </a:xfrm>
        </p:grpSpPr>
        <p:sp>
          <p:nvSpPr>
            <p:cNvPr id="5" name="순서도: 처리 4"/>
            <p:cNvSpPr/>
            <p:nvPr/>
          </p:nvSpPr>
          <p:spPr>
            <a:xfrm>
              <a:off x="6104421" y="1180580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로그인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4262030" y="1180580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회원가입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9" name="순서도: 수행의 시작/종료 8"/>
            <p:cNvSpPr/>
            <p:nvPr/>
          </p:nvSpPr>
          <p:spPr>
            <a:xfrm>
              <a:off x="523247" y="4832723"/>
              <a:ext cx="1548000" cy="360000"/>
            </a:xfrm>
            <a:prstGeom prst="flowChartTermina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rgbClr val="002060"/>
                  </a:solidFill>
                </a:rPr>
                <a:t>관리자</a:t>
              </a:r>
              <a:endParaRPr lang="ko-KR" altLang="en-US" sz="1500" dirty="0">
                <a:solidFill>
                  <a:srgbClr val="002060"/>
                </a:solidFill>
              </a:endParaRPr>
            </a:p>
          </p:txBody>
        </p:sp>
        <p:sp>
          <p:nvSpPr>
            <p:cNvPr id="12" name="순서도: 수행의 시작/종료 11"/>
            <p:cNvSpPr/>
            <p:nvPr/>
          </p:nvSpPr>
          <p:spPr>
            <a:xfrm>
              <a:off x="7892812" y="1180294"/>
              <a:ext cx="1548000" cy="360000"/>
            </a:xfrm>
            <a:prstGeom prst="flowChartTermina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rgbClr val="002060"/>
                  </a:solidFill>
                </a:rPr>
                <a:t>회원</a:t>
              </a:r>
              <a:endParaRPr lang="ko-KR" altLang="en-US" sz="1500" dirty="0">
                <a:solidFill>
                  <a:srgbClr val="002060"/>
                </a:solidFill>
              </a:endParaRPr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10084754" y="1884697"/>
              <a:ext cx="1620000" cy="1107068"/>
              <a:chOff x="8656907" y="914862"/>
              <a:chExt cx="1620000" cy="1107068"/>
            </a:xfrm>
          </p:grpSpPr>
          <p:sp>
            <p:nvSpPr>
              <p:cNvPr id="36" name="순서도: 처리 35"/>
              <p:cNvSpPr/>
              <p:nvPr/>
            </p:nvSpPr>
            <p:spPr>
              <a:xfrm>
                <a:off x="8656907" y="914862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주문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배송조회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7" name="순서도: 처리 36"/>
              <p:cNvSpPr/>
              <p:nvPr/>
            </p:nvSpPr>
            <p:spPr>
              <a:xfrm>
                <a:off x="8656907" y="1324396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나의 클래스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8" name="순서도: 처리 37"/>
              <p:cNvSpPr/>
              <p:nvPr/>
            </p:nvSpPr>
            <p:spPr>
              <a:xfrm>
                <a:off x="8656907" y="1733930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배송지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 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10084754" y="3248639"/>
              <a:ext cx="1620000" cy="1107068"/>
              <a:chOff x="8656907" y="2372592"/>
              <a:chExt cx="1620000" cy="1107068"/>
            </a:xfrm>
          </p:grpSpPr>
          <p:sp>
            <p:nvSpPr>
              <p:cNvPr id="40" name="순서도: 처리 39"/>
              <p:cNvSpPr/>
              <p:nvPr/>
            </p:nvSpPr>
            <p:spPr>
              <a:xfrm>
                <a:off x="8656907" y="2372592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클래스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 후기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1" name="순서도: 처리 40"/>
              <p:cNvSpPr/>
              <p:nvPr/>
            </p:nvSpPr>
            <p:spPr>
              <a:xfrm>
                <a:off x="8656907" y="2782126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나의 문의 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2" name="순서도: 처리 41"/>
              <p:cNvSpPr/>
              <p:nvPr/>
            </p:nvSpPr>
            <p:spPr>
              <a:xfrm>
                <a:off x="8656907" y="3191660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마일리지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10084754" y="4612581"/>
              <a:ext cx="1620000" cy="1107068"/>
              <a:chOff x="8656907" y="3714225"/>
              <a:chExt cx="1620000" cy="1107068"/>
            </a:xfrm>
          </p:grpSpPr>
          <p:sp>
            <p:nvSpPr>
              <p:cNvPr id="44" name="순서도: 처리 43"/>
              <p:cNvSpPr/>
              <p:nvPr/>
            </p:nvSpPr>
            <p:spPr>
              <a:xfrm>
                <a:off x="8656907" y="3714225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회원정보수정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5" name="순서도: 처리 44"/>
              <p:cNvSpPr/>
              <p:nvPr/>
            </p:nvSpPr>
            <p:spPr>
              <a:xfrm>
                <a:off x="8656907" y="4123759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비밀번호변경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6" name="순서도: 처리 45"/>
              <p:cNvSpPr/>
              <p:nvPr/>
            </p:nvSpPr>
            <p:spPr>
              <a:xfrm>
                <a:off x="8656907" y="4533293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회원탈퇴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7856812" y="4991101"/>
              <a:ext cx="1620000" cy="1107068"/>
              <a:chOff x="8656907" y="5006689"/>
              <a:chExt cx="1620000" cy="1107068"/>
            </a:xfrm>
          </p:grpSpPr>
          <p:sp>
            <p:nvSpPr>
              <p:cNvPr id="47" name="순서도: 처리 46"/>
              <p:cNvSpPr/>
              <p:nvPr/>
            </p:nvSpPr>
            <p:spPr>
              <a:xfrm>
                <a:off x="8656907" y="5006689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클래스관리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8" name="순서도: 처리 47"/>
              <p:cNvSpPr/>
              <p:nvPr/>
            </p:nvSpPr>
            <p:spPr>
              <a:xfrm>
                <a:off x="8656907" y="5416223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판매상품관리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9" name="순서도: 처리 48"/>
              <p:cNvSpPr/>
              <p:nvPr/>
            </p:nvSpPr>
            <p:spPr>
              <a:xfrm>
                <a:off x="8656907" y="5825757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상품등록신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청</a:t>
                </a: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487247" y="2153994"/>
              <a:ext cx="1620000" cy="2142803"/>
              <a:chOff x="846059" y="2187862"/>
              <a:chExt cx="1620000" cy="2142803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846059" y="2187862"/>
                <a:ext cx="1620000" cy="2142803"/>
                <a:chOff x="846059" y="2187862"/>
                <a:chExt cx="1620000" cy="2142803"/>
              </a:xfrm>
            </p:grpSpPr>
            <p:sp>
              <p:nvSpPr>
                <p:cNvPr id="13" name="순서도: 처리 12"/>
                <p:cNvSpPr/>
                <p:nvPr/>
              </p:nvSpPr>
              <p:spPr>
                <a:xfrm>
                  <a:off x="846059" y="2187862"/>
                  <a:ext cx="1620000" cy="28800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</a:t>
                  </a:r>
                  <a:r>
                    <a:rPr lang="ko-KR" altLang="en-US" sz="1400" dirty="0">
                      <a:solidFill>
                        <a:srgbClr val="002060"/>
                      </a:solidFill>
                    </a:rPr>
                    <a:t>스</a:t>
                  </a:r>
                </a:p>
              </p:txBody>
            </p:sp>
            <p:sp>
              <p:nvSpPr>
                <p:cNvPr id="15" name="순서도: 처리 14"/>
                <p:cNvSpPr/>
                <p:nvPr/>
              </p:nvSpPr>
              <p:spPr>
                <a:xfrm>
                  <a:off x="846059" y="2651563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상세보기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6" name="순서도: 처리 15"/>
                <p:cNvSpPr/>
                <p:nvPr/>
              </p:nvSpPr>
              <p:spPr>
                <a:xfrm>
                  <a:off x="846059" y="3115264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관심목록 추가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7" name="순서도: 처리 16"/>
                <p:cNvSpPr/>
                <p:nvPr/>
              </p:nvSpPr>
              <p:spPr>
                <a:xfrm>
                  <a:off x="846059" y="3578965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클래스 신</a:t>
                  </a:r>
                  <a:r>
                    <a:rPr lang="ko-KR" altLang="en-US" sz="1400" dirty="0">
                      <a:solidFill>
                        <a:srgbClr val="002060"/>
                      </a:solidFill>
                    </a:rPr>
                    <a:t>청</a:t>
                  </a:r>
                </a:p>
              </p:txBody>
            </p:sp>
            <p:sp>
              <p:nvSpPr>
                <p:cNvPr id="21" name="순서도: 처리 20"/>
                <p:cNvSpPr/>
                <p:nvPr/>
              </p:nvSpPr>
              <p:spPr>
                <a:xfrm>
                  <a:off x="846059" y="4042665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클래스 후기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</p:grpSp>
          <p:cxnSp>
            <p:nvCxnSpPr>
              <p:cNvPr id="55" name="직선 연결선 54"/>
              <p:cNvCxnSpPr>
                <a:stCxn id="13" idx="2"/>
                <a:endCxn id="15" idx="0"/>
              </p:cNvCxnSpPr>
              <p:nvPr/>
            </p:nvCxnSpPr>
            <p:spPr>
              <a:xfrm>
                <a:off x="1656059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>
                <a:stCxn id="15" idx="2"/>
                <a:endCxn id="16" idx="0"/>
              </p:cNvCxnSpPr>
              <p:nvPr/>
            </p:nvCxnSpPr>
            <p:spPr>
              <a:xfrm>
                <a:off x="1656059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>
                <a:stCxn id="16" idx="2"/>
                <a:endCxn id="17" idx="0"/>
              </p:cNvCxnSpPr>
              <p:nvPr/>
            </p:nvCxnSpPr>
            <p:spPr>
              <a:xfrm>
                <a:off x="1656059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>
                <a:stCxn id="17" idx="2"/>
                <a:endCxn id="21" idx="0"/>
              </p:cNvCxnSpPr>
              <p:nvPr/>
            </p:nvCxnSpPr>
            <p:spPr>
              <a:xfrm>
                <a:off x="1656059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그룹 75"/>
            <p:cNvGrpSpPr/>
            <p:nvPr/>
          </p:nvGrpSpPr>
          <p:grpSpPr>
            <a:xfrm>
              <a:off x="4172029" y="2153994"/>
              <a:ext cx="1620000" cy="2142803"/>
              <a:chOff x="2536240" y="2187862"/>
              <a:chExt cx="1620000" cy="2142803"/>
            </a:xfrm>
          </p:grpSpPr>
          <p:sp>
            <p:nvSpPr>
              <p:cNvPr id="8" name="순서도: 처리 7"/>
              <p:cNvSpPr/>
              <p:nvPr/>
            </p:nvSpPr>
            <p:spPr>
              <a:xfrm>
                <a:off x="2536240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스토어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순서도: 처리 17"/>
              <p:cNvSpPr/>
              <p:nvPr/>
            </p:nvSpPr>
            <p:spPr>
              <a:xfrm>
                <a:off x="2536240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상세보기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" name="순서도: 처리 18"/>
              <p:cNvSpPr/>
              <p:nvPr/>
            </p:nvSpPr>
            <p:spPr>
              <a:xfrm>
                <a:off x="2536240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장바구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니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 추가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" name="순서도: 처리 19"/>
              <p:cNvSpPr/>
              <p:nvPr/>
            </p:nvSpPr>
            <p:spPr>
              <a:xfrm>
                <a:off x="2536240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상품구매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2" name="순서도: 처리 21"/>
              <p:cNvSpPr/>
              <p:nvPr/>
            </p:nvSpPr>
            <p:spPr>
              <a:xfrm>
                <a:off x="2536240" y="40426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 후기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6" name="직선 연결선 65"/>
              <p:cNvCxnSpPr>
                <a:stCxn id="8" idx="2"/>
                <a:endCxn id="18" idx="0"/>
              </p:cNvCxnSpPr>
              <p:nvPr/>
            </p:nvCxnSpPr>
            <p:spPr>
              <a:xfrm>
                <a:off x="3346240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>
                <a:stCxn id="18" idx="2"/>
                <a:endCxn id="19" idx="0"/>
              </p:cNvCxnSpPr>
              <p:nvPr/>
            </p:nvCxnSpPr>
            <p:spPr>
              <a:xfrm>
                <a:off x="3346240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>
                <a:stCxn id="19" idx="2"/>
                <a:endCxn id="20" idx="0"/>
              </p:cNvCxnSpPr>
              <p:nvPr/>
            </p:nvCxnSpPr>
            <p:spPr>
              <a:xfrm>
                <a:off x="3346240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>
                <a:stCxn id="20" idx="2"/>
                <a:endCxn id="22" idx="0"/>
              </p:cNvCxnSpPr>
              <p:nvPr/>
            </p:nvCxnSpPr>
            <p:spPr>
              <a:xfrm>
                <a:off x="3346240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/>
            <p:cNvGrpSpPr/>
            <p:nvPr/>
          </p:nvGrpSpPr>
          <p:grpSpPr>
            <a:xfrm>
              <a:off x="6014420" y="2153994"/>
              <a:ext cx="1620000" cy="2142803"/>
              <a:chOff x="4552307" y="2187862"/>
              <a:chExt cx="1620000" cy="2142803"/>
            </a:xfrm>
          </p:grpSpPr>
          <p:sp>
            <p:nvSpPr>
              <p:cNvPr id="14" name="순서도: 처리 13"/>
              <p:cNvSpPr/>
              <p:nvPr/>
            </p:nvSpPr>
            <p:spPr>
              <a:xfrm>
                <a:off x="4552307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고객센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터</a:t>
                </a:r>
              </a:p>
            </p:txBody>
          </p:sp>
          <p:sp>
            <p:nvSpPr>
              <p:cNvPr id="23" name="순서도: 처리 22"/>
              <p:cNvSpPr/>
              <p:nvPr/>
            </p:nvSpPr>
            <p:spPr>
              <a:xfrm>
                <a:off x="4552307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자주묻는질문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4" name="순서도: 처리 23"/>
              <p:cNvSpPr/>
              <p:nvPr/>
            </p:nvSpPr>
            <p:spPr>
              <a:xfrm>
                <a:off x="4552307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공지사항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순서도: 처리 24"/>
              <p:cNvSpPr/>
              <p:nvPr/>
            </p:nvSpPr>
            <p:spPr>
              <a:xfrm>
                <a:off x="4552307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문의하기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3" name="순서도: 처리 42"/>
              <p:cNvSpPr/>
              <p:nvPr/>
            </p:nvSpPr>
            <p:spPr>
              <a:xfrm>
                <a:off x="4552307" y="40426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호스트 신청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78" name="직선 연결선 77"/>
              <p:cNvCxnSpPr>
                <a:stCxn id="14" idx="2"/>
                <a:endCxn id="23" idx="0"/>
              </p:cNvCxnSpPr>
              <p:nvPr/>
            </p:nvCxnSpPr>
            <p:spPr>
              <a:xfrm>
                <a:off x="5362307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>
                <a:stCxn id="23" idx="2"/>
                <a:endCxn id="24" idx="0"/>
              </p:cNvCxnSpPr>
              <p:nvPr/>
            </p:nvCxnSpPr>
            <p:spPr>
              <a:xfrm>
                <a:off x="5362307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>
                <a:stCxn id="24" idx="2"/>
                <a:endCxn id="25" idx="0"/>
              </p:cNvCxnSpPr>
              <p:nvPr/>
            </p:nvCxnSpPr>
            <p:spPr>
              <a:xfrm>
                <a:off x="5362307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>
                <a:stCxn id="25" idx="2"/>
                <a:endCxn id="43" idx="0"/>
              </p:cNvCxnSpPr>
              <p:nvPr/>
            </p:nvCxnSpPr>
            <p:spPr>
              <a:xfrm>
                <a:off x="5362307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/>
            <p:cNvGrpSpPr/>
            <p:nvPr/>
          </p:nvGrpSpPr>
          <p:grpSpPr>
            <a:xfrm>
              <a:off x="7856812" y="2153994"/>
              <a:ext cx="1620000" cy="2602587"/>
              <a:chOff x="6543232" y="2187862"/>
              <a:chExt cx="1620000" cy="2602587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6543232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마이페이지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0" name="순서도: 수행의 시작/종료 9"/>
              <p:cNvSpPr/>
              <p:nvPr/>
            </p:nvSpPr>
            <p:spPr>
              <a:xfrm>
                <a:off x="6579232" y="4006665"/>
                <a:ext cx="1548000" cy="360000"/>
              </a:xfrm>
              <a:prstGeom prst="flowChartTermina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smtClean="0">
                    <a:solidFill>
                      <a:srgbClr val="002060"/>
                    </a:solidFill>
                  </a:rPr>
                  <a:t>호스</a:t>
                </a:r>
                <a:r>
                  <a:rPr lang="ko-KR" altLang="en-US" sz="1500" dirty="0">
                    <a:solidFill>
                      <a:srgbClr val="002060"/>
                    </a:solidFill>
                  </a:rPr>
                  <a:t>트</a:t>
                </a:r>
              </a:p>
            </p:txBody>
          </p:sp>
          <p:sp>
            <p:nvSpPr>
              <p:cNvPr id="32" name="순서도: 처리 31"/>
              <p:cNvSpPr/>
              <p:nvPr/>
            </p:nvSpPr>
            <p:spPr>
              <a:xfrm>
                <a:off x="6543232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주문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배송관리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3" name="순서도: 처리 32"/>
              <p:cNvSpPr/>
              <p:nvPr/>
            </p:nvSpPr>
            <p:spPr>
              <a:xfrm>
                <a:off x="6543232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활동내역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4" name="순서도: 처리 33"/>
              <p:cNvSpPr/>
              <p:nvPr/>
            </p:nvSpPr>
            <p:spPr>
              <a:xfrm>
                <a:off x="6543232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내 정보 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5" name="순서도: 처리 34"/>
              <p:cNvSpPr/>
              <p:nvPr/>
            </p:nvSpPr>
            <p:spPr>
              <a:xfrm>
                <a:off x="6543232" y="4502449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호스트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88" name="직선 연결선 87"/>
              <p:cNvCxnSpPr>
                <a:stCxn id="7" idx="2"/>
                <a:endCxn id="32" idx="0"/>
              </p:cNvCxnSpPr>
              <p:nvPr/>
            </p:nvCxnSpPr>
            <p:spPr>
              <a:xfrm>
                <a:off x="7353232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>
                <a:stCxn id="32" idx="2"/>
                <a:endCxn id="33" idx="0"/>
              </p:cNvCxnSpPr>
              <p:nvPr/>
            </p:nvCxnSpPr>
            <p:spPr>
              <a:xfrm>
                <a:off x="7353232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>
                <a:stCxn id="33" idx="2"/>
                <a:endCxn id="34" idx="0"/>
              </p:cNvCxnSpPr>
              <p:nvPr/>
            </p:nvCxnSpPr>
            <p:spPr>
              <a:xfrm>
                <a:off x="7353232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>
                <a:stCxn id="34" idx="2"/>
                <a:endCxn id="10" idx="0"/>
              </p:cNvCxnSpPr>
              <p:nvPr/>
            </p:nvCxnSpPr>
            <p:spPr>
              <a:xfrm>
                <a:off x="7353232" y="3866965"/>
                <a:ext cx="0" cy="139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>
                <a:stCxn id="10" idx="2"/>
                <a:endCxn id="35" idx="0"/>
              </p:cNvCxnSpPr>
              <p:nvPr/>
            </p:nvCxnSpPr>
            <p:spPr>
              <a:xfrm>
                <a:off x="7353232" y="4366665"/>
                <a:ext cx="0" cy="135784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순서도: 처리 101"/>
            <p:cNvSpPr/>
            <p:nvPr/>
          </p:nvSpPr>
          <p:spPr>
            <a:xfrm>
              <a:off x="2419638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클래</a:t>
              </a:r>
              <a:r>
                <a:rPr lang="ko-KR" altLang="en-US" sz="1400" dirty="0">
                  <a:solidFill>
                    <a:srgbClr val="002060"/>
                  </a:solidFill>
                </a:rPr>
                <a:t>스</a:t>
              </a:r>
              <a:r>
                <a:rPr lang="ko-KR" altLang="en-US" sz="1400" dirty="0" smtClean="0">
                  <a:solidFill>
                    <a:srgbClr val="002060"/>
                  </a:solidFill>
                </a:rPr>
                <a:t>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103" name="순서도: 처리 102"/>
            <p:cNvSpPr/>
            <p:nvPr/>
          </p:nvSpPr>
          <p:spPr>
            <a:xfrm>
              <a:off x="577247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회원관리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grpSp>
          <p:nvGrpSpPr>
            <p:cNvPr id="127" name="그룹 126"/>
            <p:cNvGrpSpPr/>
            <p:nvPr/>
          </p:nvGrpSpPr>
          <p:grpSpPr>
            <a:xfrm>
              <a:off x="2329638" y="2153995"/>
              <a:ext cx="1620000" cy="1215402"/>
              <a:chOff x="2699183" y="4646449"/>
              <a:chExt cx="1620000" cy="1215402"/>
            </a:xfrm>
          </p:grpSpPr>
          <p:sp>
            <p:nvSpPr>
              <p:cNvPr id="117" name="순서도: 처리 116"/>
              <p:cNvSpPr/>
              <p:nvPr/>
            </p:nvSpPr>
            <p:spPr>
              <a:xfrm>
                <a:off x="2699183" y="4646449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관심창고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8" name="순서도: 처리 117"/>
              <p:cNvSpPr/>
              <p:nvPr/>
            </p:nvSpPr>
            <p:spPr>
              <a:xfrm>
                <a:off x="2699183" y="5110150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관심클래스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9" name="순서도: 처리 118"/>
              <p:cNvSpPr/>
              <p:nvPr/>
            </p:nvSpPr>
            <p:spPr>
              <a:xfrm>
                <a:off x="2699183" y="5573851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장바구니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20" name="직선 연결선 119"/>
              <p:cNvCxnSpPr>
                <a:stCxn id="117" idx="2"/>
                <a:endCxn id="118" idx="0"/>
              </p:cNvCxnSpPr>
              <p:nvPr/>
            </p:nvCxnSpPr>
            <p:spPr>
              <a:xfrm>
                <a:off x="3509183" y="4934449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>
                <a:stCxn id="118" idx="2"/>
                <a:endCxn id="119" idx="0"/>
              </p:cNvCxnSpPr>
              <p:nvPr/>
            </p:nvCxnSpPr>
            <p:spPr>
              <a:xfrm>
                <a:off x="3509183" y="5398150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꺾인 연결선 128"/>
            <p:cNvCxnSpPr>
              <a:stCxn id="16" idx="3"/>
              <a:endCxn id="118" idx="1"/>
            </p:cNvCxnSpPr>
            <p:nvPr/>
          </p:nvCxnSpPr>
          <p:spPr>
            <a:xfrm flipV="1">
              <a:off x="2107247" y="2761696"/>
              <a:ext cx="222391" cy="46370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/>
            <p:cNvCxnSpPr>
              <a:stCxn id="19" idx="1"/>
              <a:endCxn id="119" idx="3"/>
            </p:cNvCxnSpPr>
            <p:nvPr/>
          </p:nvCxnSpPr>
          <p:spPr>
            <a:xfrm flipH="1">
              <a:off x="3949638" y="3225396"/>
              <a:ext cx="222391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/>
            <p:nvPr/>
          </p:nvCxnSpPr>
          <p:spPr>
            <a:xfrm>
              <a:off x="8666812" y="1540580"/>
              <a:ext cx="0" cy="613414"/>
            </a:xfrm>
            <a:prstGeom prst="straightConnector1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꺾인 연결선 144"/>
            <p:cNvCxnSpPr/>
            <p:nvPr/>
          </p:nvCxnSpPr>
          <p:spPr>
            <a:xfrm rot="5400000">
              <a:off x="7438766" y="925948"/>
              <a:ext cx="613700" cy="1842392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꺾인 연결선 145"/>
            <p:cNvCxnSpPr/>
            <p:nvPr/>
          </p:nvCxnSpPr>
          <p:spPr>
            <a:xfrm rot="5400000">
              <a:off x="6517571" y="4753"/>
              <a:ext cx="613700" cy="3684783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꺾인 연결선 146"/>
            <p:cNvCxnSpPr/>
            <p:nvPr/>
          </p:nvCxnSpPr>
          <p:spPr>
            <a:xfrm rot="5400000">
              <a:off x="5596375" y="-916443"/>
              <a:ext cx="613701" cy="5527174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꺾인 연결선 147"/>
            <p:cNvCxnSpPr/>
            <p:nvPr/>
          </p:nvCxnSpPr>
          <p:spPr>
            <a:xfrm rot="5400000">
              <a:off x="4675180" y="-1837638"/>
              <a:ext cx="613700" cy="7369565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>
              <a:stCxn id="35" idx="2"/>
              <a:endCxn id="47" idx="0"/>
            </p:cNvCxnSpPr>
            <p:nvPr/>
          </p:nvCxnSpPr>
          <p:spPr>
            <a:xfrm>
              <a:off x="8666812" y="4756581"/>
              <a:ext cx="0" cy="234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>
              <a:stCxn id="47" idx="2"/>
              <a:endCxn id="48" idx="0"/>
            </p:cNvCxnSpPr>
            <p:nvPr/>
          </p:nvCxnSpPr>
          <p:spPr>
            <a:xfrm>
              <a:off x="8666812" y="5279101"/>
              <a:ext cx="0" cy="121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>
              <a:stCxn id="48" idx="2"/>
              <a:endCxn id="49" idx="0"/>
            </p:cNvCxnSpPr>
            <p:nvPr/>
          </p:nvCxnSpPr>
          <p:spPr>
            <a:xfrm>
              <a:off x="8666812" y="5688635"/>
              <a:ext cx="0" cy="121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꺾인 연결선 155"/>
            <p:cNvCxnSpPr>
              <a:endCxn id="37" idx="1"/>
            </p:cNvCxnSpPr>
            <p:nvPr/>
          </p:nvCxnSpPr>
          <p:spPr>
            <a:xfrm flipV="1">
              <a:off x="9476812" y="2438231"/>
              <a:ext cx="607942" cy="32346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꺾인 연결선 157"/>
            <p:cNvCxnSpPr>
              <a:stCxn id="32" idx="3"/>
              <a:endCxn id="36" idx="1"/>
            </p:cNvCxnSpPr>
            <p:nvPr/>
          </p:nvCxnSpPr>
          <p:spPr>
            <a:xfrm flipV="1">
              <a:off x="9476812" y="2028697"/>
              <a:ext cx="607942" cy="73299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꺾인 연결선 159"/>
            <p:cNvCxnSpPr>
              <a:stCxn id="32" idx="3"/>
              <a:endCxn id="38" idx="1"/>
            </p:cNvCxnSpPr>
            <p:nvPr/>
          </p:nvCxnSpPr>
          <p:spPr>
            <a:xfrm>
              <a:off x="9476812" y="2761695"/>
              <a:ext cx="607942" cy="8607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꺾인 연결선 161"/>
            <p:cNvCxnSpPr>
              <a:stCxn id="33" idx="3"/>
              <a:endCxn id="41" idx="1"/>
            </p:cNvCxnSpPr>
            <p:nvPr/>
          </p:nvCxnSpPr>
          <p:spPr>
            <a:xfrm>
              <a:off x="9476812" y="3225396"/>
              <a:ext cx="607942" cy="576777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꺾인 연결선 163"/>
            <p:cNvCxnSpPr>
              <a:endCxn id="40" idx="1"/>
            </p:cNvCxnSpPr>
            <p:nvPr/>
          </p:nvCxnSpPr>
          <p:spPr>
            <a:xfrm>
              <a:off x="9476812" y="3225397"/>
              <a:ext cx="607942" cy="16724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꺾인 연결선 167"/>
            <p:cNvCxnSpPr>
              <a:stCxn id="33" idx="3"/>
              <a:endCxn id="42" idx="1"/>
            </p:cNvCxnSpPr>
            <p:nvPr/>
          </p:nvCxnSpPr>
          <p:spPr>
            <a:xfrm>
              <a:off x="9476812" y="3225396"/>
              <a:ext cx="607942" cy="98631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꺾인 연결선 169"/>
            <p:cNvCxnSpPr>
              <a:stCxn id="34" idx="3"/>
              <a:endCxn id="44" idx="1"/>
            </p:cNvCxnSpPr>
            <p:nvPr/>
          </p:nvCxnSpPr>
          <p:spPr>
            <a:xfrm>
              <a:off x="9476812" y="3689097"/>
              <a:ext cx="607942" cy="1067484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꺾인 연결선 172"/>
            <p:cNvCxnSpPr>
              <a:stCxn id="34" idx="3"/>
              <a:endCxn id="45" idx="1"/>
            </p:cNvCxnSpPr>
            <p:nvPr/>
          </p:nvCxnSpPr>
          <p:spPr>
            <a:xfrm>
              <a:off x="9476812" y="3689097"/>
              <a:ext cx="607942" cy="1477018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꺾인 연결선 175"/>
            <p:cNvCxnSpPr>
              <a:stCxn id="34" idx="3"/>
              <a:endCxn id="46" idx="1"/>
            </p:cNvCxnSpPr>
            <p:nvPr/>
          </p:nvCxnSpPr>
          <p:spPr>
            <a:xfrm>
              <a:off x="9476812" y="3689097"/>
              <a:ext cx="607942" cy="1886552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순서도: 처리 186"/>
            <p:cNvSpPr/>
            <p:nvPr/>
          </p:nvSpPr>
          <p:spPr>
            <a:xfrm>
              <a:off x="4262029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스토어관리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188" name="순서도: 처리 187"/>
            <p:cNvSpPr/>
            <p:nvPr/>
          </p:nvSpPr>
          <p:spPr>
            <a:xfrm>
              <a:off x="6104421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rgbClr val="002060"/>
                  </a:solidFill>
                </a:rPr>
                <a:t>고객센터관리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cxnSp>
          <p:nvCxnSpPr>
            <p:cNvPr id="194" name="꺾인 연결선 193"/>
            <p:cNvCxnSpPr>
              <a:stCxn id="9" idx="2"/>
              <a:endCxn id="102" idx="0"/>
            </p:cNvCxnSpPr>
            <p:nvPr/>
          </p:nvCxnSpPr>
          <p:spPr>
            <a:xfrm rot="16200000" flipH="1">
              <a:off x="2045991" y="4443978"/>
              <a:ext cx="344903" cy="1842391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9" idx="2"/>
              <a:endCxn id="187" idx="0"/>
            </p:cNvCxnSpPr>
            <p:nvPr/>
          </p:nvCxnSpPr>
          <p:spPr>
            <a:xfrm rot="16200000" flipH="1">
              <a:off x="2967187" y="3522783"/>
              <a:ext cx="344903" cy="3684782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화살표 연결선 199"/>
            <p:cNvCxnSpPr>
              <a:stCxn id="9" idx="2"/>
              <a:endCxn id="103" idx="0"/>
            </p:cNvCxnSpPr>
            <p:nvPr/>
          </p:nvCxnSpPr>
          <p:spPr>
            <a:xfrm>
              <a:off x="1297247" y="5192723"/>
              <a:ext cx="0" cy="344903"/>
            </a:xfrm>
            <a:prstGeom prst="straightConnector1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9" idx="2"/>
              <a:endCxn id="188" idx="0"/>
            </p:cNvCxnSpPr>
            <p:nvPr/>
          </p:nvCxnSpPr>
          <p:spPr>
            <a:xfrm rot="16200000" flipH="1">
              <a:off x="3888383" y="2601587"/>
              <a:ext cx="344903" cy="5527174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>
              <a:stCxn id="6" idx="3"/>
              <a:endCxn id="5" idx="1"/>
            </p:cNvCxnSpPr>
            <p:nvPr/>
          </p:nvCxnSpPr>
          <p:spPr>
            <a:xfrm>
              <a:off x="5702030" y="1360580"/>
              <a:ext cx="4023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>
              <a:stCxn id="5" idx="3"/>
              <a:endCxn id="12" idx="1"/>
            </p:cNvCxnSpPr>
            <p:nvPr/>
          </p:nvCxnSpPr>
          <p:spPr>
            <a:xfrm flipV="1">
              <a:off x="7544421" y="1360294"/>
              <a:ext cx="348391" cy="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610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4" y="1605387"/>
            <a:ext cx="6101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Entity </a:t>
            </a:r>
            <a:r>
              <a:rPr lang="en-US" altLang="ko-KR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Relationship </a:t>
            </a:r>
            <a:r>
              <a:rPr lang="en-US" altLang="ko-KR" sz="32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Diagram</a:t>
            </a:r>
            <a:endParaRPr lang="ko-KR" altLang="en-US" sz="32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33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Theme">
  <a:themeElements>
    <a:clrScheme name="사용자 지정 2">
      <a:dk1>
        <a:srgbClr val="FF9147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738</TotalTime>
  <Words>609</Words>
  <Application>Microsoft Office PowerPoint</Application>
  <PresentationFormat>사용자 지정</PresentationFormat>
  <Paragraphs>257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김찬준</dc:creator>
  <cp:lastModifiedBy>507-14</cp:lastModifiedBy>
  <cp:revision>106</cp:revision>
  <dcterms:created xsi:type="dcterms:W3CDTF">2020-03-02T06:04:27Z</dcterms:created>
  <dcterms:modified xsi:type="dcterms:W3CDTF">2020-04-01T06:00:54Z</dcterms:modified>
</cp:coreProperties>
</file>