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9" r:id="rId3"/>
    <p:sldId id="394" r:id="rId4"/>
    <p:sldId id="395" r:id="rId5"/>
    <p:sldId id="396" r:id="rId6"/>
    <p:sldId id="405" r:id="rId7"/>
    <p:sldId id="305" r:id="rId8"/>
    <p:sldId id="407" r:id="rId9"/>
    <p:sldId id="306" r:id="rId10"/>
    <p:sldId id="307" r:id="rId11"/>
    <p:sldId id="399" r:id="rId12"/>
    <p:sldId id="308" r:id="rId13"/>
    <p:sldId id="400" r:id="rId14"/>
    <p:sldId id="401" r:id="rId15"/>
    <p:sldId id="310" r:id="rId16"/>
    <p:sldId id="402" r:id="rId17"/>
    <p:sldId id="403" r:id="rId18"/>
    <p:sldId id="312" r:id="rId19"/>
    <p:sldId id="393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3399FF"/>
    <a:srgbClr val="00FFFF"/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2020-03-12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</a:rPr>
              <a:t>H</a:t>
            </a:r>
            <a:r>
              <a:rPr lang="en-US" altLang="ko-KR" sz="4400" smtClean="0">
                <a:solidFill>
                  <a:schemeClr val="accent1"/>
                </a:solidFill>
              </a:rPr>
              <a:t>o</a:t>
            </a:r>
            <a:r>
              <a:rPr lang="en-US" altLang="ko-KR" sz="4400" smtClean="0">
                <a:solidFill>
                  <a:srgbClr val="FFFF00"/>
                </a:solidFill>
              </a:rPr>
              <a:t>b</a:t>
            </a:r>
            <a:r>
              <a:rPr lang="en-US" altLang="ko-KR" sz="4400" smtClean="0">
                <a:solidFill>
                  <a:schemeClr val="accent6"/>
                </a:solidFill>
              </a:rPr>
              <a:t>b</a:t>
            </a:r>
            <a:r>
              <a:rPr lang="en-US" altLang="ko-KR" sz="4400" smtClean="0">
                <a:solidFill>
                  <a:srgbClr val="00B0F0"/>
                </a:solidFill>
              </a:rPr>
              <a:t>y</a:t>
            </a:r>
            <a:r>
              <a:rPr lang="en-US" altLang="ko-KR" sz="3600" smtClean="0">
                <a:solidFill>
                  <a:srgbClr val="FFFF00"/>
                </a:solidFill>
              </a:rPr>
              <a:t> </a:t>
            </a:r>
            <a:r>
              <a:rPr lang="en-US" altLang="ko-KR" sz="3600" smtClean="0">
                <a:solidFill>
                  <a:srgbClr val="FF0000"/>
                </a:solidFill>
              </a:rPr>
              <a:t>F</a:t>
            </a:r>
            <a:r>
              <a:rPr lang="en-US" altLang="ko-KR" sz="3600" smtClean="0">
                <a:solidFill>
                  <a:srgbClr val="0070C0"/>
                </a:solidFill>
              </a:rPr>
              <a:t>a</a:t>
            </a:r>
            <a:r>
              <a:rPr lang="en-US" altLang="ko-KR" sz="3600" smtClean="0">
                <a:solidFill>
                  <a:srgbClr val="FFFF00"/>
                </a:solidFill>
              </a:rPr>
              <a:t>c</a:t>
            </a:r>
            <a:r>
              <a:rPr lang="en-US" altLang="ko-KR" sz="3600" smtClean="0">
                <a:solidFill>
                  <a:schemeClr val="accent6"/>
                </a:solidFill>
              </a:rPr>
              <a:t>t</a:t>
            </a:r>
            <a:r>
              <a:rPr lang="en-US" altLang="ko-KR" sz="3600" smtClean="0">
                <a:solidFill>
                  <a:srgbClr val="00B0F0"/>
                </a:solidFill>
              </a:rPr>
              <a:t>o</a:t>
            </a:r>
            <a:r>
              <a:rPr lang="en-US" altLang="ko-KR" sz="3600" smtClean="0">
                <a:solidFill>
                  <a:srgbClr val="7030A0"/>
                </a:solidFill>
              </a:rPr>
              <a:t>r</a:t>
            </a:r>
            <a:r>
              <a:rPr lang="en-US" altLang="ko-KR" sz="3600" smtClean="0">
                <a:solidFill>
                  <a:srgbClr val="FFFF00"/>
                </a:solidFill>
              </a:rPr>
              <a:t>y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11365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스토어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854926" y="1557732"/>
            <a:ext cx="9117874" cy="15773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&lt;%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Paging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pg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= new Paging(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w_size,p_size,memList.size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(),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);</a:t>
            </a:r>
          </a:p>
          <a:p>
            <a:pPr lvl="0" defTabSz="914400"/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    if(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request.getParameter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") != null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){</a:t>
            </a:r>
          </a:p>
          <a:p>
            <a:pPr lvl="0" defTabSz="914400"/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	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Integer.parseInt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request.getParameter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i_page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"));}  %&gt;</a:t>
            </a:r>
          </a:p>
          <a:p>
            <a:pPr lvl="0" defTabSz="914400"/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&lt;a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href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="&lt;%=path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%&gt;/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Admin_mem.jsp?i_page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=&lt;%=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%&gt;" &gt;&lt;%=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%&gt;&lt;/a&gt;</a:t>
            </a:r>
          </a:p>
        </p:txBody>
      </p:sp>
      <p:cxnSp>
        <p:nvCxnSpPr>
          <p:cNvPr id="11" name="직선 화살표 연결선 10"/>
          <p:cNvCxnSpPr>
            <a:stCxn id="10" idx="2"/>
          </p:cNvCxnSpPr>
          <p:nvPr/>
        </p:nvCxnSpPr>
        <p:spPr>
          <a:xfrm flipH="1">
            <a:off x="5329647" y="3135086"/>
            <a:ext cx="1084216" cy="133241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1870744" y="5164233"/>
            <a:ext cx="8252970" cy="13803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페이징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작업을 통해 한 화면에 보여지는 글의 개수를 지정한다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쿼리 </a:t>
            </a:r>
            <a:r>
              <a:rPr lang="ko-KR" altLang="en-US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스트링으로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값을 보내고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request.getParameter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(“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i_page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”)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값을 변경해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브라우저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원하는 페이지의 글이 나오도록 작성한다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6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6699"/>
                </a:solidFill>
                <a:latin typeface="Arial Rounded MT Bold" panose="020F0704030504030204" pitchFamily="34" charset="0"/>
              </a:rPr>
              <a:t>Web · Android </a:t>
            </a:r>
            <a:endParaRPr lang="ko-KR" altLang="en-US" sz="3200" dirty="0">
              <a:solidFill>
                <a:srgbClr val="FF6699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3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제품 정보 승인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개수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거절 사유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거절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8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7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5091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7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6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6699"/>
                </a:solidFill>
                <a:latin typeface="Arial Rounded MT Bold" panose="020F0704030504030204" pitchFamily="34" charset="0"/>
              </a:rPr>
              <a:t>Web · Android </a:t>
            </a:r>
            <a:endParaRPr lang="ko-KR" altLang="en-US" sz="3200" dirty="0">
              <a:solidFill>
                <a:srgbClr val="FF6699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9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공지사항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920690"/>
          <a:ext cx="6221970" cy="34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15104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문의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6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6699"/>
                </a:solidFill>
                <a:latin typeface="Arial Rounded MT Bold" panose="020F0704030504030204" pitchFamily="34" charset="0"/>
              </a:rPr>
              <a:t>Web · Android </a:t>
            </a:r>
            <a:endParaRPr lang="ko-KR" altLang="en-US" sz="3200" dirty="0">
              <a:solidFill>
                <a:srgbClr val="FF6699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5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답변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32327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4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6636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Progress </a:t>
            </a:r>
            <a:r>
              <a:rPr lang="en-US" altLang="ko-KR" sz="4400" dirty="0">
                <a:solidFill>
                  <a:srgbClr val="3399FF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ko-KR" sz="4400" dirty="0" smtClean="0">
                <a:solidFill>
                  <a:srgbClr val="3399FF"/>
                </a:solidFill>
                <a:latin typeface="Arial Rounded MT Bold" panose="020F0704030504030204" pitchFamily="34" charset="0"/>
              </a:rPr>
              <a:t>Planning</a:t>
            </a:r>
            <a:endParaRPr lang="en-US" altLang="ko-KR" sz="4400" dirty="0">
              <a:solidFill>
                <a:srgbClr val="3399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129092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진행사항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8" y="1776565"/>
            <a:ext cx="1084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주제선정 및 역할 분담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요구사항정의서 및 흐름도 작성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bg2"/>
                </a:solidFill>
              </a:rPr>
              <a:t>ERD </a:t>
            </a:r>
            <a:r>
              <a:rPr lang="ko-KR" altLang="en-US" dirty="0" smtClean="0">
                <a:solidFill>
                  <a:schemeClr val="bg2"/>
                </a:solidFill>
              </a:rPr>
              <a:t>구성 및 화면설계서 구상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284469" y="3636881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앞으로의 계획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284469" y="4122520"/>
            <a:ext cx="10842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chemeClr val="bg2"/>
                </a:solidFill>
              </a:rPr>
              <a:t>ERD </a:t>
            </a:r>
            <a:r>
              <a:rPr lang="ko-KR" altLang="en-US" dirty="0" smtClean="0">
                <a:solidFill>
                  <a:schemeClr val="bg2"/>
                </a:solidFill>
              </a:rPr>
              <a:t>작성 완료 및 데이터 삽입 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bg2"/>
                </a:solidFill>
              </a:rPr>
              <a:t>우선순위에 따른 화면설계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dirty="0">
              <a:solidFill>
                <a:schemeClr val="bg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dirty="0" err="1" smtClean="0">
                <a:solidFill>
                  <a:schemeClr val="bg2"/>
                </a:solidFill>
              </a:rPr>
              <a:t>jsp</a:t>
            </a:r>
            <a:r>
              <a:rPr lang="en-US" altLang="ko-KR" dirty="0" smtClean="0">
                <a:solidFill>
                  <a:schemeClr val="bg2"/>
                </a:solidFill>
              </a:rPr>
              <a:t> </a:t>
            </a:r>
            <a:r>
              <a:rPr lang="ko-KR" altLang="en-US" dirty="0" smtClean="0">
                <a:solidFill>
                  <a:schemeClr val="bg2"/>
                </a:solidFill>
              </a:rPr>
              <a:t>및 수업진행 내용을 프로젝트에 반영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797" y="1104844"/>
            <a:ext cx="4201124" cy="519432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5219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/>
              <a:t>마이페이지</a:t>
            </a:r>
            <a:endParaRPr lang="en-US" altLang="ko-KR" sz="240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00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6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6699"/>
                </a:solidFill>
                <a:latin typeface="Arial Rounded MT Bold" panose="020F0704030504030204" pitchFamily="34" charset="0"/>
              </a:rPr>
              <a:t>Web · Android </a:t>
            </a:r>
            <a:endParaRPr lang="ko-KR" altLang="en-US" sz="3200" dirty="0">
              <a:solidFill>
                <a:srgbClr val="FF6699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1854926" y="1277007"/>
            <a:ext cx="9117874" cy="22071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ArrayList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&lt;Member&gt;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memList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= new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ArrayList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&lt;Member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&gt;();</a:t>
            </a:r>
          </a:p>
          <a:p>
            <a:pPr lvl="0" defTabSz="914400"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for(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int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cnt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=1;cnt&lt;=16;cnt++){</a:t>
            </a:r>
          </a:p>
          <a:p>
            <a:pPr lvl="0" defTabSz="914400"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   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memList.add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(new Member(cnt,"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himan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“+</a:t>
            </a:r>
            <a:r>
              <a:rPr lang="ko-KR" altLang="en-US" sz="2000" kern="0" dirty="0" err="1" smtClean="0">
                <a:solidFill>
                  <a:prstClr val="black"/>
                </a:solidFill>
                <a:latin typeface="맑은 고딕"/>
              </a:rPr>
              <a:t>춧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,＂</a:t>
            </a:r>
            <a:r>
              <a:rPr lang="ko-KR" altLang="en-US" sz="2000" kern="0" dirty="0" err="1" smtClean="0">
                <a:solidFill>
                  <a:prstClr val="black"/>
                </a:solidFill>
                <a:latin typeface="맑은 고딕"/>
              </a:rPr>
              <a:t>홍길똥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",""+(9800+cnt),"N"));}</a:t>
            </a:r>
          </a:p>
          <a:p>
            <a:pPr lvl="0" defTabSz="914400">
              <a:defRPr/>
            </a:pP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session.setAttribute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memList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",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memList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);</a:t>
            </a:r>
          </a:p>
          <a:p>
            <a:pPr lvl="0" defTabSz="914400">
              <a:defRPr/>
            </a:pPr>
            <a:endParaRPr lang="en-US" altLang="ko-KR" sz="2000" kern="0" dirty="0" smtClean="0">
              <a:solidFill>
                <a:prstClr val="black"/>
              </a:solidFill>
              <a:latin typeface="맑은 고딕"/>
            </a:endParaRPr>
          </a:p>
          <a:p>
            <a:pPr lvl="0" defTabSz="914400">
              <a:defRPr/>
            </a:pP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response.sendRedirect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("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Admin_mem.jsp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");</a:t>
            </a:r>
            <a:endParaRPr lang="en-US" altLang="ko-KR" sz="2000" kern="0" dirty="0">
              <a:solidFill>
                <a:prstClr val="black"/>
              </a:solidFill>
              <a:latin typeface="맑은 고딕"/>
            </a:endParaRPr>
          </a:p>
        </p:txBody>
      </p:sp>
      <p:cxnSp>
        <p:nvCxnSpPr>
          <p:cNvPr id="13" name="직선 화살표 연결선 12"/>
          <p:cNvCxnSpPr>
            <a:stCxn id="12" idx="2"/>
          </p:cNvCxnSpPr>
          <p:nvPr/>
        </p:nvCxnSpPr>
        <p:spPr>
          <a:xfrm flipH="1">
            <a:off x="5329647" y="3484178"/>
            <a:ext cx="1084216" cy="98331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1870744" y="4753013"/>
            <a:ext cx="8252970" cy="179158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클래스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스토어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공지사항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문의에 대한 객체를 만들고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임의 데이터를 추가하여 기본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DB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작성하여 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session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단위로 저장한다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response.sendRedirect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()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로 데이터를 만든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jsp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에서 회원 관리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jsp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로 바로 이동한다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00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상세정보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66437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회원관리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상세정보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854926" y="1557732"/>
            <a:ext cx="7149031" cy="1053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&lt;a 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href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="&lt;%=path %&gt;/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main/Admin/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</a:rPr>
              <a:t>Admin_mem_detail.jsp</a:t>
            </a:r>
            <a:endParaRPr lang="en-US" altLang="ko-KR" sz="2000" kern="0" dirty="0" smtClean="0">
              <a:solidFill>
                <a:prstClr val="black"/>
              </a:solidFill>
              <a:latin typeface="맑은 고딕"/>
            </a:endParaRPr>
          </a:p>
          <a:p>
            <a:pPr lvl="0" defTabSz="914400"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</a:rPr>
              <a:t>?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idx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=&lt;%=</a:t>
            </a:r>
            <a:r>
              <a:rPr lang="en-US" altLang="ko-KR" sz="2000" kern="0" dirty="0" err="1">
                <a:solidFill>
                  <a:prstClr val="black"/>
                </a:solidFill>
                <a:latin typeface="맑은 고딕"/>
              </a:rPr>
              <a:t>idx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 %&gt;"&gt;</a:t>
            </a:r>
            <a:r>
              <a:rPr lang="ko-KR" altLang="en-US" sz="2000" kern="0" dirty="0">
                <a:solidFill>
                  <a:prstClr val="black"/>
                </a:solidFill>
                <a:latin typeface="맑은 고딕"/>
              </a:rPr>
              <a:t>수정</a:t>
            </a:r>
            <a:r>
              <a:rPr lang="en-US" altLang="ko-KR" sz="2000" kern="0" dirty="0">
                <a:solidFill>
                  <a:prstClr val="black"/>
                </a:solidFill>
                <a:latin typeface="맑은 고딕"/>
              </a:rPr>
              <a:t>&lt;/a&gt;</a:t>
            </a:r>
            <a:endParaRPr lang="en-US" altLang="ko-KR" sz="2000" kern="0" dirty="0">
              <a:solidFill>
                <a:prstClr val="black"/>
              </a:solidFill>
              <a:latin typeface="맑은 고딕"/>
            </a:endParaRPr>
          </a:p>
        </p:txBody>
      </p:sp>
      <p:cxnSp>
        <p:nvCxnSpPr>
          <p:cNvPr id="10" name="직선 화살표 연결선 9"/>
          <p:cNvCxnSpPr>
            <a:stCxn id="8" idx="2"/>
          </p:cNvCxnSpPr>
          <p:nvPr/>
        </p:nvCxnSpPr>
        <p:spPr>
          <a:xfrm flipH="1">
            <a:off x="5280454" y="2611395"/>
            <a:ext cx="148988" cy="42012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1854926" y="4039298"/>
            <a:ext cx="8252970" cy="13803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Javascript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의 함수를 통해 </a:t>
            </a: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클릭시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memList.remove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(0);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로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json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객체를 지우려고 했지만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en-US" altLang="ko-KR" sz="20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json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은 서버용 스크립트 언어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en-US" altLang="ko-KR" sz="20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javascript</a:t>
            </a:r>
            <a:r>
              <a:rPr kumimoji="0" lang="ko-KR" altLang="en-US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클라이언트 스크립트 언어로 서로 사용되는 방향이 다르다</a:t>
            </a:r>
            <a:r>
              <a:rPr kumimoji="0" lang="en-US" altLang="ko-KR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!!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6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6699"/>
                </a:solidFill>
                <a:latin typeface="Arial Rounded MT Bold" panose="020F0704030504030204" pitchFamily="34" charset="0"/>
              </a:rPr>
              <a:t>Web · Android </a:t>
            </a:r>
            <a:endParaRPr lang="ko-KR" altLang="en-US" sz="3200" dirty="0">
              <a:solidFill>
                <a:srgbClr val="FF6699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7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56652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관리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9" y="1510018"/>
            <a:ext cx="9040537" cy="50585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854926" y="2331308"/>
            <a:ext cx="9117874" cy="80377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914400">
              <a:defRPr/>
            </a:pPr>
            <a:r>
              <a:rPr lang="fr-FR" altLang="ko-KR" sz="2000" kern="0" dirty="0">
                <a:solidFill>
                  <a:prstClr val="black"/>
                </a:solidFill>
                <a:latin typeface="맑은 고딕"/>
              </a:rPr>
              <a:t>ArrayList&lt;Course&gt; coList = (ArrayList&lt;Course&gt;)session.getAttribute("coList");</a:t>
            </a:r>
            <a:endParaRPr lang="en-US" altLang="ko-KR" sz="2000" kern="0" dirty="0">
              <a:solidFill>
                <a:prstClr val="black"/>
              </a:solidFill>
              <a:latin typeface="맑은 고딕"/>
            </a:endParaRPr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 flipH="1">
            <a:off x="5329647" y="3135086"/>
            <a:ext cx="1084216" cy="133241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1870744" y="5164233"/>
            <a:ext cx="8252970" cy="13803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Session 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단위로 전송된 </a:t>
            </a:r>
            <a:r>
              <a:rPr lang="en-US" altLang="ko-KR" sz="20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coList</a:t>
            </a:r>
            <a:r>
              <a:rPr lang="ko-KR" altLang="en-US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객체를 가져와 사용한다</a:t>
            </a:r>
            <a:r>
              <a:rPr lang="en-US" altLang="ko-KR" sz="20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추후 실제 데이터를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coList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와 변경할 예정이다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36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6699"/>
                </a:solidFill>
                <a:latin typeface="Arial Rounded MT Bold" panose="020F0704030504030204" pitchFamily="34" charset="0"/>
              </a:rPr>
              <a:t>Web · Android </a:t>
            </a:r>
            <a:endParaRPr lang="ko-KR" altLang="en-US" sz="3200" dirty="0">
              <a:solidFill>
                <a:srgbClr val="FF6699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6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– </a:t>
            </a:r>
            <a:r>
              <a:rPr lang="ko-KR" altLang="en-US" dirty="0" smtClean="0">
                <a:solidFill>
                  <a:srgbClr val="002060"/>
                </a:solidFill>
              </a:rPr>
              <a:t>클래스 등록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9" y="1641850"/>
            <a:ext cx="517502" cy="5174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6311" y="1669767"/>
            <a:ext cx="22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</a:rPr>
              <a:t>관리자 페이지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2714816" y="2056446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종류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원데이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287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714</Words>
  <Application>Microsoft Office PowerPoint</Application>
  <PresentationFormat>와이드스크린</PresentationFormat>
  <Paragraphs>361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507-12</cp:lastModifiedBy>
  <cp:revision>47</cp:revision>
  <dcterms:created xsi:type="dcterms:W3CDTF">2020-03-02T06:04:27Z</dcterms:created>
  <dcterms:modified xsi:type="dcterms:W3CDTF">2020-03-12T07:16:42Z</dcterms:modified>
</cp:coreProperties>
</file>